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1" r:id="rId3"/>
    <p:sldId id="257" r:id="rId4"/>
    <p:sldId id="260" r:id="rId5"/>
    <p:sldId id="267" r:id="rId6"/>
    <p:sldId id="258" r:id="rId7"/>
    <p:sldId id="259" r:id="rId8"/>
    <p:sldId id="262" r:id="rId9"/>
    <p:sldId id="264" r:id="rId10"/>
    <p:sldId id="265" r:id="rId11"/>
    <p:sldId id="263" r:id="rId12"/>
    <p:sldId id="268" r:id="rId13"/>
    <p:sldId id="266" r:id="rId14"/>
    <p:sldId id="269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25F129C-34E6-4E2F-9018-1F99059439AE}" type="datetimeFigureOut">
              <a:rPr lang="el-GR" smtClean="0"/>
              <a:pPr/>
              <a:t>26/11/2008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231FD2-AB7A-4030-A820-1DE77856CF5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ΔΙΑΤΡΟΦΙΚΕΣ ΔΙΑΤΑΡΑΧΕΣ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ΝΕΥΡΙΚΗ ΑΝΟΡΕΞΙΑ</a:t>
            </a:r>
          </a:p>
          <a:p>
            <a:r>
              <a:rPr lang="el-GR" b="1" dirty="0" smtClean="0"/>
              <a:t>ΝΕΥΡΙΚΗ ΒΟΥΛΙΜΙΑ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bulimia4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810" y="0"/>
            <a:ext cx="4929190" cy="6858000"/>
          </a:xfrm>
          <a:prstGeom prst="rect">
            <a:avLst/>
          </a:prstGeom>
        </p:spPr>
      </p:pic>
      <p:pic>
        <p:nvPicPr>
          <p:cNvPr id="5" name="4 - Εικόνα" descr="Bulimia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214810" cy="3500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Autofit/>
          </a:bodyPr>
          <a:lstStyle/>
          <a:p>
            <a:pPr algn="ctr"/>
            <a:r>
              <a:rPr lang="el-GR" sz="4800" b="1" dirty="0" smtClean="0"/>
              <a:t>ΨΥΧΟΓΕΝΗΣ ΒΟΥΛΙΜΙΑ</a:t>
            </a:r>
            <a:endParaRPr lang="el-GR" sz="4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4000" b="1" dirty="0" smtClean="0">
                <a:solidFill>
                  <a:srgbClr val="FF0000"/>
                </a:solidFill>
              </a:rPr>
              <a:t>ΕΠΙΔΗΜΙΟΛΟΓΙΑ</a:t>
            </a:r>
          </a:p>
          <a:p>
            <a:pPr>
              <a:buBlip>
                <a:blip r:embed="rId2"/>
              </a:buBlip>
            </a:pPr>
            <a:r>
              <a:rPr lang="el-GR" dirty="0" smtClean="0"/>
              <a:t>Επίπτωση 1-5%</a:t>
            </a:r>
          </a:p>
          <a:p>
            <a:pPr>
              <a:buBlip>
                <a:blip r:embed="rId2"/>
              </a:buBlip>
            </a:pPr>
            <a:r>
              <a:rPr lang="el-GR" dirty="0" smtClean="0"/>
              <a:t>Σημαντική </a:t>
            </a:r>
            <a:r>
              <a:rPr lang="el-GR" dirty="0"/>
              <a:t>αύξηση επίπτωσης της νόσου – «επιδημία» στις </a:t>
            </a:r>
            <a:r>
              <a:rPr lang="el-GR" dirty="0" smtClean="0"/>
              <a:t>ΗΠΑ</a:t>
            </a:r>
          </a:p>
          <a:p>
            <a:pPr>
              <a:buBlip>
                <a:blip r:embed="rId2"/>
              </a:buBlip>
            </a:pPr>
            <a:r>
              <a:rPr lang="el-GR" dirty="0" smtClean="0"/>
              <a:t>Κορίτσια </a:t>
            </a:r>
            <a:r>
              <a:rPr lang="el-GR" dirty="0"/>
              <a:t>/ αγόρια : </a:t>
            </a:r>
            <a:r>
              <a:rPr lang="el-GR" dirty="0" smtClean="0"/>
              <a:t>10/1</a:t>
            </a:r>
          </a:p>
          <a:p>
            <a:pPr>
              <a:buBlip>
                <a:blip r:embed="rId2"/>
              </a:buBlip>
            </a:pPr>
            <a:r>
              <a:rPr lang="el-GR" dirty="0" smtClean="0"/>
              <a:t>Υψηλή</a:t>
            </a:r>
            <a:r>
              <a:rPr lang="el-GR" dirty="0"/>
              <a:t>  </a:t>
            </a:r>
            <a:r>
              <a:rPr lang="el-GR" dirty="0" err="1"/>
              <a:t>κοινωνικο</a:t>
            </a:r>
            <a:r>
              <a:rPr lang="el-GR" dirty="0"/>
              <a:t>-</a:t>
            </a:r>
            <a:r>
              <a:rPr lang="el-GR" dirty="0" err="1"/>
              <a:t>oικονομική</a:t>
            </a:r>
            <a:r>
              <a:rPr lang="el-GR" dirty="0"/>
              <a:t>  </a:t>
            </a:r>
            <a:r>
              <a:rPr lang="el-GR" dirty="0" smtClean="0"/>
              <a:t>θέση</a:t>
            </a:r>
          </a:p>
          <a:p>
            <a:pPr>
              <a:buBlip>
                <a:blip r:embed="rId2"/>
              </a:buBlip>
            </a:pPr>
            <a:r>
              <a:rPr lang="el-GR" dirty="0" smtClean="0"/>
              <a:t>Λευκή φυλή</a:t>
            </a:r>
          </a:p>
          <a:p>
            <a:pPr>
              <a:buBlip>
                <a:blip r:embed="rId2"/>
              </a:buBlip>
            </a:pPr>
            <a:r>
              <a:rPr lang="el-GR" dirty="0"/>
              <a:t>Η</a:t>
            </a:r>
            <a:r>
              <a:rPr lang="el-GR" dirty="0" smtClean="0"/>
              <a:t>λικία </a:t>
            </a:r>
            <a:r>
              <a:rPr lang="el-GR" dirty="0"/>
              <a:t>: όψιμη εφηβεία και νεαροί ενήλικες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4000" b="1" dirty="0">
                <a:solidFill>
                  <a:srgbClr val="FF0000"/>
                </a:solidFill>
              </a:rPr>
              <a:t>ΠΡΟΔΙΑΘΕΣΙΚΟΙ  </a:t>
            </a:r>
            <a:r>
              <a:rPr lang="el-GR" sz="4000" b="1" dirty="0" smtClean="0">
                <a:solidFill>
                  <a:srgbClr val="FF0000"/>
                </a:solidFill>
              </a:rPr>
              <a:t>ΠΑΡΑΓΟΝΤΕΣ</a:t>
            </a:r>
          </a:p>
          <a:p>
            <a:pPr algn="ctr">
              <a:buNone/>
            </a:pPr>
            <a:r>
              <a:rPr lang="el-GR" sz="4000" b="1" dirty="0" smtClean="0">
                <a:solidFill>
                  <a:srgbClr val="FF0000"/>
                </a:solidFill>
              </a:rPr>
              <a:t> </a:t>
            </a:r>
            <a:endParaRPr lang="el-GR" sz="4000" dirty="0" smtClean="0"/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Ιστορικό </a:t>
            </a:r>
            <a:r>
              <a:rPr lang="el-GR" dirty="0" err="1"/>
              <a:t>ελαφράς</a:t>
            </a:r>
            <a:r>
              <a:rPr lang="el-GR" dirty="0"/>
              <a:t> υπέρβασης σωματικού βάρους, </a:t>
            </a:r>
            <a:r>
              <a:rPr lang="el-GR" dirty="0" smtClean="0"/>
              <a:t>παχυσαρκίας</a:t>
            </a:r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Κατάθλιψη </a:t>
            </a:r>
            <a:r>
              <a:rPr lang="el-GR" dirty="0"/>
              <a:t>– συναισθηματική αστάθεια, έλλειψη αυτοπεποίθησης και </a:t>
            </a:r>
            <a:r>
              <a:rPr lang="el-GR" dirty="0" smtClean="0"/>
              <a:t>αυτοελέγχου</a:t>
            </a:r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Περιβάλλον </a:t>
            </a:r>
            <a:r>
              <a:rPr lang="el-GR" dirty="0"/>
              <a:t>που δίνει έμφαση στην εμφάνιση και τη σωστή διαιτητική συμπεριφορά </a:t>
            </a:r>
            <a:endParaRPr lang="el-GR" dirty="0" smtClean="0"/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Προβληματικές </a:t>
            </a:r>
            <a:r>
              <a:rPr lang="el-GR" dirty="0"/>
              <a:t>οικογενειακές </a:t>
            </a:r>
            <a:r>
              <a:rPr lang="el-GR" dirty="0" smtClean="0"/>
              <a:t>σχέσεις</a:t>
            </a:r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Ασθενείς </a:t>
            </a:r>
            <a:r>
              <a:rPr lang="el-GR" dirty="0"/>
              <a:t>με </a:t>
            </a:r>
            <a:r>
              <a:rPr lang="el-GR" dirty="0" err="1"/>
              <a:t>anorexia</a:t>
            </a:r>
            <a:r>
              <a:rPr lang="el-GR" dirty="0"/>
              <a:t> </a:t>
            </a:r>
            <a:r>
              <a:rPr lang="el-GR" dirty="0" err="1"/>
              <a:t>nervosa</a:t>
            </a:r>
            <a:r>
              <a:rPr lang="el-GR" dirty="0"/>
              <a:t> που </a:t>
            </a:r>
            <a:r>
              <a:rPr lang="el-GR" dirty="0" err="1"/>
              <a:t>αυξήσαν</a:t>
            </a:r>
            <a:r>
              <a:rPr lang="el-GR" dirty="0"/>
              <a:t> το βάρος τους πολύ γρήγορα ή </a:t>
            </a:r>
            <a:r>
              <a:rPr lang="el-GR" dirty="0" smtClean="0"/>
              <a:t>κάτω</a:t>
            </a:r>
            <a:r>
              <a:rPr lang="el-GR" dirty="0"/>
              <a:t> από πίεση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7151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4000" b="1" dirty="0" smtClean="0">
                <a:solidFill>
                  <a:srgbClr val="FF0000"/>
                </a:solidFill>
              </a:rPr>
              <a:t>ΔΙΑΓΝΩΣΤΙΚΑ ΚΡΙΤΗΡΙΑ</a:t>
            </a:r>
          </a:p>
          <a:p>
            <a:pPr algn="ctr">
              <a:buNone/>
            </a:pPr>
            <a:endParaRPr lang="el-GR" sz="4000" b="1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Επαναλαμβανόμενα επεισόδια </a:t>
            </a:r>
            <a:r>
              <a:rPr lang="el-GR" dirty="0" err="1" smtClean="0"/>
              <a:t>υπερφαγίας</a:t>
            </a:r>
            <a:r>
              <a:rPr lang="el-GR" dirty="0" smtClean="0"/>
              <a:t>, τουλάχιστον 2 την εβδομάδα για διάστημα 3 μηνών</a:t>
            </a:r>
          </a:p>
          <a:p>
            <a:r>
              <a:rPr lang="el-GR" dirty="0" smtClean="0"/>
              <a:t>Συνεχής </a:t>
            </a:r>
            <a:r>
              <a:rPr lang="el-GR" dirty="0" err="1" smtClean="0"/>
              <a:t>αντιρροπιστική</a:t>
            </a:r>
            <a:r>
              <a:rPr lang="el-GR" dirty="0" smtClean="0"/>
              <a:t> συμπεριφορά για να αποτρέψει την αύξηση βάρους με:</a:t>
            </a:r>
          </a:p>
          <a:p>
            <a:pPr marL="514350" indent="-514350" algn="just">
              <a:buClr>
                <a:srgbClr val="FFFF00"/>
              </a:buClr>
              <a:buSzPct val="110000"/>
              <a:buFont typeface="+mj-lt"/>
              <a:buAutoNum type="alphaLcParenR"/>
            </a:pPr>
            <a:r>
              <a:rPr lang="el-GR" dirty="0" smtClean="0"/>
              <a:t>Πρόκληση εμέτων</a:t>
            </a:r>
          </a:p>
          <a:p>
            <a:pPr marL="514350" indent="-514350" algn="just">
              <a:buClr>
                <a:srgbClr val="FFFF00"/>
              </a:buClr>
              <a:buSzPct val="110000"/>
              <a:buFont typeface="+mj-lt"/>
              <a:buAutoNum type="alphaLcParenR"/>
            </a:pPr>
            <a:r>
              <a:rPr lang="el-GR" dirty="0" smtClean="0"/>
              <a:t>Χρήση καθαρτικών</a:t>
            </a:r>
          </a:p>
          <a:p>
            <a:pPr marL="514350" indent="-514350" algn="just">
              <a:buClr>
                <a:srgbClr val="FFFF00"/>
              </a:buClr>
              <a:buSzPct val="110000"/>
              <a:buFont typeface="+mj-lt"/>
              <a:buAutoNum type="alphaLcParenR"/>
            </a:pPr>
            <a:r>
              <a:rPr lang="el-GR" dirty="0" smtClean="0"/>
              <a:t>Εναλλακτικές περιόδους πείνας </a:t>
            </a:r>
          </a:p>
          <a:p>
            <a:pPr marL="514350" indent="-514350" algn="just">
              <a:buClr>
                <a:srgbClr val="FFFF00"/>
              </a:buClr>
              <a:buSzPct val="110000"/>
              <a:buFont typeface="+mj-lt"/>
              <a:buAutoNum type="alphaLcParenR"/>
            </a:pPr>
            <a:r>
              <a:rPr lang="el-GR" dirty="0" smtClean="0"/>
              <a:t>Χρήση φαρμάκων που κόβουν την όρεξη</a:t>
            </a:r>
          </a:p>
          <a:p>
            <a:pPr marL="514350" indent="-514350" algn="just"/>
            <a:r>
              <a:rPr lang="el-GR" dirty="0" smtClean="0"/>
              <a:t>Υπάρχει μια συνεχής αντίληψη ότι το άτομο είναι παχύ με </a:t>
            </a:r>
            <a:r>
              <a:rPr lang="el-GR" dirty="0" err="1" smtClean="0"/>
              <a:t>ταύτοχρονο</a:t>
            </a:r>
            <a:r>
              <a:rPr lang="el-GR" dirty="0" smtClean="0"/>
              <a:t> φόβο για αύξηση του σωματικού βάρους</a:t>
            </a:r>
          </a:p>
          <a:p>
            <a:pPr marL="514350" indent="-514350" algn="just"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3579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6000" b="1" dirty="0" smtClean="0">
                <a:solidFill>
                  <a:srgbClr val="FF0000"/>
                </a:solidFill>
              </a:rPr>
              <a:t>  ΤΥΠΟΙ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el-GR" b="1" dirty="0" err="1" smtClean="0">
                <a:sym typeface="Wingdings" pitchFamily="2" charset="2"/>
              </a:rPr>
              <a:t>ΚΑΘΑΡΤΙΚΟΣ</a:t>
            </a:r>
            <a:r>
              <a:rPr lang="el-GR" dirty="0" err="1" smtClean="0">
                <a:sym typeface="Wingdings" pitchFamily="2" charset="2"/>
              </a:rPr>
              <a:t></a:t>
            </a:r>
            <a:r>
              <a:rPr lang="el-GR" dirty="0" err="1" smtClean="0"/>
              <a:t>η</a:t>
            </a:r>
            <a:r>
              <a:rPr lang="el-GR" dirty="0" smtClean="0"/>
              <a:t> </a:t>
            </a:r>
            <a:r>
              <a:rPr lang="el-GR" dirty="0"/>
              <a:t>ασθενής προκαλεί έμετο </a:t>
            </a:r>
            <a:r>
              <a:rPr lang="el-GR" dirty="0" smtClean="0"/>
              <a:t>ή χρησιμοποιεί </a:t>
            </a:r>
            <a:r>
              <a:rPr lang="el-GR" dirty="0"/>
              <a:t>καθαρτικά ή </a:t>
            </a:r>
            <a:r>
              <a:rPr lang="el-GR" dirty="0" smtClean="0"/>
              <a:t>διουρητικά, προκειμένου </a:t>
            </a:r>
            <a:r>
              <a:rPr lang="el-GR" dirty="0"/>
              <a:t>να αποφύγει την αύξηση του σωματικού </a:t>
            </a:r>
            <a:r>
              <a:rPr lang="el-GR" dirty="0" smtClean="0"/>
              <a:t>βάρους</a:t>
            </a:r>
          </a:p>
          <a:p>
            <a:pPr>
              <a:buNone/>
            </a:pPr>
            <a:endParaRPr lang="el-GR" dirty="0" smtClean="0"/>
          </a:p>
          <a:p>
            <a:pPr>
              <a:buBlip>
                <a:blip r:embed="rId2"/>
              </a:buBlip>
            </a:pPr>
            <a:r>
              <a:rPr lang="el-GR" b="1" dirty="0" smtClean="0">
                <a:sym typeface="Wingdings" pitchFamily="2" charset="2"/>
              </a:rPr>
              <a:t>ΜΗ </a:t>
            </a:r>
            <a:r>
              <a:rPr lang="el-GR" b="1" dirty="0" err="1" smtClean="0">
                <a:sym typeface="Wingdings" pitchFamily="2" charset="2"/>
              </a:rPr>
              <a:t>ΚΑΘΑΡΤΙΚΟΣ</a:t>
            </a:r>
            <a:r>
              <a:rPr lang="el-GR" dirty="0" err="1" smtClean="0">
                <a:sym typeface="Wingdings" pitchFamily="2" charset="2"/>
              </a:rPr>
              <a:t></a:t>
            </a:r>
            <a:r>
              <a:rPr lang="el-GR" dirty="0" err="1" smtClean="0"/>
              <a:t>η</a:t>
            </a:r>
            <a:r>
              <a:rPr lang="el-GR" dirty="0" smtClean="0"/>
              <a:t> </a:t>
            </a:r>
            <a:r>
              <a:rPr lang="el-GR" dirty="0"/>
              <a:t>ασθενής δεν προκαλεί έμετο και δεν χρησιμοποιεί </a:t>
            </a:r>
            <a:r>
              <a:rPr lang="el-GR" dirty="0" err="1" smtClean="0"/>
              <a:t>φάρμακα,ωστόσο</a:t>
            </a:r>
            <a:r>
              <a:rPr lang="el-GR" dirty="0" smtClean="0"/>
              <a:t> </a:t>
            </a:r>
            <a:r>
              <a:rPr lang="el-GR" dirty="0"/>
              <a:t>υποβάλλεται σε υπερβολική σωματική </a:t>
            </a:r>
            <a:r>
              <a:rPr lang="el-GR" dirty="0" smtClean="0"/>
              <a:t>δραστηριότητα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l-GR" sz="4000" b="1" dirty="0" smtClean="0">
                <a:solidFill>
                  <a:srgbClr val="FF0000"/>
                </a:solidFill>
              </a:rPr>
              <a:t>ΘΕΡΑΠΕΙΑ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l-GR" dirty="0" smtClean="0"/>
              <a:t>Φαρμακευτική αγωγή (αντικαταθλιπτικά)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l-GR" dirty="0" smtClean="0"/>
              <a:t>Έλεγχος λήψης τροφής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l-GR" dirty="0" smtClean="0"/>
              <a:t>Ψυχοθεραπεία </a:t>
            </a:r>
            <a:r>
              <a:rPr lang="el-GR" dirty="0" smtClean="0">
                <a:sym typeface="Wingdings" pitchFamily="2" charset="2"/>
              </a:rPr>
              <a:t>  ατομική</a:t>
            </a:r>
          </a:p>
          <a:p>
            <a:pPr>
              <a:buNone/>
            </a:pPr>
            <a:r>
              <a:rPr lang="el-GR" dirty="0" smtClean="0">
                <a:sym typeface="Wingdings" pitchFamily="2" charset="2"/>
              </a:rPr>
              <a:t>                               οικογενειακή</a:t>
            </a:r>
          </a:p>
          <a:p>
            <a:pPr>
              <a:buNone/>
            </a:pPr>
            <a:endParaRPr lang="el-GR" dirty="0">
              <a:sym typeface="Wingdings" pitchFamily="2" charset="2"/>
            </a:endParaRPr>
          </a:p>
          <a:p>
            <a:pPr>
              <a:buNone/>
            </a:pPr>
            <a:r>
              <a:rPr lang="el-GR" sz="4000" b="1" dirty="0" smtClean="0">
                <a:solidFill>
                  <a:srgbClr val="FF0000"/>
                </a:solidFill>
              </a:rPr>
              <a:t>ΠΡΟΓΝΩΣΗ</a:t>
            </a:r>
            <a:endParaRPr lang="el-GR" dirty="0" smtClean="0"/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l-GR" dirty="0" smtClean="0"/>
              <a:t>Δεν </a:t>
            </a:r>
            <a:r>
              <a:rPr lang="el-GR" dirty="0"/>
              <a:t>υπάρχουν μελέτες με μακροχρόνιο </a:t>
            </a:r>
            <a:r>
              <a:rPr lang="el-GR" dirty="0" err="1"/>
              <a:t>follow</a:t>
            </a:r>
            <a:r>
              <a:rPr lang="el-GR" dirty="0"/>
              <a:t>-</a:t>
            </a:r>
            <a:r>
              <a:rPr lang="el-GR" dirty="0" err="1"/>
              <a:t>up</a:t>
            </a:r>
            <a:endParaRPr lang="el-GR" dirty="0"/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l-GR" dirty="0" smtClean="0"/>
              <a:t>Πλήρης </a:t>
            </a:r>
            <a:r>
              <a:rPr lang="el-GR" dirty="0"/>
              <a:t>αποκατάσταση ή μακροχρόνια ύφεση</a:t>
            </a:r>
            <a:r>
              <a:rPr lang="el-GR" dirty="0" smtClean="0"/>
              <a:t>;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l-GR" dirty="0"/>
              <a:t> Ύφεση : 40-50%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anorex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5429257" cy="3143248"/>
          </a:xfrm>
        </p:spPr>
      </p:pic>
      <p:pic>
        <p:nvPicPr>
          <p:cNvPr id="5" name="4 - Εικόνα" descr="anorexia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0"/>
            <a:ext cx="3714744" cy="3143248"/>
          </a:xfrm>
          <a:prstGeom prst="rect">
            <a:avLst/>
          </a:prstGeom>
        </p:spPr>
      </p:pic>
      <p:pic>
        <p:nvPicPr>
          <p:cNvPr id="6" name="5 - Εικόνα" descr="anorexia1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43248"/>
            <a:ext cx="9144000" cy="3714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857232"/>
          </a:xfrm>
        </p:spPr>
        <p:txBody>
          <a:bodyPr>
            <a:noAutofit/>
          </a:bodyPr>
          <a:lstStyle/>
          <a:p>
            <a:pPr algn="ctr"/>
            <a:r>
              <a:rPr lang="el-GR" sz="4800" dirty="0" smtClean="0"/>
              <a:t>ΨΥΧΟΓΕΝΗΣ ΑΝΟΡΕΞΙΑ</a:t>
            </a:r>
            <a:endParaRPr lang="el-GR" sz="4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l-GR" sz="6400" b="1" dirty="0" smtClean="0">
                <a:solidFill>
                  <a:srgbClr val="FF0000"/>
                </a:solidFill>
              </a:rPr>
              <a:t>ΕΠΙΔΗΜΙΟΛΟΓΙΑ</a:t>
            </a:r>
          </a:p>
          <a:p>
            <a:pPr algn="ctr">
              <a:buNone/>
            </a:pPr>
            <a:endParaRPr lang="el-GR" sz="6400" dirty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el-GR" sz="5100" dirty="0" smtClean="0"/>
              <a:t>Επίπτωση 0.5-1%</a:t>
            </a:r>
          </a:p>
          <a:p>
            <a:pPr>
              <a:buBlip>
                <a:blip r:embed="rId2"/>
              </a:buBlip>
            </a:pPr>
            <a:r>
              <a:rPr lang="el-GR" sz="5100" dirty="0" smtClean="0"/>
              <a:t> 90% είναι γυναίκες</a:t>
            </a:r>
          </a:p>
          <a:p>
            <a:pPr lvl="0">
              <a:buBlip>
                <a:blip r:embed="rId2"/>
              </a:buBlip>
            </a:pPr>
            <a:r>
              <a:rPr lang="el-GR" sz="5100" dirty="0" smtClean="0"/>
              <a:t>Ηλικία έναρξης 13-20 ετών : 85%</a:t>
            </a:r>
          </a:p>
          <a:p>
            <a:pPr lvl="0">
              <a:buBlip>
                <a:blip r:embed="rId2"/>
              </a:buBlip>
            </a:pPr>
            <a:r>
              <a:rPr lang="el-GR" sz="5100" dirty="0" smtClean="0"/>
              <a:t>Στα αγόρια εμφανίζεται γύρω στα12 έτη </a:t>
            </a:r>
          </a:p>
          <a:p>
            <a:pPr>
              <a:buBlip>
                <a:blip r:embed="rId2"/>
              </a:buBlip>
            </a:pPr>
            <a:r>
              <a:rPr lang="el-GR" sz="5100" dirty="0" smtClean="0"/>
              <a:t>Κορίτσια </a:t>
            </a:r>
            <a:r>
              <a:rPr lang="el-GR" sz="5100" dirty="0"/>
              <a:t>/ αγόρια: 20 / 1  </a:t>
            </a:r>
            <a:endParaRPr lang="el-GR" sz="5100" dirty="0" smtClean="0"/>
          </a:p>
          <a:p>
            <a:pPr>
              <a:buBlip>
                <a:blip r:embed="rId2"/>
              </a:buBlip>
            </a:pPr>
            <a:r>
              <a:rPr lang="el-GR" sz="5100" dirty="0" smtClean="0"/>
              <a:t>Υψηλή  </a:t>
            </a:r>
            <a:r>
              <a:rPr lang="el-GR" sz="5100" dirty="0" err="1" smtClean="0"/>
              <a:t>κοινωνικο</a:t>
            </a:r>
            <a:r>
              <a:rPr lang="el-GR" sz="5100" dirty="0" smtClean="0"/>
              <a:t>-οικονομική  θέση</a:t>
            </a:r>
          </a:p>
          <a:p>
            <a:pPr>
              <a:buBlip>
                <a:blip r:embed="rId2"/>
              </a:buBlip>
            </a:pPr>
            <a:r>
              <a:rPr lang="el-GR" sz="5100" dirty="0" smtClean="0"/>
              <a:t>Λευκή φυλή</a:t>
            </a:r>
          </a:p>
          <a:p>
            <a:pPr>
              <a:buBlip>
                <a:blip r:embed="rId2"/>
              </a:buBlip>
            </a:pPr>
            <a:r>
              <a:rPr lang="el-GR" sz="5100" dirty="0" smtClean="0"/>
              <a:t>Υψηλό </a:t>
            </a:r>
            <a:r>
              <a:rPr lang="el-GR" sz="5100" dirty="0"/>
              <a:t>μορφωτικό επίπεδο, πολύ καλή σχολική ή ακαδημαϊκή </a:t>
            </a:r>
            <a:r>
              <a:rPr lang="el-GR" sz="5100" dirty="0" smtClean="0"/>
              <a:t>επίδοση</a:t>
            </a:r>
          </a:p>
          <a:p>
            <a:pPr>
              <a:buNone/>
            </a:pPr>
            <a:r>
              <a:rPr lang="el-GR" dirty="0"/>
              <a:t/>
            </a:r>
            <a:br>
              <a:rPr lang="el-GR" dirty="0"/>
            </a:br>
            <a:r>
              <a:rPr lang="el-GR" dirty="0"/>
              <a:t>    </a:t>
            </a:r>
            <a:br>
              <a:rPr lang="el-GR" dirty="0"/>
            </a:b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71437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4000" b="1" dirty="0" smtClean="0">
                <a:solidFill>
                  <a:srgbClr val="FF0000"/>
                </a:solidFill>
              </a:rPr>
              <a:t>ΑΙΤΙΟΛΟΓΙΑ</a:t>
            </a:r>
          </a:p>
          <a:p>
            <a:pPr marL="514350" indent="-514350">
              <a:buNone/>
            </a:pPr>
            <a:r>
              <a:rPr lang="el-GR" b="1" dirty="0" smtClean="0"/>
              <a:t>Α) </a:t>
            </a:r>
            <a:r>
              <a:rPr lang="el-GR" b="1" dirty="0" err="1" smtClean="0"/>
              <a:t>Προδιαθεσικοί</a:t>
            </a:r>
            <a:r>
              <a:rPr lang="el-GR" b="1" dirty="0" smtClean="0"/>
              <a:t> </a:t>
            </a:r>
            <a:r>
              <a:rPr lang="el-GR" b="1" dirty="0"/>
              <a:t>παράγοντες </a:t>
            </a:r>
            <a:r>
              <a:rPr lang="el-GR" b="1" dirty="0" smtClean="0"/>
              <a:t>:</a:t>
            </a:r>
            <a:endParaRPr lang="el-GR" dirty="0" smtClean="0"/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 </a:t>
            </a:r>
            <a:r>
              <a:rPr lang="el-GR" dirty="0"/>
              <a:t>Ιστορικό </a:t>
            </a:r>
            <a:r>
              <a:rPr lang="el-GR" dirty="0" err="1"/>
              <a:t>ελαφράς</a:t>
            </a:r>
            <a:r>
              <a:rPr lang="el-GR" dirty="0"/>
              <a:t> υπέρβασης σωματικού βάρους, </a:t>
            </a:r>
            <a:r>
              <a:rPr lang="el-GR" dirty="0" smtClean="0"/>
              <a:t>παχυσαρκίας</a:t>
            </a:r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 </a:t>
            </a:r>
            <a:r>
              <a:rPr lang="el-GR" dirty="0"/>
              <a:t>Τελειομανής </a:t>
            </a:r>
            <a:r>
              <a:rPr lang="el-GR" dirty="0" smtClean="0"/>
              <a:t>συμπεριφορά</a:t>
            </a:r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 </a:t>
            </a:r>
            <a:r>
              <a:rPr lang="el-GR" dirty="0"/>
              <a:t>Συγγενείς </a:t>
            </a:r>
            <a:r>
              <a:rPr lang="el-GR" dirty="0" err="1"/>
              <a:t>α΄</a:t>
            </a:r>
            <a:r>
              <a:rPr lang="el-GR" dirty="0"/>
              <a:t> βαθμού με </a:t>
            </a:r>
            <a:r>
              <a:rPr lang="el-GR" dirty="0" err="1"/>
              <a:t>anorexia</a:t>
            </a:r>
            <a:r>
              <a:rPr lang="el-GR" dirty="0"/>
              <a:t> </a:t>
            </a:r>
            <a:r>
              <a:rPr lang="el-GR" dirty="0" err="1"/>
              <a:t>nervosa</a:t>
            </a:r>
            <a:r>
              <a:rPr lang="el-GR" dirty="0"/>
              <a:t>  </a:t>
            </a:r>
            <a:endParaRPr lang="el-GR" dirty="0" smtClean="0"/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 </a:t>
            </a:r>
            <a:r>
              <a:rPr lang="el-GR" dirty="0" err="1"/>
              <a:t>Ομοφυλοφυλία</a:t>
            </a:r>
            <a:r>
              <a:rPr lang="el-GR" dirty="0"/>
              <a:t> στα </a:t>
            </a:r>
            <a:r>
              <a:rPr lang="el-GR" dirty="0" smtClean="0"/>
              <a:t>αγόρια</a:t>
            </a:r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«Λεπτή</a:t>
            </a:r>
            <a:r>
              <a:rPr lang="el-GR" dirty="0"/>
              <a:t>» σιλουέτα (αθλήτριες ρυθμικής γυμναστικής, χορεύτριες μπαλέτου) </a:t>
            </a:r>
            <a:endParaRPr lang="el-GR" dirty="0" smtClean="0"/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Κατάθλιψη </a:t>
            </a:r>
            <a:r>
              <a:rPr lang="el-GR" dirty="0"/>
              <a:t>– συναισθηματική αστάθεια, έλλειψη </a:t>
            </a:r>
            <a:r>
              <a:rPr lang="el-GR" dirty="0" smtClean="0"/>
              <a:t>αυτοπεποίθησης</a:t>
            </a:r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Σεξουαλική </a:t>
            </a:r>
            <a:r>
              <a:rPr lang="el-GR" dirty="0"/>
              <a:t>κακοποίηση  </a:t>
            </a: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b="1" dirty="0" smtClean="0"/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/>
              <a:t>Β) </a:t>
            </a:r>
            <a:r>
              <a:rPr lang="el-GR" b="1" dirty="0" err="1"/>
              <a:t>Εκλυτικοί</a:t>
            </a:r>
            <a:r>
              <a:rPr lang="el-GR" b="1" dirty="0"/>
              <a:t> παράγοντες </a:t>
            </a:r>
            <a:r>
              <a:rPr lang="el-GR" b="1" dirty="0" smtClean="0"/>
              <a:t>:</a:t>
            </a:r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Πίεση </a:t>
            </a:r>
            <a:r>
              <a:rPr lang="el-GR" dirty="0"/>
              <a:t>ΜΜΕ, γονέων, καθηγητών, ιατρών :</a:t>
            </a:r>
            <a:br>
              <a:rPr lang="el-GR" dirty="0"/>
            </a:br>
            <a:r>
              <a:rPr lang="el-GR" dirty="0"/>
              <a:t>    πρότυπο «λεπτής» και αθλητικής </a:t>
            </a:r>
            <a:r>
              <a:rPr lang="el-GR" dirty="0" smtClean="0"/>
              <a:t>σιλουέτας</a:t>
            </a:r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Σοβαρή </a:t>
            </a:r>
            <a:r>
              <a:rPr lang="el-GR" dirty="0"/>
              <a:t>ασθένεια ή θάνατος συγγενικού προσώπου </a:t>
            </a:r>
            <a:endParaRPr lang="el-GR" dirty="0" smtClean="0"/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Αλλαγή </a:t>
            </a:r>
            <a:r>
              <a:rPr lang="el-GR" dirty="0"/>
              <a:t>τόπου </a:t>
            </a:r>
            <a:r>
              <a:rPr lang="el-GR" dirty="0" smtClean="0"/>
              <a:t>διαμονής</a:t>
            </a:r>
          </a:p>
          <a:p>
            <a:pPr marL="514350" indent="-514350">
              <a:buClr>
                <a:srgbClr val="00FF00"/>
              </a:buClr>
              <a:buSzPct val="120000"/>
              <a:buFont typeface="+mj-lt"/>
              <a:buAutoNum type="arabicPeriod"/>
            </a:pPr>
            <a:r>
              <a:rPr lang="el-GR" dirty="0" smtClean="0"/>
              <a:t>Μικρή </a:t>
            </a:r>
            <a:r>
              <a:rPr lang="el-GR" dirty="0"/>
              <a:t>απώλεια βάρους μετά από ήπια ασθένεια (ιογενές νόσημα, </a:t>
            </a:r>
            <a:r>
              <a:rPr lang="el-GR" dirty="0" err="1"/>
              <a:t>γαστρεντερίτις</a:t>
            </a:r>
            <a:r>
              <a:rPr lang="el-GR" dirty="0"/>
              <a:t> κλπ) </a:t>
            </a:r>
            <a:r>
              <a:rPr lang="el-GR" dirty="0" smtClean="0"/>
              <a:t> που </a:t>
            </a:r>
            <a:r>
              <a:rPr lang="el-GR" dirty="0"/>
              <a:t>ακολούθως συνεχίζεται εκούσια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0722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4000" b="1" dirty="0" smtClean="0">
                <a:solidFill>
                  <a:srgbClr val="FF0000"/>
                </a:solidFill>
              </a:rPr>
              <a:t>ΔΙΑΓΝΩΣΤΙΚΑ ΚΡΙΤΗΡΙΑ</a:t>
            </a:r>
          </a:p>
          <a:p>
            <a:pPr algn="ctr">
              <a:buNone/>
            </a:pPr>
            <a:endParaRPr lang="el-GR" sz="4000" b="1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Άρνηση του ατόμου να διατηρήσει το φυσιολογικό του σωματικό βάρος</a:t>
            </a:r>
          </a:p>
          <a:p>
            <a:r>
              <a:rPr lang="el-GR" dirty="0" smtClean="0"/>
              <a:t>Έντονος φόβος του ατόμου να μην αποκτήσει βάρος ακόμη και όταν αυτό είναι κάτω από το </a:t>
            </a:r>
            <a:r>
              <a:rPr lang="el-GR" dirty="0" smtClean="0"/>
              <a:t>φυσιολογικό</a:t>
            </a:r>
            <a:endParaRPr lang="el-GR" dirty="0" smtClean="0"/>
          </a:p>
          <a:p>
            <a:pPr lvl="0"/>
            <a:r>
              <a:rPr lang="el-GR" dirty="0"/>
              <a:t>Εσφαλμένη εκτίμηση (διαστρέβλωση) για το βάρος και τη μορφή του σώματός της σε βαθμό που να μπορεί να δει </a:t>
            </a:r>
            <a:r>
              <a:rPr lang="el-GR" dirty="0" smtClean="0"/>
              <a:t>«λίπος</a:t>
            </a:r>
            <a:r>
              <a:rPr lang="el-GR" dirty="0"/>
              <a:t>» </a:t>
            </a:r>
            <a:r>
              <a:rPr lang="el-GR" dirty="0" smtClean="0"/>
              <a:t> </a:t>
            </a:r>
            <a:r>
              <a:rPr lang="el-GR" dirty="0"/>
              <a:t>ακόμα και όταν το σώμα </a:t>
            </a:r>
            <a:r>
              <a:rPr lang="el-GR" dirty="0" smtClean="0"/>
              <a:t>του είναι </a:t>
            </a:r>
            <a:r>
              <a:rPr lang="el-GR" dirty="0"/>
              <a:t>αποστεωμένο. </a:t>
            </a:r>
          </a:p>
          <a:p>
            <a:r>
              <a:rPr lang="el-GR" dirty="0" smtClean="0"/>
              <a:t>Στις γυναίκες αμηνόρροια </a:t>
            </a:r>
            <a:r>
              <a:rPr lang="el-GR" dirty="0"/>
              <a:t>(απουσία 3 τουλάχιστον εμμήνων </a:t>
            </a:r>
            <a:r>
              <a:rPr lang="el-GR" dirty="0" smtClean="0"/>
              <a:t>ρύσεων)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642918"/>
            <a:ext cx="8929718" cy="6072230"/>
          </a:xfrm>
        </p:spPr>
        <p:txBody>
          <a:bodyPr/>
          <a:lstStyle/>
          <a:p>
            <a:pPr algn="ctr">
              <a:buNone/>
            </a:pPr>
            <a:r>
              <a:rPr lang="el-GR" sz="4800" b="1" dirty="0" smtClean="0">
                <a:solidFill>
                  <a:srgbClr val="FF0000"/>
                </a:solidFill>
              </a:rPr>
              <a:t>ΤΥΠΟΙ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"/>
            </a:pPr>
            <a:r>
              <a:rPr lang="el-GR" b="1" dirty="0" smtClean="0"/>
              <a:t>ΠΕΡΙΟΡΙΣΤΙΚΟΣ</a:t>
            </a:r>
            <a:r>
              <a:rPr lang="el-GR" dirty="0" smtClean="0"/>
              <a:t> </a:t>
            </a:r>
            <a:r>
              <a:rPr lang="el-GR" dirty="0" smtClean="0">
                <a:sym typeface="Wingdings" pitchFamily="2" charset="2"/>
              </a:rPr>
              <a:t> νηστεία, αποχή από την τροφή</a:t>
            </a:r>
          </a:p>
          <a:p>
            <a:pPr>
              <a:buClr>
                <a:srgbClr val="FFFF00"/>
              </a:buClr>
              <a:buFont typeface="Wingdings" pitchFamily="2" charset="2"/>
              <a:buChar char=""/>
            </a:pPr>
            <a:endParaRPr lang="el-GR" dirty="0" smtClean="0">
              <a:sym typeface="Wingdings" pitchFamily="2" charset="2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"/>
            </a:pPr>
            <a:r>
              <a:rPr lang="el-GR" b="1" dirty="0" smtClean="0">
                <a:sym typeface="Wingdings" pitchFamily="2" charset="2"/>
              </a:rPr>
              <a:t>ΥΠΕΡΦΑΓΙΑΣ/ ΚΑΘΑΡΣΗΣ </a:t>
            </a:r>
            <a:r>
              <a:rPr lang="el-GR" dirty="0" smtClean="0">
                <a:sym typeface="Wingdings" pitchFamily="2" charset="2"/>
              </a:rPr>
              <a:t> το άτομο εμφανίζει συμπεριφορές </a:t>
            </a:r>
            <a:r>
              <a:rPr lang="el-GR" dirty="0" err="1" smtClean="0">
                <a:sym typeface="Wingdings" pitchFamily="2" charset="2"/>
              </a:rPr>
              <a:t>υπερφαγίας</a:t>
            </a:r>
            <a:r>
              <a:rPr lang="el-GR" dirty="0" smtClean="0">
                <a:sym typeface="Wingdings" pitchFamily="2" charset="2"/>
              </a:rPr>
              <a:t> ή κάθαρσης</a:t>
            </a: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l-GR" sz="4000" b="1" dirty="0" smtClean="0">
                <a:solidFill>
                  <a:srgbClr val="FF0000"/>
                </a:solidFill>
              </a:rPr>
              <a:t>ΘΕΡΑΠΕΙΑ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l-GR" dirty="0" smtClean="0"/>
              <a:t>Φαρμακευτική αγωγή (αντικαταθλιπτικά)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l-GR" dirty="0" smtClean="0"/>
              <a:t>Ενυδάτωση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l-GR" dirty="0" smtClean="0"/>
              <a:t>Έλεγχος λήψης τροφής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l-GR" dirty="0" smtClean="0"/>
              <a:t>Ψυχοθεραπεία </a:t>
            </a:r>
            <a:r>
              <a:rPr lang="el-GR" dirty="0" smtClean="0">
                <a:sym typeface="Wingdings" pitchFamily="2" charset="2"/>
              </a:rPr>
              <a:t>  ατομική</a:t>
            </a:r>
          </a:p>
          <a:p>
            <a:pPr>
              <a:buNone/>
            </a:pPr>
            <a:r>
              <a:rPr lang="el-GR" dirty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                              οικογενειακή</a:t>
            </a:r>
          </a:p>
          <a:p>
            <a:pPr>
              <a:buNone/>
            </a:pPr>
            <a:r>
              <a:rPr lang="el-GR" sz="4000" b="1" dirty="0" smtClean="0">
                <a:solidFill>
                  <a:srgbClr val="FF0000"/>
                </a:solidFill>
                <a:sym typeface="Wingdings" pitchFamily="2" charset="2"/>
              </a:rPr>
              <a:t>ΠΡΟΓΝΩΣΗ</a:t>
            </a:r>
          </a:p>
          <a:p>
            <a:pPr>
              <a:buClr>
                <a:srgbClr val="FFFF00"/>
              </a:buClr>
              <a:buSzPct val="100000"/>
              <a:buFont typeface="Wingdings" pitchFamily="2" charset="2"/>
              <a:buChar char="v"/>
            </a:pPr>
            <a:r>
              <a:rPr lang="el-GR" dirty="0" smtClean="0"/>
              <a:t>Πλήρης </a:t>
            </a:r>
            <a:r>
              <a:rPr lang="el-GR" dirty="0"/>
              <a:t>αποκατάσταση : </a:t>
            </a:r>
            <a:r>
              <a:rPr lang="el-GR" dirty="0" smtClean="0"/>
              <a:t>40%</a:t>
            </a:r>
          </a:p>
          <a:p>
            <a:pPr>
              <a:buClr>
                <a:srgbClr val="FFFF00"/>
              </a:buClr>
              <a:buSzPct val="100000"/>
              <a:buFont typeface="Wingdings" pitchFamily="2" charset="2"/>
              <a:buChar char="v"/>
            </a:pPr>
            <a:r>
              <a:rPr lang="el-GR" dirty="0" smtClean="0"/>
              <a:t>Βελτίωση </a:t>
            </a:r>
            <a:r>
              <a:rPr lang="el-GR" dirty="0"/>
              <a:t>: </a:t>
            </a:r>
            <a:r>
              <a:rPr lang="el-GR" dirty="0" smtClean="0"/>
              <a:t>30%</a:t>
            </a:r>
          </a:p>
          <a:p>
            <a:pPr>
              <a:buClr>
                <a:srgbClr val="FFFF00"/>
              </a:buClr>
              <a:buSzPct val="100000"/>
              <a:buFont typeface="Wingdings" pitchFamily="2" charset="2"/>
              <a:buChar char="v"/>
            </a:pPr>
            <a:r>
              <a:rPr lang="el-GR" dirty="0" smtClean="0"/>
              <a:t>Μη </a:t>
            </a:r>
            <a:r>
              <a:rPr lang="el-GR" dirty="0"/>
              <a:t>βελτίωση : </a:t>
            </a:r>
            <a:r>
              <a:rPr lang="el-GR" dirty="0" smtClean="0"/>
              <a:t>20%</a:t>
            </a:r>
          </a:p>
          <a:p>
            <a:pPr>
              <a:buClr>
                <a:srgbClr val="FFFF00"/>
              </a:buClr>
              <a:buSzPct val="100000"/>
              <a:buFont typeface="Wingdings" pitchFamily="2" charset="2"/>
              <a:buChar char="v"/>
            </a:pPr>
            <a:r>
              <a:rPr lang="el-GR" dirty="0" smtClean="0"/>
              <a:t>Θνητότητα </a:t>
            </a:r>
            <a:r>
              <a:rPr lang="el-GR" dirty="0"/>
              <a:t>: 5-10%</a:t>
            </a:r>
            <a:endParaRPr lang="el-GR" b="1" dirty="0" smtClean="0">
              <a:solidFill>
                <a:srgbClr val="FF0000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Bulim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5091708" cy="5786454"/>
          </a:xfrm>
        </p:spPr>
      </p:pic>
      <p:pic>
        <p:nvPicPr>
          <p:cNvPr id="5" name="4 - Εικόνα" descr="bulimia1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0"/>
            <a:ext cx="4071934" cy="5715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322</Words>
  <Application>Microsoft Office PowerPoint</Application>
  <PresentationFormat>Προβολή στην οθόνη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Αφθονία</vt:lpstr>
      <vt:lpstr>ΔΙΑΤΡΟΦΙΚΕΣ ΔΙΑΤΑΡΑΧΕΣ</vt:lpstr>
      <vt:lpstr>Διαφάνεια 2</vt:lpstr>
      <vt:lpstr>ΨΥΧΟΓΕΝΗΣ ΑΝΟΡΕΞΙΑ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ΨΥΧΟΓΕΝΗΣ ΒΟΥΛΙΜΙΑ</vt:lpstr>
      <vt:lpstr>Διαφάνεια 12</vt:lpstr>
      <vt:lpstr>Διαφάνεια 13</vt:lpstr>
      <vt:lpstr>Διαφάνεια 14</vt:lpstr>
      <vt:lpstr>Διαφάνεια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ΔΙΑΤΡΟΦΙΚΕΣ ΔΙΑΤΑΡΑΧΕΣ</dc:title>
  <dc:creator>user</dc:creator>
  <cp:lastModifiedBy>user</cp:lastModifiedBy>
  <cp:revision>26</cp:revision>
  <dcterms:created xsi:type="dcterms:W3CDTF">2008-11-25T15:08:50Z</dcterms:created>
  <dcterms:modified xsi:type="dcterms:W3CDTF">2008-11-26T12:50:24Z</dcterms:modified>
</cp:coreProperties>
</file>