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25" r:id="rId1"/>
  </p:sldMasterIdLst>
  <p:sldIdLst>
    <p:sldId id="256" r:id="rId2"/>
    <p:sldId id="264" r:id="rId3"/>
    <p:sldId id="265" r:id="rId4"/>
    <p:sldId id="260" r:id="rId5"/>
    <p:sldId id="266" r:id="rId6"/>
    <p:sldId id="267" r:id="rId7"/>
    <p:sldId id="268" r:id="rId8"/>
    <p:sldId id="269" r:id="rId9"/>
    <p:sldId id="270" r:id="rId10"/>
    <p:sldId id="261" r:id="rId11"/>
    <p:sldId id="262" r:id="rId12"/>
    <p:sldId id="271" r:id="rId13"/>
    <p:sldId id="258" r:id="rId14"/>
    <p:sldId id="263" r:id="rId15"/>
    <p:sldId id="259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Μεσαίο στυλ 2 - Έμφαση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AEE5D-BB5B-4AAA-8949-6935EDF370E8}" type="datetimeFigureOut">
              <a:rPr lang="el-GR" smtClean="0"/>
              <a:t>20/4/2023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6862-77B1-40D5-A09A-75075190FB8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209526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AEE5D-BB5B-4AAA-8949-6935EDF370E8}" type="datetimeFigureOut">
              <a:rPr lang="el-GR" smtClean="0"/>
              <a:t>20/4/2023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6862-77B1-40D5-A09A-75075190FB8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87887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AEE5D-BB5B-4AAA-8949-6935EDF370E8}" type="datetimeFigureOut">
              <a:rPr lang="el-GR" smtClean="0"/>
              <a:t>20/4/2023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6862-77B1-40D5-A09A-75075190FB8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81627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AEE5D-BB5B-4AAA-8949-6935EDF370E8}" type="datetimeFigureOut">
              <a:rPr lang="el-GR" smtClean="0"/>
              <a:t>20/4/2023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6862-77B1-40D5-A09A-75075190FB8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62751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AEE5D-BB5B-4AAA-8949-6935EDF370E8}" type="datetimeFigureOut">
              <a:rPr lang="el-GR" smtClean="0"/>
              <a:t>20/4/2023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6862-77B1-40D5-A09A-75075190FB8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787461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AEE5D-BB5B-4AAA-8949-6935EDF370E8}" type="datetimeFigureOut">
              <a:rPr lang="el-GR" smtClean="0"/>
              <a:t>20/4/2023</a:t>
            </a:fld>
            <a:endParaRPr lang="el-G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6862-77B1-40D5-A09A-75075190FB8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8833438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AEE5D-BB5B-4AAA-8949-6935EDF370E8}" type="datetimeFigureOut">
              <a:rPr lang="el-GR" smtClean="0"/>
              <a:t>20/4/2023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6862-77B1-40D5-A09A-75075190FB89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034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AEE5D-BB5B-4AAA-8949-6935EDF370E8}" type="datetimeFigureOut">
              <a:rPr lang="el-GR" smtClean="0"/>
              <a:t>20/4/2023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6862-77B1-40D5-A09A-75075190FB8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80987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AEE5D-BB5B-4AAA-8949-6935EDF370E8}" type="datetimeFigureOut">
              <a:rPr lang="el-GR" smtClean="0"/>
              <a:t>20/4/2023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6862-77B1-40D5-A09A-75075190FB8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55862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AEE5D-BB5B-4AAA-8949-6935EDF370E8}" type="datetimeFigureOut">
              <a:rPr lang="el-GR" smtClean="0"/>
              <a:t>20/4/2023</a:t>
            </a:fld>
            <a:endParaRPr lang="el-G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l-G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6862-77B1-40D5-A09A-75075190FB8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6753636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A6AEE5D-BB5B-4AAA-8949-6935EDF370E8}" type="datetimeFigureOut">
              <a:rPr lang="el-GR" smtClean="0"/>
              <a:t>20/4/2023</a:t>
            </a:fld>
            <a:endParaRPr lang="el-G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6862-77B1-40D5-A09A-75075190FB8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71526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0A6AEE5D-BB5B-4AAA-8949-6935EDF370E8}" type="datetimeFigureOut">
              <a:rPr lang="el-GR" smtClean="0"/>
              <a:t>20/4/2023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E1A16862-77B1-40D5-A09A-75075190FB8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5386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26" r:id="rId1"/>
    <p:sldLayoutId id="2147484227" r:id="rId2"/>
    <p:sldLayoutId id="2147484228" r:id="rId3"/>
    <p:sldLayoutId id="2147484229" r:id="rId4"/>
    <p:sldLayoutId id="2147484230" r:id="rId5"/>
    <p:sldLayoutId id="2147484231" r:id="rId6"/>
    <p:sldLayoutId id="2147484232" r:id="rId7"/>
    <p:sldLayoutId id="2147484233" r:id="rId8"/>
    <p:sldLayoutId id="2147484234" r:id="rId9"/>
    <p:sldLayoutId id="2147484235" r:id="rId10"/>
    <p:sldLayoutId id="2147484236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5">
            <a:extLst>
              <a:ext uri="{FF2B5EF4-FFF2-40B4-BE49-F238E27FC236}">
                <a16:creationId xmlns:a16="http://schemas.microsoft.com/office/drawing/2014/main" id="{A5FB4C4C-1556-43A1-8585-65012EC92043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841513" y="315638"/>
            <a:ext cx="10508974" cy="6132225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72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en-US" sz="26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br>
              <a:rPr lang="el-GR" sz="26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endParaRPr lang="el-GR" sz="26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1026" name="Picture 2" descr="Back to School geht an den Start! | Europa macht Schule">
            <a:extLst>
              <a:ext uri="{FF2B5EF4-FFF2-40B4-BE49-F238E27FC236}">
                <a16:creationId xmlns:a16="http://schemas.microsoft.com/office/drawing/2014/main" id="{17070E9D-F4C0-44E1-9059-46793A7D15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3218" y="3869635"/>
            <a:ext cx="3167269" cy="257822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81B63FA1-22AA-4CF8-BE88-7758F9FB83D8}"/>
              </a:ext>
            </a:extLst>
          </p:cNvPr>
          <p:cNvSpPr/>
          <p:nvPr/>
        </p:nvSpPr>
        <p:spPr>
          <a:xfrm>
            <a:off x="1371600" y="652797"/>
            <a:ext cx="9448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3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+mj-lt"/>
                <a:cs typeface="Calibri Light" panose="020F0302020204030204" pitchFamily="34" charset="0"/>
              </a:rPr>
              <a:t>ΝΕΟΕΛΛΗΝΙΚΗ ΓΛΩΣΣΑ</a:t>
            </a:r>
            <a:br>
              <a:rPr lang="el-GR" sz="3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+mj-lt"/>
                <a:cs typeface="Calibri Light" panose="020F0302020204030204" pitchFamily="34" charset="0"/>
              </a:rPr>
            </a:br>
            <a:r>
              <a:rPr lang="el-GR" sz="3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+mj-lt"/>
                <a:cs typeface="Calibri Light" panose="020F0302020204030204" pitchFamily="34" charset="0"/>
              </a:rPr>
              <a:t>Β’ ΓΥΜΝΑΣΙΟΥ</a:t>
            </a:r>
            <a:br>
              <a:rPr lang="el-GR" sz="3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+mj-lt"/>
                <a:cs typeface="Calibri Light" panose="020F0302020204030204" pitchFamily="34" charset="0"/>
              </a:rPr>
            </a:br>
            <a:br>
              <a:rPr lang="el-GR" sz="3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+mj-lt"/>
                <a:cs typeface="Calibri Light" panose="020F0302020204030204" pitchFamily="34" charset="0"/>
              </a:rPr>
            </a:br>
            <a:r>
              <a:rPr lang="el-GR" sz="3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+mj-lt"/>
                <a:cs typeface="Calibri Light" panose="020F0302020204030204" pitchFamily="34" charset="0"/>
              </a:rPr>
              <a:t>ΕΝΟΤΗΤΑ </a:t>
            </a:r>
            <a:r>
              <a:rPr lang="en-US" sz="3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+mj-lt"/>
                <a:cs typeface="Calibri Light" panose="020F0302020204030204" pitchFamily="34" charset="0"/>
              </a:rPr>
              <a:t>8</a:t>
            </a:r>
            <a:r>
              <a:rPr lang="el-GR" sz="3000" b="1" baseline="300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+mj-lt"/>
                <a:cs typeface="Calibri Light" panose="020F0302020204030204" pitchFamily="34" charset="0"/>
              </a:rPr>
              <a:t>η</a:t>
            </a:r>
            <a:r>
              <a:rPr lang="el-GR" sz="3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+mj-lt"/>
                <a:cs typeface="Calibri Light" panose="020F0302020204030204" pitchFamily="34" charset="0"/>
              </a:rPr>
              <a:t>: «ΣΥΖΗΤΩΝΤΑΣ ΓΙΑ ΣΥΓΧΡΟΝΑ ΚΟΙΝΩΝΙΚΑ ΘΕΜΑΤΑ»</a:t>
            </a:r>
            <a:br>
              <a:rPr lang="el-GR" sz="3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+mj-lt"/>
                <a:cs typeface="Calibri Light" panose="020F0302020204030204" pitchFamily="34" charset="0"/>
              </a:rPr>
            </a:br>
            <a:br>
              <a:rPr lang="el-GR" sz="3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+mj-lt"/>
                <a:cs typeface="Calibri Light" panose="020F0302020204030204" pitchFamily="34" charset="0"/>
              </a:rPr>
            </a:br>
            <a:r>
              <a:rPr lang="el-GR" sz="3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+mj-lt"/>
                <a:cs typeface="Calibri Light" panose="020F0302020204030204" pitchFamily="34" charset="0"/>
              </a:rPr>
              <a:t>ΕΝΟΤΗΤΑ 8.Β. «ΟΙ ΜΕΤΟΧΕΣ»</a:t>
            </a:r>
            <a:br>
              <a:rPr lang="el-GR" sz="3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+mj-lt"/>
                <a:cs typeface="Calibri Light" panose="020F0302020204030204" pitchFamily="34" charset="0"/>
              </a:rPr>
            </a:br>
            <a:br>
              <a:rPr lang="el-GR" sz="3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+mj-lt"/>
                <a:cs typeface="Calibri Light" panose="020F0302020204030204" pitchFamily="34" charset="0"/>
              </a:rPr>
            </a:br>
            <a:r>
              <a:rPr lang="el-GR" sz="3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+mj-lt"/>
                <a:cs typeface="Calibri Light" panose="020F0302020204030204" pitchFamily="34" charset="0"/>
              </a:rPr>
              <a:t>ΚΑΠΕΤΑΝΟΥ ΚΑΛΛΙΟΠΗ</a:t>
            </a:r>
            <a:endParaRPr lang="el-GR" sz="3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036535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141880B-1DBC-4751-8A76-7B53EF8634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0"/>
            <a:ext cx="6096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b="1" u="sng" dirty="0">
                <a:latin typeface="+mj-lt"/>
              </a:rPr>
              <a:t>Άσκηση 1</a:t>
            </a:r>
            <a:r>
              <a:rPr lang="el-GR" sz="2400" b="1" u="sng" baseline="30000" dirty="0">
                <a:latin typeface="+mj-lt"/>
              </a:rPr>
              <a:t>η</a:t>
            </a:r>
            <a:r>
              <a:rPr lang="el-GR" sz="2400" b="1" u="sng" dirty="0">
                <a:latin typeface="+mj-lt"/>
              </a:rPr>
              <a:t>:</a:t>
            </a:r>
          </a:p>
          <a:p>
            <a:pPr marL="0" indent="0">
              <a:buNone/>
            </a:pPr>
            <a:r>
              <a:rPr lang="el-GR" sz="2400" dirty="0">
                <a:latin typeface="+mj-lt"/>
              </a:rPr>
              <a:t>Να γράψετε την Ενεργητική και Παθητική Μετοχή των παρακάτω ρημάτων:</a:t>
            </a:r>
          </a:p>
          <a:p>
            <a:pPr marL="0" indent="0">
              <a:buNone/>
            </a:pPr>
            <a:endParaRPr lang="el-GR" sz="2400" dirty="0">
              <a:latin typeface="+mj-lt"/>
            </a:endParaRPr>
          </a:p>
        </p:txBody>
      </p:sp>
      <p:sp>
        <p:nvSpPr>
          <p:cNvPr id="5" name="Τίτλος 3">
            <a:extLst>
              <a:ext uri="{FF2B5EF4-FFF2-40B4-BE49-F238E27FC236}">
                <a16:creationId xmlns:a16="http://schemas.microsoft.com/office/drawing/2014/main" id="{D0A94D02-7564-458A-912E-66701B934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6500" y="1299576"/>
            <a:ext cx="4486656" cy="1141497"/>
          </a:xfrm>
          <a:ln w="3810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ctr"/>
            <a:r>
              <a:rPr lang="el-GR" sz="36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ΦΥΛΛΟ </a:t>
            </a:r>
            <a:br>
              <a:rPr lang="el-GR" sz="36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el-GR" sz="36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ΑΞΙΟΛΟΓΗΣΗΣ</a:t>
            </a:r>
          </a:p>
        </p:txBody>
      </p:sp>
      <p:graphicFrame>
        <p:nvGraphicFramePr>
          <p:cNvPr id="6" name="Πίνακας 5">
            <a:extLst>
              <a:ext uri="{FF2B5EF4-FFF2-40B4-BE49-F238E27FC236}">
                <a16:creationId xmlns:a16="http://schemas.microsoft.com/office/drawing/2014/main" id="{1489FCCA-8205-41B0-8813-DA560CFB51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4971114"/>
              </p:ext>
            </p:extLst>
          </p:nvPr>
        </p:nvGraphicFramePr>
        <p:xfrm>
          <a:off x="6217478" y="1451776"/>
          <a:ext cx="5614503" cy="493525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71501">
                  <a:extLst>
                    <a:ext uri="{9D8B030D-6E8A-4147-A177-3AD203B41FA5}">
                      <a16:colId xmlns:a16="http://schemas.microsoft.com/office/drawing/2014/main" val="711768164"/>
                    </a:ext>
                  </a:extLst>
                </a:gridCol>
                <a:gridCol w="1871501">
                  <a:extLst>
                    <a:ext uri="{9D8B030D-6E8A-4147-A177-3AD203B41FA5}">
                      <a16:colId xmlns:a16="http://schemas.microsoft.com/office/drawing/2014/main" val="2936674509"/>
                    </a:ext>
                  </a:extLst>
                </a:gridCol>
                <a:gridCol w="1871501">
                  <a:extLst>
                    <a:ext uri="{9D8B030D-6E8A-4147-A177-3AD203B41FA5}">
                      <a16:colId xmlns:a16="http://schemas.microsoft.com/office/drawing/2014/main" val="3920712034"/>
                    </a:ext>
                  </a:extLst>
                </a:gridCol>
              </a:tblGrid>
              <a:tr h="529277">
                <a:tc>
                  <a:txBody>
                    <a:bodyPr/>
                    <a:lstStyle/>
                    <a:p>
                      <a:pPr algn="ctr"/>
                      <a:r>
                        <a:rPr lang="el-GR" sz="2000" u="sng" dirty="0"/>
                        <a:t>ΡΗΜΑ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u="sng" dirty="0"/>
                        <a:t>ΕΝΕΡΓΗΤΙΚΗ ΦΩΝΗ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u="sng" dirty="0"/>
                        <a:t>ΠΑΘΗΤΙΚΗ ΦΩΝΗ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0828757"/>
                  </a:ext>
                </a:extLst>
              </a:tr>
              <a:tr h="529277">
                <a:tc>
                  <a:txBody>
                    <a:bodyPr/>
                    <a:lstStyle/>
                    <a:p>
                      <a:r>
                        <a:rPr lang="el-GR" sz="2000" dirty="0"/>
                        <a:t>Απλώνω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8339167"/>
                  </a:ext>
                </a:extLst>
              </a:tr>
              <a:tr h="529277">
                <a:tc>
                  <a:txBody>
                    <a:bodyPr/>
                    <a:lstStyle/>
                    <a:p>
                      <a:r>
                        <a:rPr lang="el-GR" sz="2000" dirty="0"/>
                        <a:t>Ψήνω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7282605"/>
                  </a:ext>
                </a:extLst>
              </a:tr>
              <a:tr h="529277">
                <a:tc>
                  <a:txBody>
                    <a:bodyPr/>
                    <a:lstStyle/>
                    <a:p>
                      <a:r>
                        <a:rPr lang="el-GR" sz="2000" dirty="0"/>
                        <a:t>Ράβω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4206292"/>
                  </a:ext>
                </a:extLst>
              </a:tr>
              <a:tr h="529277">
                <a:tc>
                  <a:txBody>
                    <a:bodyPr/>
                    <a:lstStyle/>
                    <a:p>
                      <a:r>
                        <a:rPr lang="el-GR" sz="2000" dirty="0"/>
                        <a:t>Πλένω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2995490"/>
                  </a:ext>
                </a:extLst>
              </a:tr>
              <a:tr h="529277">
                <a:tc>
                  <a:txBody>
                    <a:bodyPr/>
                    <a:lstStyle/>
                    <a:p>
                      <a:r>
                        <a:rPr lang="el-GR" sz="2000" dirty="0"/>
                        <a:t>Βάφω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8822899"/>
                  </a:ext>
                </a:extLst>
              </a:tr>
              <a:tr h="529277">
                <a:tc>
                  <a:txBody>
                    <a:bodyPr/>
                    <a:lstStyle/>
                    <a:p>
                      <a:r>
                        <a:rPr lang="el-GR" sz="2000" dirty="0"/>
                        <a:t>Συγχωρώ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3427045"/>
                  </a:ext>
                </a:extLst>
              </a:tr>
              <a:tr h="529277">
                <a:tc>
                  <a:txBody>
                    <a:bodyPr/>
                    <a:lstStyle/>
                    <a:p>
                      <a:r>
                        <a:rPr lang="el-GR" sz="2000" dirty="0"/>
                        <a:t>Πικραίνω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8190375"/>
                  </a:ext>
                </a:extLst>
              </a:tr>
              <a:tr h="529277">
                <a:tc>
                  <a:txBody>
                    <a:bodyPr/>
                    <a:lstStyle/>
                    <a:p>
                      <a:r>
                        <a:rPr lang="el-GR" sz="2000" dirty="0"/>
                        <a:t>Δέρνω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2440270"/>
                  </a:ext>
                </a:extLst>
              </a:tr>
            </a:tbl>
          </a:graphicData>
        </a:graphic>
      </p:graphicFrame>
      <p:pic>
        <p:nvPicPr>
          <p:cNvPr id="4098" name="Picture 2" descr="Με επιπλέον τεστ επιστρέφουν αύριο οι μαθητές στα σχολεία">
            <a:extLst>
              <a:ext uri="{FF2B5EF4-FFF2-40B4-BE49-F238E27FC236}">
                <a16:creationId xmlns:a16="http://schemas.microsoft.com/office/drawing/2014/main" id="{0A451CEF-6971-46D1-BAC4-BE78B7DE1B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494" y="3087757"/>
            <a:ext cx="4067162" cy="319391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54683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0BA40BF-5A32-431F-A1BB-9C91F1AEA0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0"/>
            <a:ext cx="6096000" cy="68580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l-GR" sz="2100" b="1" u="sng" dirty="0"/>
              <a:t>Άσκηση 2</a:t>
            </a:r>
            <a:r>
              <a:rPr lang="el-GR" sz="2100" b="1" u="sng" baseline="30000" dirty="0"/>
              <a:t>η</a:t>
            </a:r>
            <a:r>
              <a:rPr lang="el-GR" sz="2100" b="1" u="sng" dirty="0"/>
              <a:t>:</a:t>
            </a:r>
          </a:p>
          <a:p>
            <a:pPr marL="0" indent="0" algn="just">
              <a:buNone/>
            </a:pPr>
            <a:r>
              <a:rPr lang="el-GR" sz="2100" dirty="0"/>
              <a:t>Να υπογραμμίσετε τις μετοχές και να βρείτε ποιος είναι ο συντακτικός τους ρόλος: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l-GR" sz="2100" dirty="0"/>
              <a:t>Ρώτα τους καλεσμένους μας τι θέλουν να πιούν.</a:t>
            </a:r>
          </a:p>
          <a:p>
            <a:pPr marL="457200" indent="-457200" algn="just">
              <a:buFont typeface="+mj-lt"/>
              <a:buAutoNum type="arabicPeriod"/>
            </a:pPr>
            <a:endParaRPr lang="el-GR" sz="2100" dirty="0"/>
          </a:p>
          <a:p>
            <a:pPr marL="457200" indent="-457200" algn="just">
              <a:buFont typeface="+mj-lt"/>
              <a:buAutoNum type="arabicPeriod"/>
            </a:pPr>
            <a:r>
              <a:rPr lang="el-GR" sz="2100" dirty="0"/>
              <a:t>Μας μιλούσε με τα μάτια χαμηλωμένα.</a:t>
            </a:r>
          </a:p>
          <a:p>
            <a:pPr marL="457200" indent="-457200" algn="just">
              <a:buFont typeface="+mj-lt"/>
              <a:buAutoNum type="arabicPeriod"/>
            </a:pPr>
            <a:endParaRPr lang="el-GR" sz="2100" dirty="0"/>
          </a:p>
          <a:p>
            <a:pPr marL="457200" indent="-457200" algn="just">
              <a:buFont typeface="+mj-lt"/>
              <a:buAutoNum type="arabicPeriod"/>
            </a:pPr>
            <a:r>
              <a:rPr lang="el-GR" sz="2100" dirty="0"/>
              <a:t>Είναι δύσκολο να ανακουφίσετε ένα δυστυχισμένο άνθρωπο με λόγια παρηγοριάς.</a:t>
            </a:r>
          </a:p>
          <a:p>
            <a:pPr marL="457200" indent="-457200" algn="just">
              <a:buFont typeface="+mj-lt"/>
              <a:buAutoNum type="arabicPeriod"/>
            </a:pPr>
            <a:endParaRPr lang="el-GR" sz="2100" dirty="0"/>
          </a:p>
          <a:p>
            <a:pPr marL="457200" indent="-457200" algn="just">
              <a:buFont typeface="+mj-lt"/>
              <a:buAutoNum type="arabicPeriod"/>
            </a:pPr>
            <a:r>
              <a:rPr lang="el-GR" sz="2100" dirty="0"/>
              <a:t>Έτσι που τον κοιτούσα, φαινόταν πολύ γερασμένος.</a:t>
            </a:r>
          </a:p>
          <a:p>
            <a:pPr marL="457200" indent="-457200" algn="just">
              <a:buFont typeface="+mj-lt"/>
              <a:buAutoNum type="arabicPeriod"/>
            </a:pPr>
            <a:endParaRPr lang="el-GR" sz="2100" dirty="0"/>
          </a:p>
          <a:p>
            <a:pPr marL="457200" indent="-457200" algn="just">
              <a:buFont typeface="+mj-lt"/>
              <a:buAutoNum type="arabicPeriod"/>
            </a:pPr>
            <a:r>
              <a:rPr lang="el-GR" sz="2100" dirty="0"/>
              <a:t>Οι διανοούμενοι είναι εργάτες του πνεύματος.</a:t>
            </a:r>
          </a:p>
          <a:p>
            <a:pPr marL="457200" indent="-457200" algn="just">
              <a:buFont typeface="+mj-lt"/>
              <a:buAutoNum type="arabicPeriod"/>
            </a:pPr>
            <a:endParaRPr lang="el-GR" sz="2100" dirty="0"/>
          </a:p>
          <a:p>
            <a:pPr marL="457200" indent="-457200" algn="just">
              <a:buFont typeface="+mj-lt"/>
              <a:buAutoNum type="arabicPeriod"/>
            </a:pPr>
            <a:r>
              <a:rPr lang="el-GR" sz="2100" dirty="0"/>
              <a:t>Μας κοιτούσε στεναχωρημένος. </a:t>
            </a:r>
          </a:p>
        </p:txBody>
      </p:sp>
      <p:sp>
        <p:nvSpPr>
          <p:cNvPr id="5" name="Τίτλος 3">
            <a:extLst>
              <a:ext uri="{FF2B5EF4-FFF2-40B4-BE49-F238E27FC236}">
                <a16:creationId xmlns:a16="http://schemas.microsoft.com/office/drawing/2014/main" id="{2212A0DF-6079-46DC-9174-E84B621E3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9265" y="1514958"/>
            <a:ext cx="4486656" cy="1141497"/>
          </a:xfrm>
          <a:ln w="3810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ctr"/>
            <a:r>
              <a:rPr lang="el-GR" sz="36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ΦΥΛΛΟ </a:t>
            </a:r>
            <a:br>
              <a:rPr lang="el-GR" sz="36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el-GR" sz="36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ΑΞΙΟΛΟΓΗΣΗΣ</a:t>
            </a:r>
          </a:p>
        </p:txBody>
      </p:sp>
      <p:pic>
        <p:nvPicPr>
          <p:cNvPr id="5122" name="Picture 2" descr="Επιστροφή στο σχολείο για μαθητές ευρωπαϊκών χωρών- GRTimes.gr">
            <a:extLst>
              <a:ext uri="{FF2B5EF4-FFF2-40B4-BE49-F238E27FC236}">
                <a16:creationId xmlns:a16="http://schemas.microsoft.com/office/drawing/2014/main" id="{BEAC537D-9F0E-49B1-BCAE-B3A646F730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0260" y="3179915"/>
            <a:ext cx="4195183" cy="287341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89754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4">
            <a:extLst>
              <a:ext uri="{FF2B5EF4-FFF2-40B4-BE49-F238E27FC236}">
                <a16:creationId xmlns:a16="http://schemas.microsoft.com/office/drawing/2014/main" id="{5843B975-B468-412D-A8CA-6C544A0D92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80183" y="48868"/>
            <a:ext cx="4651514" cy="636104"/>
          </a:xfrm>
          <a:ln w="38100">
            <a:solidFill>
              <a:schemeClr val="bg1"/>
            </a:solidFill>
          </a:ln>
        </p:spPr>
        <p:txBody>
          <a:bodyPr>
            <a:noAutofit/>
          </a:bodyPr>
          <a:lstStyle/>
          <a:p>
            <a:r>
              <a:rPr lang="el-GR" sz="36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ΑΝΑΚΕΦΑΛΑΙΩΣΗ</a:t>
            </a:r>
          </a:p>
        </p:txBody>
      </p:sp>
      <p:sp>
        <p:nvSpPr>
          <p:cNvPr id="8" name="Ορθογώνιο 7">
            <a:extLst>
              <a:ext uri="{FF2B5EF4-FFF2-40B4-BE49-F238E27FC236}">
                <a16:creationId xmlns:a16="http://schemas.microsoft.com/office/drawing/2014/main" id="{2344F214-5869-49B0-9CD9-7393ACA30753}"/>
              </a:ext>
            </a:extLst>
          </p:cNvPr>
          <p:cNvSpPr/>
          <p:nvPr/>
        </p:nvSpPr>
        <p:spPr>
          <a:xfrm>
            <a:off x="4263045" y="808383"/>
            <a:ext cx="3542485" cy="636104"/>
          </a:xfrm>
          <a:prstGeom prst="rect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l-GR" sz="2000" b="1" u="sng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ΜΕΤΟΧΕΣ</a:t>
            </a:r>
          </a:p>
        </p:txBody>
      </p:sp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D08BCDED-E950-4C1D-8AA6-36BC07B9F6F5}"/>
              </a:ext>
            </a:extLst>
          </p:cNvPr>
          <p:cNvSpPr/>
          <p:nvPr/>
        </p:nvSpPr>
        <p:spPr>
          <a:xfrm>
            <a:off x="837273" y="1792768"/>
            <a:ext cx="2824892" cy="808383"/>
          </a:xfrm>
          <a:prstGeom prst="rect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l-GR" sz="2000" b="1" u="sng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ΕΠΙΡΡΗΜΑΤΙΚΗ</a:t>
            </a:r>
          </a:p>
          <a:p>
            <a:pPr algn="ctr"/>
            <a:r>
              <a:rPr lang="el-GR" sz="2000" b="1" u="sng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ΜΕΤΟΧΗ</a:t>
            </a:r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092E6625-AB64-4914-AAAD-1DDEE69DAA3A}"/>
              </a:ext>
            </a:extLst>
          </p:cNvPr>
          <p:cNvSpPr/>
          <p:nvPr/>
        </p:nvSpPr>
        <p:spPr>
          <a:xfrm>
            <a:off x="8529836" y="1738932"/>
            <a:ext cx="2824891" cy="808383"/>
          </a:xfrm>
          <a:prstGeom prst="rect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l-GR" sz="2000" b="1" u="sng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ΕΠΙΘΕΤΙΚΗ</a:t>
            </a:r>
          </a:p>
          <a:p>
            <a:pPr algn="ctr"/>
            <a:r>
              <a:rPr lang="el-GR" sz="2000" b="1" u="sng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ΜΕΤΟΧΗ</a:t>
            </a:r>
          </a:p>
        </p:txBody>
      </p:sp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D372C293-92BB-4E82-B209-4CE6F64157ED}"/>
              </a:ext>
            </a:extLst>
          </p:cNvPr>
          <p:cNvSpPr/>
          <p:nvPr/>
        </p:nvSpPr>
        <p:spPr>
          <a:xfrm>
            <a:off x="968226" y="3210329"/>
            <a:ext cx="2453264" cy="808383"/>
          </a:xfrm>
          <a:prstGeom prst="rect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l-GR" sz="2000" b="1" u="sng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ΕΝΕΡΓΗΤΙΚΗ</a:t>
            </a:r>
          </a:p>
          <a:p>
            <a:pPr algn="ctr"/>
            <a:r>
              <a:rPr lang="el-GR" sz="2000" b="1" u="sng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ΦΩΝΗ</a:t>
            </a:r>
          </a:p>
        </p:txBody>
      </p:sp>
      <p:sp>
        <p:nvSpPr>
          <p:cNvPr id="13" name="Ορθογώνιο 12">
            <a:extLst>
              <a:ext uri="{FF2B5EF4-FFF2-40B4-BE49-F238E27FC236}">
                <a16:creationId xmlns:a16="http://schemas.microsoft.com/office/drawing/2014/main" id="{004EC281-8B67-430A-89D7-89EBDA162C7C}"/>
              </a:ext>
            </a:extLst>
          </p:cNvPr>
          <p:cNvSpPr/>
          <p:nvPr/>
        </p:nvSpPr>
        <p:spPr>
          <a:xfrm>
            <a:off x="8727096" y="3148219"/>
            <a:ext cx="2453263" cy="808383"/>
          </a:xfrm>
          <a:prstGeom prst="rect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l-GR" sz="2000" b="1" u="sng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ΠΑΘΗΤΙΚΗ</a:t>
            </a:r>
          </a:p>
          <a:p>
            <a:pPr algn="ctr"/>
            <a:r>
              <a:rPr lang="el-GR" sz="2000" b="1" u="sng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ΦΩΝΗ</a:t>
            </a:r>
          </a:p>
        </p:txBody>
      </p:sp>
      <p:sp>
        <p:nvSpPr>
          <p:cNvPr id="14" name="Ορθογώνιο 13">
            <a:extLst>
              <a:ext uri="{FF2B5EF4-FFF2-40B4-BE49-F238E27FC236}">
                <a16:creationId xmlns:a16="http://schemas.microsoft.com/office/drawing/2014/main" id="{3D721D02-73D2-41F6-981F-8C4F3986D00B}"/>
              </a:ext>
            </a:extLst>
          </p:cNvPr>
          <p:cNvSpPr/>
          <p:nvPr/>
        </p:nvSpPr>
        <p:spPr>
          <a:xfrm>
            <a:off x="640000" y="4642091"/>
            <a:ext cx="3140183" cy="892761"/>
          </a:xfrm>
          <a:prstGeom prst="rect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l-GR" sz="2000" b="1" u="sng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l-GR" sz="2000" b="1" u="sng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ΕΝΕΣΤΩΤΑΣ</a:t>
            </a:r>
          </a:p>
          <a:p>
            <a:pPr algn="ctr"/>
            <a:r>
              <a:rPr lang="el-GR" sz="2000" b="1" u="sng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(« -</a:t>
            </a:r>
            <a:r>
              <a:rPr lang="el-GR" sz="2000" b="1" u="sng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οντας</a:t>
            </a:r>
            <a:r>
              <a:rPr lang="el-GR" sz="2000" b="1" u="sng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», ή « -ώντας»)</a:t>
            </a:r>
          </a:p>
          <a:p>
            <a:pPr algn="ctr"/>
            <a:endParaRPr lang="el-GR" sz="2000" b="1" u="sng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Ορθογώνιο 14">
            <a:extLst>
              <a:ext uri="{FF2B5EF4-FFF2-40B4-BE49-F238E27FC236}">
                <a16:creationId xmlns:a16="http://schemas.microsoft.com/office/drawing/2014/main" id="{7A183099-98E6-4373-92AE-E6F0391954C7}"/>
              </a:ext>
            </a:extLst>
          </p:cNvPr>
          <p:cNvSpPr/>
          <p:nvPr/>
        </p:nvSpPr>
        <p:spPr>
          <a:xfrm>
            <a:off x="6215052" y="4726469"/>
            <a:ext cx="3987888" cy="808383"/>
          </a:xfrm>
          <a:prstGeom prst="rect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l-GR" sz="2000" b="1" u="sng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ΠΑΡΑΚΕΙΜΕΝΟΣ</a:t>
            </a:r>
          </a:p>
          <a:p>
            <a:pPr algn="ctr"/>
            <a:r>
              <a:rPr lang="el-GR" sz="2000" b="1" u="sng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(« -μένος», « -</a:t>
            </a:r>
            <a:r>
              <a:rPr lang="el-GR" sz="2000" b="1" u="sng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μένης</a:t>
            </a:r>
            <a:r>
              <a:rPr lang="el-GR" sz="2000" b="1" u="sng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», « -</a:t>
            </a:r>
            <a:r>
              <a:rPr lang="el-GR" sz="2000" b="1" u="sng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μένο</a:t>
            </a:r>
            <a:r>
              <a:rPr lang="el-GR" sz="2000" b="1" u="sng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»)</a:t>
            </a:r>
          </a:p>
        </p:txBody>
      </p:sp>
      <p:sp>
        <p:nvSpPr>
          <p:cNvPr id="16" name="Ορθογώνιο 15">
            <a:extLst>
              <a:ext uri="{FF2B5EF4-FFF2-40B4-BE49-F238E27FC236}">
                <a16:creationId xmlns:a16="http://schemas.microsoft.com/office/drawing/2014/main" id="{3FE0D6B2-E340-4C52-9E9F-42E5E08C350A}"/>
              </a:ext>
            </a:extLst>
          </p:cNvPr>
          <p:cNvSpPr/>
          <p:nvPr/>
        </p:nvSpPr>
        <p:spPr>
          <a:xfrm>
            <a:off x="7620000" y="5864293"/>
            <a:ext cx="4451715" cy="808383"/>
          </a:xfrm>
          <a:prstGeom prst="rect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l-GR" sz="2000" b="1" u="sng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ΕΝΕΣΤΩΤΑΣ</a:t>
            </a:r>
          </a:p>
          <a:p>
            <a:pPr algn="ctr"/>
            <a:r>
              <a:rPr lang="el-GR" sz="2000" b="1" u="sng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« -</a:t>
            </a:r>
            <a:r>
              <a:rPr lang="el-GR" sz="2000" b="1" u="sng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όμενος</a:t>
            </a:r>
            <a:r>
              <a:rPr lang="el-GR" sz="2000" b="1" u="sng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», « -</a:t>
            </a:r>
            <a:r>
              <a:rPr lang="el-GR" sz="2000" b="1" u="sng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άμενος</a:t>
            </a:r>
            <a:r>
              <a:rPr lang="el-GR" sz="2000" b="1" u="sng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», « -</a:t>
            </a:r>
            <a:r>
              <a:rPr lang="el-GR" sz="2000" b="1" u="sng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ούμενος</a:t>
            </a:r>
            <a:r>
              <a:rPr lang="el-GR" sz="2000" b="1" u="sng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»,</a:t>
            </a:r>
          </a:p>
        </p:txBody>
      </p:sp>
      <p:cxnSp>
        <p:nvCxnSpPr>
          <p:cNvPr id="18" name="Ευθύγραμμο βέλος σύνδεσης 17">
            <a:extLst>
              <a:ext uri="{FF2B5EF4-FFF2-40B4-BE49-F238E27FC236}">
                <a16:creationId xmlns:a16="http://schemas.microsoft.com/office/drawing/2014/main" id="{CCCD32D2-C6C7-4FCA-8C49-C232082E7153}"/>
              </a:ext>
            </a:extLst>
          </p:cNvPr>
          <p:cNvCxnSpPr/>
          <p:nvPr/>
        </p:nvCxnSpPr>
        <p:spPr>
          <a:xfrm flipH="1">
            <a:off x="9295858" y="4109517"/>
            <a:ext cx="371062" cy="49612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Ευθύγραμμο βέλος σύνδεσης 25">
            <a:extLst>
              <a:ext uri="{FF2B5EF4-FFF2-40B4-BE49-F238E27FC236}">
                <a16:creationId xmlns:a16="http://schemas.microsoft.com/office/drawing/2014/main" id="{AA920676-D445-4E4F-BEB6-DCB14C764690}"/>
              </a:ext>
            </a:extLst>
          </p:cNvPr>
          <p:cNvCxnSpPr>
            <a:cxnSpLocks/>
          </p:cNvCxnSpPr>
          <p:nvPr/>
        </p:nvCxnSpPr>
        <p:spPr>
          <a:xfrm>
            <a:off x="2194858" y="4061791"/>
            <a:ext cx="0" cy="4698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Ευθύγραμμο βέλος σύνδεσης 26">
            <a:extLst>
              <a:ext uri="{FF2B5EF4-FFF2-40B4-BE49-F238E27FC236}">
                <a16:creationId xmlns:a16="http://schemas.microsoft.com/office/drawing/2014/main" id="{AF4AB1AB-3272-4251-BB11-CBFD2DDE303D}"/>
              </a:ext>
            </a:extLst>
          </p:cNvPr>
          <p:cNvCxnSpPr>
            <a:cxnSpLocks/>
          </p:cNvCxnSpPr>
          <p:nvPr/>
        </p:nvCxnSpPr>
        <p:spPr>
          <a:xfrm>
            <a:off x="10395788" y="4061791"/>
            <a:ext cx="696282" cy="161717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Ευθύγραμμο βέλος σύνδεσης 31">
            <a:extLst>
              <a:ext uri="{FF2B5EF4-FFF2-40B4-BE49-F238E27FC236}">
                <a16:creationId xmlns:a16="http://schemas.microsoft.com/office/drawing/2014/main" id="{671728CE-79AD-498E-AB5B-F9FBFEB1F185}"/>
              </a:ext>
            </a:extLst>
          </p:cNvPr>
          <p:cNvCxnSpPr>
            <a:cxnSpLocks/>
          </p:cNvCxnSpPr>
          <p:nvPr/>
        </p:nvCxnSpPr>
        <p:spPr>
          <a:xfrm>
            <a:off x="2143473" y="2571749"/>
            <a:ext cx="0" cy="4698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Ευθύγραμμο βέλος σύνδεσης 32">
            <a:extLst>
              <a:ext uri="{FF2B5EF4-FFF2-40B4-BE49-F238E27FC236}">
                <a16:creationId xmlns:a16="http://schemas.microsoft.com/office/drawing/2014/main" id="{0279D749-389C-473F-B8B0-9D58F92471E6}"/>
              </a:ext>
            </a:extLst>
          </p:cNvPr>
          <p:cNvCxnSpPr>
            <a:cxnSpLocks/>
          </p:cNvCxnSpPr>
          <p:nvPr/>
        </p:nvCxnSpPr>
        <p:spPr>
          <a:xfrm>
            <a:off x="9649204" y="2554981"/>
            <a:ext cx="0" cy="4698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Ευθύγραμμο βέλος σύνδεσης 39">
            <a:extLst>
              <a:ext uri="{FF2B5EF4-FFF2-40B4-BE49-F238E27FC236}">
                <a16:creationId xmlns:a16="http://schemas.microsoft.com/office/drawing/2014/main" id="{2481518E-407C-4736-8749-3BA199FA361F}"/>
              </a:ext>
            </a:extLst>
          </p:cNvPr>
          <p:cNvCxnSpPr>
            <a:cxnSpLocks/>
          </p:cNvCxnSpPr>
          <p:nvPr/>
        </p:nvCxnSpPr>
        <p:spPr>
          <a:xfrm>
            <a:off x="2133788" y="2637334"/>
            <a:ext cx="0" cy="4698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Ευθύγραμμο βέλος σύνδεσης 40">
            <a:extLst>
              <a:ext uri="{FF2B5EF4-FFF2-40B4-BE49-F238E27FC236}">
                <a16:creationId xmlns:a16="http://schemas.microsoft.com/office/drawing/2014/main" id="{EE6BD3EE-2317-4BB4-B60D-C73E7F8D0866}"/>
              </a:ext>
            </a:extLst>
          </p:cNvPr>
          <p:cNvCxnSpPr>
            <a:cxnSpLocks/>
          </p:cNvCxnSpPr>
          <p:nvPr/>
        </p:nvCxnSpPr>
        <p:spPr>
          <a:xfrm>
            <a:off x="9944319" y="2637334"/>
            <a:ext cx="0" cy="4698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Ευθύγραμμο βέλος σύνδεσης 41">
            <a:extLst>
              <a:ext uri="{FF2B5EF4-FFF2-40B4-BE49-F238E27FC236}">
                <a16:creationId xmlns:a16="http://schemas.microsoft.com/office/drawing/2014/main" id="{E80E1C84-0ACD-4C8A-AEB6-9DCBDB515CF6}"/>
              </a:ext>
            </a:extLst>
          </p:cNvPr>
          <p:cNvCxnSpPr>
            <a:cxnSpLocks/>
          </p:cNvCxnSpPr>
          <p:nvPr/>
        </p:nvCxnSpPr>
        <p:spPr>
          <a:xfrm>
            <a:off x="8529836" y="1300161"/>
            <a:ext cx="651047" cy="28865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Ευθύγραμμο βέλος σύνδεσης 42">
            <a:extLst>
              <a:ext uri="{FF2B5EF4-FFF2-40B4-BE49-F238E27FC236}">
                <a16:creationId xmlns:a16="http://schemas.microsoft.com/office/drawing/2014/main" id="{A6816664-1DF0-42E5-B679-A5C19CD8EC06}"/>
              </a:ext>
            </a:extLst>
          </p:cNvPr>
          <p:cNvCxnSpPr>
            <a:cxnSpLocks/>
          </p:cNvCxnSpPr>
          <p:nvPr/>
        </p:nvCxnSpPr>
        <p:spPr>
          <a:xfrm flipH="1">
            <a:off x="3250909" y="1412077"/>
            <a:ext cx="611931" cy="22787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98232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4">
            <a:extLst>
              <a:ext uri="{FF2B5EF4-FFF2-40B4-BE49-F238E27FC236}">
                <a16:creationId xmlns:a16="http://schemas.microsoft.com/office/drawing/2014/main" id="{5392D63C-D897-470F-B2E9-F1CFE69C95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0966" y="166343"/>
            <a:ext cx="10515600" cy="1107996"/>
          </a:xfrm>
          <a:ln w="3810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ctr"/>
            <a:r>
              <a:rPr lang="el-GR" sz="36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cs typeface="Times New Roman" panose="02020603050405020304" pitchFamily="18" charset="0"/>
              </a:rPr>
              <a:t>ΕΡΓΑΣΙΑ ΓΙΑ ΤΟ ΣΠΙΤΙ: </a:t>
            </a:r>
            <a:br>
              <a:rPr lang="el-GR" sz="36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cs typeface="Times New Roman" panose="02020603050405020304" pitchFamily="18" charset="0"/>
              </a:rPr>
            </a:br>
            <a:r>
              <a:rPr lang="el-GR" sz="36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cs typeface="Times New Roman" panose="02020603050405020304" pitchFamily="18" charset="0"/>
              </a:rPr>
              <a:t>«ΡΟΥΜΠΡΙΚΑ ΑΞΙΟΛΟΓΗΣΗΣ»</a:t>
            </a:r>
            <a:endParaRPr lang="el-GR" sz="36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7" name="Πίνακας 6">
            <a:extLst>
              <a:ext uri="{FF2B5EF4-FFF2-40B4-BE49-F238E27FC236}">
                <a16:creationId xmlns:a16="http://schemas.microsoft.com/office/drawing/2014/main" id="{54FD9A3A-42B9-4134-99D1-435A5180EE2A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" y="2472970"/>
          <a:ext cx="12191998" cy="271399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41714">
                  <a:extLst>
                    <a:ext uri="{9D8B030D-6E8A-4147-A177-3AD203B41FA5}">
                      <a16:colId xmlns:a16="http://schemas.microsoft.com/office/drawing/2014/main" val="941686451"/>
                    </a:ext>
                  </a:extLst>
                </a:gridCol>
                <a:gridCol w="1741714">
                  <a:extLst>
                    <a:ext uri="{9D8B030D-6E8A-4147-A177-3AD203B41FA5}">
                      <a16:colId xmlns:a16="http://schemas.microsoft.com/office/drawing/2014/main" val="1722343915"/>
                    </a:ext>
                  </a:extLst>
                </a:gridCol>
                <a:gridCol w="1741714">
                  <a:extLst>
                    <a:ext uri="{9D8B030D-6E8A-4147-A177-3AD203B41FA5}">
                      <a16:colId xmlns:a16="http://schemas.microsoft.com/office/drawing/2014/main" val="1648308"/>
                    </a:ext>
                  </a:extLst>
                </a:gridCol>
                <a:gridCol w="1741714">
                  <a:extLst>
                    <a:ext uri="{9D8B030D-6E8A-4147-A177-3AD203B41FA5}">
                      <a16:colId xmlns:a16="http://schemas.microsoft.com/office/drawing/2014/main" val="4287935477"/>
                    </a:ext>
                  </a:extLst>
                </a:gridCol>
                <a:gridCol w="1741714">
                  <a:extLst>
                    <a:ext uri="{9D8B030D-6E8A-4147-A177-3AD203B41FA5}">
                      <a16:colId xmlns:a16="http://schemas.microsoft.com/office/drawing/2014/main" val="2904269400"/>
                    </a:ext>
                  </a:extLst>
                </a:gridCol>
                <a:gridCol w="1741714">
                  <a:extLst>
                    <a:ext uri="{9D8B030D-6E8A-4147-A177-3AD203B41FA5}">
                      <a16:colId xmlns:a16="http://schemas.microsoft.com/office/drawing/2014/main" val="1790403179"/>
                    </a:ext>
                  </a:extLst>
                </a:gridCol>
                <a:gridCol w="1741714">
                  <a:extLst>
                    <a:ext uri="{9D8B030D-6E8A-4147-A177-3AD203B41FA5}">
                      <a16:colId xmlns:a16="http://schemas.microsoft.com/office/drawing/2014/main" val="1010968756"/>
                    </a:ext>
                  </a:extLst>
                </a:gridCol>
              </a:tblGrid>
              <a:tr h="899798">
                <a:tc>
                  <a:txBody>
                    <a:bodyPr/>
                    <a:lstStyle/>
                    <a:p>
                      <a:pPr algn="ctr"/>
                      <a:endParaRPr lang="el-GR" dirty="0"/>
                    </a:p>
                    <a:p>
                      <a:pPr algn="ctr"/>
                      <a:r>
                        <a:rPr lang="el-GR" dirty="0"/>
                        <a:t>ΜΕΛΗ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dirty="0"/>
                    </a:p>
                    <a:p>
                      <a:pPr algn="ctr"/>
                      <a:r>
                        <a:rPr lang="el-GR" dirty="0"/>
                        <a:t>ΕΝΕΡΓΟΣ ΣΥΜΜΕΤΟΧΗ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dirty="0"/>
                    </a:p>
                    <a:p>
                      <a:pPr algn="ctr"/>
                      <a:r>
                        <a:rPr lang="el-GR" dirty="0"/>
                        <a:t>ΟΡΓΑΝΩΣΗ ΕΡΓΑΣΙΑΣ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dirty="0"/>
                    </a:p>
                    <a:p>
                      <a:pPr algn="ctr"/>
                      <a:r>
                        <a:rPr lang="el-GR" sz="1500" dirty="0"/>
                        <a:t>ΥΠΕΥΘΥΝΟΤΗΤΑ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dirty="0"/>
                    </a:p>
                    <a:p>
                      <a:pPr algn="ctr"/>
                      <a:r>
                        <a:rPr lang="el-GR" dirty="0"/>
                        <a:t>ΓΕΝΙΚΗ </a:t>
                      </a:r>
                      <a:r>
                        <a:rPr lang="el-GR" sz="1700" dirty="0"/>
                        <a:t>ΣΥΜΠΕΡΙΦΟΡΑ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700" dirty="0"/>
                        <a:t>ΔΕΞΙΟΤΗΤΑ ΕΠΙΛΥΣΗΣ ΣΥΓΚΡΟΥΣΕΩΝ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dirty="0"/>
                    </a:p>
                    <a:p>
                      <a:pPr algn="ctr"/>
                      <a:r>
                        <a:rPr lang="el-GR" dirty="0"/>
                        <a:t>ΣΥΝΟΛΟ </a:t>
                      </a:r>
                      <a:r>
                        <a:rPr lang="el-GR" sz="1700" dirty="0"/>
                        <a:t>ΒΑΘΜΟΛΟΓΙΑΣ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1980080"/>
                  </a:ext>
                </a:extLst>
              </a:tr>
              <a:tr h="899798">
                <a:tc>
                  <a:txBody>
                    <a:bodyPr/>
                    <a:lstStyle/>
                    <a:p>
                      <a:r>
                        <a:rPr lang="el-GR" dirty="0"/>
                        <a:t>Εκπρόσωπος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3522790"/>
                  </a:ext>
                </a:extLst>
              </a:tr>
              <a:tr h="899798">
                <a:tc>
                  <a:txBody>
                    <a:bodyPr/>
                    <a:lstStyle/>
                    <a:p>
                      <a:r>
                        <a:rPr lang="el-GR" dirty="0"/>
                        <a:t>Γραμματέας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4818108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502437FD-FFCA-4F7E-97AD-ED05E3B9A11A}"/>
              </a:ext>
            </a:extLst>
          </p:cNvPr>
          <p:cNvSpPr txBox="1"/>
          <p:nvPr/>
        </p:nvSpPr>
        <p:spPr>
          <a:xfrm>
            <a:off x="185530" y="1364974"/>
            <a:ext cx="1200646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400" dirty="0">
                <a:cs typeface="Times New Roman" panose="02020603050405020304" pitchFamily="18" charset="0"/>
              </a:rPr>
              <a:t>Σημειώστε σε κάθε πεδίο τον αντίστοιχο αριθμό, που θεωρείτε εσείς οι ίδιοι ότι αντιστοιχεί στην προσωπική αλλά παράλληλα και στην ομαδική σας απόδοση.</a:t>
            </a:r>
          </a:p>
          <a:p>
            <a:endParaRPr lang="el-GR" dirty="0"/>
          </a:p>
        </p:txBody>
      </p:sp>
      <p:graphicFrame>
        <p:nvGraphicFramePr>
          <p:cNvPr id="11" name="Πίνακας 10">
            <a:extLst>
              <a:ext uri="{FF2B5EF4-FFF2-40B4-BE49-F238E27FC236}">
                <a16:creationId xmlns:a16="http://schemas.microsoft.com/office/drawing/2014/main" id="{A64DBCF0-9C37-4ECC-9CD1-A3A1227CDA7C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350052" y="5834061"/>
          <a:ext cx="8128000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97816976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067723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15894284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0723330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342900" indent="-342900">
                        <a:buAutoNum type="arabicParenR"/>
                      </a:pPr>
                      <a:r>
                        <a:rPr lang="el-GR" dirty="0"/>
                        <a:t>ΑΝΕΠΑΡΚΗΣ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arenR" startAt="2"/>
                      </a:pPr>
                      <a:r>
                        <a:rPr lang="el-GR" dirty="0"/>
                        <a:t>  ΜΕΤΡΙΑ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3)      ΚΑΛΑ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4)     ΑΡΙΣΤΑ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54797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24526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κειμένου 5">
            <a:extLst>
              <a:ext uri="{FF2B5EF4-FFF2-40B4-BE49-F238E27FC236}">
                <a16:creationId xmlns:a16="http://schemas.microsoft.com/office/drawing/2014/main" id="{CA9FDE50-354D-471A-AAB0-9C0C6A1D36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84313" y="3101008"/>
            <a:ext cx="5382960" cy="2451652"/>
          </a:xfrm>
        </p:spPr>
        <p:txBody>
          <a:bodyPr>
            <a:normAutofit/>
          </a:bodyPr>
          <a:lstStyle/>
          <a:p>
            <a:r>
              <a:rPr lang="el-GR" sz="2800" b="1" dirty="0"/>
              <a:t>«ΠΑΡΑΣΥΝΘΕΤΑ </a:t>
            </a:r>
          </a:p>
          <a:p>
            <a:r>
              <a:rPr lang="el-GR" sz="2800" b="1" dirty="0"/>
              <a:t>ΚΑΙ</a:t>
            </a:r>
          </a:p>
          <a:p>
            <a:r>
              <a:rPr lang="el-GR" sz="2800" b="1" dirty="0"/>
              <a:t> ΠΟΛΥΛΕΤΙΚΑ ΣΥΝΘΕΤΑ»</a:t>
            </a:r>
          </a:p>
        </p:txBody>
      </p:sp>
      <p:sp>
        <p:nvSpPr>
          <p:cNvPr id="7" name="Τίτλος 3">
            <a:extLst>
              <a:ext uri="{FF2B5EF4-FFF2-40B4-BE49-F238E27FC236}">
                <a16:creationId xmlns:a16="http://schemas.microsoft.com/office/drawing/2014/main" id="{868465E0-9F04-45C4-A75F-D3FBEE6576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4914" y="827863"/>
            <a:ext cx="4815839" cy="1821568"/>
          </a:xfrm>
          <a:ln w="3810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ctr"/>
            <a:r>
              <a:rPr lang="el-GR" sz="36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cs typeface="Times New Roman" panose="02020603050405020304" pitchFamily="18" charset="0"/>
              </a:rPr>
              <a:t>ΣΤΟ ΕΠΟΜΕΝΟ ΜΑΘΗΜΑ  ΘΑ ΜΙΛΗΣΟΥΜΕ ΓΙΑ:</a:t>
            </a:r>
            <a:endParaRPr lang="el-GR" sz="36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6150" name="Picture 6" descr="Home - StudyTime NZ">
            <a:extLst>
              <a:ext uri="{FF2B5EF4-FFF2-40B4-BE49-F238E27FC236}">
                <a16:creationId xmlns:a16="http://schemas.microsoft.com/office/drawing/2014/main" id="{662155EA-A4AC-49FF-AFAB-A1C60F6AF9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1" y="0"/>
            <a:ext cx="6096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40292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60D0B4C-3E34-4277-8871-D0AD30C69A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8CABE8B-C7B8-4287-A6F0-A62445D592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2050" name="Picture 2" descr="Free Google Thank You Slide &amp; PowerPoint Templates">
            <a:extLst>
              <a:ext uri="{FF2B5EF4-FFF2-40B4-BE49-F238E27FC236}">
                <a16:creationId xmlns:a16="http://schemas.microsoft.com/office/drawing/2014/main" id="{C2FD6D0F-E36B-4AE3-B8E8-A02000B069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304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04ADF1A2-48EB-4B3D-9DC8-8078DD9E0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601" y="245170"/>
            <a:ext cx="4486656" cy="2034202"/>
          </a:xfrm>
          <a:ln w="38100"/>
        </p:spPr>
        <p:txBody>
          <a:bodyPr>
            <a:noAutofit/>
          </a:bodyPr>
          <a:lstStyle/>
          <a:p>
            <a:br>
              <a:rPr lang="el-GR" sz="36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el-GR" sz="36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ΣΤΟ ΠΡΟΗΓΟΥΜΕΝΟ ΜΑΘΗΜΑ ΜΙΛΗΣΑΜΕ ΓΙΑ:</a:t>
            </a:r>
            <a:br>
              <a:rPr lang="el-GR" sz="36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endParaRPr lang="el-GR" sz="36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Θέση κειμένου 5">
            <a:extLst>
              <a:ext uri="{FF2B5EF4-FFF2-40B4-BE49-F238E27FC236}">
                <a16:creationId xmlns:a16="http://schemas.microsoft.com/office/drawing/2014/main" id="{F2D88F09-FDF4-456E-9BBB-28A3398019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85530" y="2358887"/>
            <a:ext cx="4724798" cy="4499113"/>
          </a:xfrm>
        </p:spPr>
        <p:txBody>
          <a:bodyPr>
            <a:noAutofit/>
          </a:bodyPr>
          <a:lstStyle/>
          <a:p>
            <a:r>
              <a:rPr lang="el-GR" sz="2200" dirty="0"/>
              <a:t>«ΠΑΡΑΓΩΓΑ ΕΠΙΡΡΗΜΑΤΑ»</a:t>
            </a:r>
          </a:p>
          <a:p>
            <a:endParaRPr lang="el-GR" sz="2200" dirty="0"/>
          </a:p>
          <a:p>
            <a:pPr algn="just"/>
            <a:r>
              <a:rPr lang="el-GR" sz="2200" dirty="0"/>
              <a:t>Επιρρήματα όπου παράγονται από επίθετα, μετοχές, αντωνυμίες και από άλλα επιρρήματα.</a:t>
            </a:r>
          </a:p>
          <a:p>
            <a:pPr algn="just"/>
            <a:r>
              <a:rPr lang="el-GR" sz="2200" dirty="0"/>
              <a:t>Παραγωγικές Καταλήξεις:</a:t>
            </a:r>
          </a:p>
          <a:p>
            <a:pPr algn="just"/>
            <a:r>
              <a:rPr lang="el-GR" sz="2200" dirty="0"/>
              <a:t>            -α / -ά / -</a:t>
            </a:r>
            <a:r>
              <a:rPr lang="el-GR" sz="2200" dirty="0" err="1"/>
              <a:t>ιά</a:t>
            </a:r>
            <a:endParaRPr lang="el-GR" sz="2200" dirty="0"/>
          </a:p>
          <a:p>
            <a:pPr algn="just"/>
            <a:r>
              <a:rPr lang="el-GR" sz="2200" dirty="0"/>
              <a:t>            -ως / -</a:t>
            </a:r>
            <a:r>
              <a:rPr lang="el-GR" sz="2200" dirty="0" err="1"/>
              <a:t>ώς</a:t>
            </a:r>
            <a:endParaRPr lang="el-GR" sz="2200" dirty="0"/>
          </a:p>
          <a:p>
            <a:pPr algn="just"/>
            <a:r>
              <a:rPr lang="el-GR" sz="2200" dirty="0"/>
              <a:t>            -θε</a:t>
            </a:r>
          </a:p>
          <a:p>
            <a:pPr algn="just"/>
            <a:r>
              <a:rPr lang="el-GR" sz="2200" dirty="0"/>
              <a:t>            -</a:t>
            </a:r>
            <a:r>
              <a:rPr lang="el-GR" sz="2200" dirty="0" err="1"/>
              <a:t>ού</a:t>
            </a:r>
            <a:endParaRPr lang="el-GR" sz="2200" dirty="0"/>
          </a:p>
        </p:txBody>
      </p:sp>
      <p:pic>
        <p:nvPicPr>
          <p:cNvPr id="7170" name="Picture 2" descr="7η ενότητα, ΝΕΟΕΛΛΗΝΙΚΗ ΓΛΩΣΣΑ Β' Γυμνασίου">
            <a:extLst>
              <a:ext uri="{FF2B5EF4-FFF2-40B4-BE49-F238E27FC236}">
                <a16:creationId xmlns:a16="http://schemas.microsoft.com/office/drawing/2014/main" id="{A9637DE4-EA1A-4C85-9C8F-9DA6BB6E5E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5339" y="0"/>
            <a:ext cx="707666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Βέλος: Κάτω 8">
            <a:extLst>
              <a:ext uri="{FF2B5EF4-FFF2-40B4-BE49-F238E27FC236}">
                <a16:creationId xmlns:a16="http://schemas.microsoft.com/office/drawing/2014/main" id="{0C73EC12-2EF8-4903-9B5A-45D9931E7A4D}"/>
              </a:ext>
            </a:extLst>
          </p:cNvPr>
          <p:cNvSpPr/>
          <p:nvPr/>
        </p:nvSpPr>
        <p:spPr>
          <a:xfrm>
            <a:off x="2186609" y="2826026"/>
            <a:ext cx="583096" cy="460513"/>
          </a:xfrm>
          <a:prstGeom prst="down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l-GR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10" name="Γραμμή σύνδεσης: Γωνιώδης 9">
            <a:extLst>
              <a:ext uri="{FF2B5EF4-FFF2-40B4-BE49-F238E27FC236}">
                <a16:creationId xmlns:a16="http://schemas.microsoft.com/office/drawing/2014/main" id="{5DE41F9E-EA96-47A4-AFEE-0E411D9F40A5}"/>
              </a:ext>
            </a:extLst>
          </p:cNvPr>
          <p:cNvCxnSpPr/>
          <p:nvPr/>
        </p:nvCxnSpPr>
        <p:spPr>
          <a:xfrm>
            <a:off x="423672" y="4803914"/>
            <a:ext cx="477476" cy="324677"/>
          </a:xfrm>
          <a:prstGeom prst="bentConnector3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Γραμμή σύνδεσης: Γωνιώδης 11">
            <a:extLst>
              <a:ext uri="{FF2B5EF4-FFF2-40B4-BE49-F238E27FC236}">
                <a16:creationId xmlns:a16="http://schemas.microsoft.com/office/drawing/2014/main" id="{7F63B3D2-F5A8-4A7C-B019-7DC6A8FB7895}"/>
              </a:ext>
            </a:extLst>
          </p:cNvPr>
          <p:cNvCxnSpPr/>
          <p:nvPr/>
        </p:nvCxnSpPr>
        <p:spPr>
          <a:xfrm>
            <a:off x="423672" y="5271052"/>
            <a:ext cx="477476" cy="324677"/>
          </a:xfrm>
          <a:prstGeom prst="bentConnector3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Γραμμή σύνδεσης: Γωνιώδης 12">
            <a:extLst>
              <a:ext uri="{FF2B5EF4-FFF2-40B4-BE49-F238E27FC236}">
                <a16:creationId xmlns:a16="http://schemas.microsoft.com/office/drawing/2014/main" id="{4B7D67B7-F30D-4913-BE59-835EDA17EEEA}"/>
              </a:ext>
            </a:extLst>
          </p:cNvPr>
          <p:cNvCxnSpPr/>
          <p:nvPr/>
        </p:nvCxnSpPr>
        <p:spPr>
          <a:xfrm>
            <a:off x="410221" y="5731563"/>
            <a:ext cx="477476" cy="324677"/>
          </a:xfrm>
          <a:prstGeom prst="bentConnector3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Γραμμή σύνδεσης: Γωνιώδης 13">
            <a:extLst>
              <a:ext uri="{FF2B5EF4-FFF2-40B4-BE49-F238E27FC236}">
                <a16:creationId xmlns:a16="http://schemas.microsoft.com/office/drawing/2014/main" id="{7DCD28C3-CCF3-425D-BF39-0C042B1E496D}"/>
              </a:ext>
            </a:extLst>
          </p:cNvPr>
          <p:cNvCxnSpPr/>
          <p:nvPr/>
        </p:nvCxnSpPr>
        <p:spPr>
          <a:xfrm>
            <a:off x="396770" y="6192074"/>
            <a:ext cx="477476" cy="324677"/>
          </a:xfrm>
          <a:prstGeom prst="bentConnector3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3581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Επιρρηματικοί προσδιορισμοί | Νεοελληνική Γλώσσα | Greek teaching - YouTube">
            <a:extLst>
              <a:ext uri="{FF2B5EF4-FFF2-40B4-BE49-F238E27FC236}">
                <a16:creationId xmlns:a16="http://schemas.microsoft.com/office/drawing/2014/main" id="{4ECCAC7B-0A4A-4AAE-8585-FCF8C3817FC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504"/>
            <a:ext cx="12192000" cy="6858000"/>
          </a:xfrm>
          <a:prstGeom prst="rect">
            <a:avLst/>
          </a:prstGeom>
          <a:solidFill>
            <a:schemeClr val="tx2"/>
          </a:solidFill>
          <a:extLst/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B563947-7A2B-42BE-9F1C-0F397EFFBA9E}"/>
              </a:ext>
            </a:extLst>
          </p:cNvPr>
          <p:cNvSpPr txBox="1"/>
          <p:nvPr/>
        </p:nvSpPr>
        <p:spPr>
          <a:xfrm>
            <a:off x="2690192" y="2372139"/>
            <a:ext cx="7381461" cy="1877437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endParaRPr lang="el-GR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el-GR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ctr"/>
            <a:r>
              <a:rPr lang="el-GR" sz="4000" b="1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«ΟΙ ΜΕΤΟΧΕΣ»</a:t>
            </a:r>
          </a:p>
          <a:p>
            <a:pPr algn="ctr"/>
            <a:endParaRPr lang="el-GR" sz="4000" b="1" dirty="0">
              <a:solidFill>
                <a:schemeClr val="bg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9462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B2C9A7E2-E744-4130-9769-A11DCC6B55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0"/>
            <a:ext cx="6096000" cy="68580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l-GR" sz="2000" dirty="0"/>
              <a:t>Πώς ήταν οι άνθρωποι στο θέατρο; Ο Ορέστης και ο Χρήστος ήταν στεναχωρημένοι, επειδή δεν μπορούσαν να παρακολουθήσουν την παράσταση. Από την άλλη, ο ταξιθέτης ήταν νευριασμένος με μια κυρία και η κυρία ήταν θυμωμένη μαζί του.  Γενικά πώς έφυγαν από το θέατρο; </a:t>
            </a:r>
            <a:r>
              <a:rPr lang="el-GR" sz="2000" dirty="0" err="1"/>
              <a:t>Χαχαχα</a:t>
            </a:r>
            <a:r>
              <a:rPr lang="el-GR" sz="2000" dirty="0"/>
              <a:t>, είχε πλάκα, γιατί η κυρία με το τεράστιο καπέλο έφυγε από την παράσταση τρέχοντας και γλίστρησε και έπεσε κάτω. Τότε όλοι όσοι βρίσκονταν εκεί, όπως και ο Ορέστης με τον Χρήστο έφυγαν γελώντας.</a:t>
            </a:r>
          </a:p>
          <a:p>
            <a:pPr marL="0" indent="0" algn="just">
              <a:buNone/>
            </a:pPr>
            <a:endParaRPr lang="el-GR" sz="2000" dirty="0"/>
          </a:p>
          <a:p>
            <a:pPr marL="0" indent="0" algn="just">
              <a:buNone/>
            </a:pPr>
            <a:r>
              <a:rPr lang="el-GR" sz="2000" b="1" u="sng" dirty="0"/>
              <a:t>ΟΜΑΔΑ Α’:</a:t>
            </a:r>
          </a:p>
          <a:p>
            <a:pPr marL="0" indent="0" algn="just">
              <a:buNone/>
            </a:pPr>
            <a:r>
              <a:rPr lang="el-GR" sz="2000" dirty="0"/>
              <a:t>Να υπογραμμίσετε και να σημειώσετε τις μετοχές που βρίσκονται στο παραπάνω κείμενο.</a:t>
            </a:r>
          </a:p>
          <a:p>
            <a:pPr marL="0" indent="0" algn="just">
              <a:buNone/>
            </a:pPr>
            <a:endParaRPr lang="el-GR" sz="2000" dirty="0"/>
          </a:p>
          <a:p>
            <a:pPr marL="0" indent="0" algn="just">
              <a:buNone/>
            </a:pPr>
            <a:r>
              <a:rPr lang="el-GR" sz="2000" b="1" u="sng" dirty="0"/>
              <a:t>ΟΜΑΔΑ Β’:</a:t>
            </a:r>
          </a:p>
          <a:p>
            <a:pPr marL="0" indent="0" algn="just">
              <a:buNone/>
            </a:pPr>
            <a:r>
              <a:rPr lang="el-GR" sz="2000" dirty="0"/>
              <a:t>Αφού σημειώσετε τις παραπάνω μετοχές, στη συνέχεια να βρείτε και το συντακτικό τους ρόλο που έχουν.</a:t>
            </a:r>
          </a:p>
        </p:txBody>
      </p:sp>
      <p:sp>
        <p:nvSpPr>
          <p:cNvPr id="7" name="Τίτλος 1">
            <a:extLst>
              <a:ext uri="{FF2B5EF4-FFF2-40B4-BE49-F238E27FC236}">
                <a16:creationId xmlns:a16="http://schemas.microsoft.com/office/drawing/2014/main" id="{F1EEB0BB-3012-4B44-B250-D7D79B0ED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0933" y="1408941"/>
            <a:ext cx="4486656" cy="1141497"/>
          </a:xfrm>
          <a:ln w="3810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ctr"/>
            <a:r>
              <a:rPr lang="el-GR" sz="36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ΦΥΛΛΟ </a:t>
            </a:r>
            <a:br>
              <a:rPr lang="el-GR" sz="36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el-GR" sz="36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ΕΡΓΑΣΙΑΣ</a:t>
            </a:r>
          </a:p>
        </p:txBody>
      </p:sp>
      <p:pic>
        <p:nvPicPr>
          <p:cNvPr id="3074" name="Picture 2" descr="ΑΠΟΡΙΑ">
            <a:extLst>
              <a:ext uri="{FF2B5EF4-FFF2-40B4-BE49-F238E27FC236}">
                <a16:creationId xmlns:a16="http://schemas.microsoft.com/office/drawing/2014/main" id="{B49A01F8-72A2-41EC-8E3E-B8B4E82262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107" y="3192930"/>
            <a:ext cx="3692180" cy="301805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3711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>
            <a:extLst>
              <a:ext uri="{FF2B5EF4-FFF2-40B4-BE49-F238E27FC236}">
                <a16:creationId xmlns:a16="http://schemas.microsoft.com/office/drawing/2014/main" id="{C4E88B83-6052-45A1-A8A4-CCE0024B66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01432" y="92219"/>
            <a:ext cx="6428098" cy="895738"/>
          </a:xfrm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r>
              <a:rPr lang="el-GR" sz="36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ΟΙ ΜΕΤΟΧΕΣ</a:t>
            </a:r>
          </a:p>
        </p:txBody>
      </p:sp>
      <p:sp>
        <p:nvSpPr>
          <p:cNvPr id="8" name="Υπότιτλος 7">
            <a:extLst>
              <a:ext uri="{FF2B5EF4-FFF2-40B4-BE49-F238E27FC236}">
                <a16:creationId xmlns:a16="http://schemas.microsoft.com/office/drawing/2014/main" id="{4E26AD1C-5C59-44C6-95C3-19534178A8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38335"/>
            <a:ext cx="12192000" cy="5719665"/>
          </a:xfrm>
        </p:spPr>
        <p:txBody>
          <a:bodyPr>
            <a:normAutofit/>
          </a:bodyPr>
          <a:lstStyle/>
          <a:p>
            <a:pPr algn="just"/>
            <a:r>
              <a:rPr lang="el-GR" sz="2400" dirty="0"/>
              <a:t>  Η </a:t>
            </a:r>
            <a:r>
              <a:rPr lang="el-GR" sz="2400" u="sng" dirty="0"/>
              <a:t>«Μετοχή» </a:t>
            </a:r>
            <a:r>
              <a:rPr lang="el-GR" sz="2400" dirty="0"/>
              <a:t>είναι επίθετο και ρήμα                    μετέχει δηλαδή και στα δύο </a:t>
            </a:r>
          </a:p>
        </p:txBody>
      </p:sp>
      <p:sp>
        <p:nvSpPr>
          <p:cNvPr id="9" name="Βέλος: Δεξιό 8">
            <a:extLst>
              <a:ext uri="{FF2B5EF4-FFF2-40B4-BE49-F238E27FC236}">
                <a16:creationId xmlns:a16="http://schemas.microsoft.com/office/drawing/2014/main" id="{07870753-BCA3-4DD7-88C3-F68879528AD0}"/>
              </a:ext>
            </a:extLst>
          </p:cNvPr>
          <p:cNvSpPr/>
          <p:nvPr/>
        </p:nvSpPr>
        <p:spPr>
          <a:xfrm>
            <a:off x="4780856" y="1165528"/>
            <a:ext cx="1107234" cy="434156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30B1AFCE-462E-4758-A35A-D7234F98AA91}"/>
              </a:ext>
            </a:extLst>
          </p:cNvPr>
          <p:cNvSpPr/>
          <p:nvPr/>
        </p:nvSpPr>
        <p:spPr>
          <a:xfrm>
            <a:off x="4288703" y="1835798"/>
            <a:ext cx="3198775" cy="775900"/>
          </a:xfrm>
          <a:prstGeom prst="rect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400" b="1" i="1" u="sng" dirty="0">
                <a:solidFill>
                  <a:schemeClr val="tx1"/>
                </a:solidFill>
              </a:rPr>
              <a:t>ΜΕΤΟΧΗ</a:t>
            </a:r>
          </a:p>
        </p:txBody>
      </p:sp>
      <p:cxnSp>
        <p:nvCxnSpPr>
          <p:cNvPr id="12" name="Ευθύγραμμο βέλος σύνδεσης 11">
            <a:extLst>
              <a:ext uri="{FF2B5EF4-FFF2-40B4-BE49-F238E27FC236}">
                <a16:creationId xmlns:a16="http://schemas.microsoft.com/office/drawing/2014/main" id="{B00F2EE9-3BD2-465B-9360-0B25B5144EE9}"/>
              </a:ext>
            </a:extLst>
          </p:cNvPr>
          <p:cNvCxnSpPr/>
          <p:nvPr/>
        </p:nvCxnSpPr>
        <p:spPr>
          <a:xfrm flipH="1">
            <a:off x="2848677" y="2789269"/>
            <a:ext cx="1440026" cy="69746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Ευθύγραμμο βέλος σύνδεσης 12">
            <a:extLst>
              <a:ext uri="{FF2B5EF4-FFF2-40B4-BE49-F238E27FC236}">
                <a16:creationId xmlns:a16="http://schemas.microsoft.com/office/drawing/2014/main" id="{10E49EBF-0702-4338-87BA-925BB17778C7}"/>
              </a:ext>
            </a:extLst>
          </p:cNvPr>
          <p:cNvCxnSpPr>
            <a:cxnSpLocks/>
          </p:cNvCxnSpPr>
          <p:nvPr/>
        </p:nvCxnSpPr>
        <p:spPr>
          <a:xfrm>
            <a:off x="7337377" y="2897236"/>
            <a:ext cx="1507839" cy="65955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F876FBE8-D833-4603-8C2E-64C3CB73CBE4}"/>
              </a:ext>
            </a:extLst>
          </p:cNvPr>
          <p:cNvSpPr txBox="1"/>
          <p:nvPr/>
        </p:nvSpPr>
        <p:spPr>
          <a:xfrm>
            <a:off x="261257" y="3741853"/>
            <a:ext cx="4593367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/>
              <a:t>Είναι ένας «</a:t>
            </a:r>
            <a:r>
              <a:rPr lang="el-GR" sz="2200" b="1" u="sng" dirty="0"/>
              <a:t>τύπος του ρήματος» </a:t>
            </a:r>
            <a:r>
              <a:rPr lang="el-GR" sz="2000" dirty="0"/>
              <a:t>που: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sz="2000" dirty="0"/>
              <a:t>Δείχνει τον τρόπο με τον οποίο γίνεται αυτό που περιγράφει το ρήμα</a:t>
            </a:r>
          </a:p>
          <a:p>
            <a:r>
              <a:rPr lang="el-GR" sz="2000" dirty="0"/>
              <a:t>Π.χ. Η Νίκη ήρθε κλαίγοντας</a:t>
            </a:r>
          </a:p>
          <a:p>
            <a:r>
              <a:rPr lang="el-GR" sz="2000" dirty="0"/>
              <a:t>(πώς ήρθε η Νίκη)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l-GR" sz="2000" dirty="0"/>
              <a:t>Έχει φωνή, διάθεση και χρόνους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DBDC4F7-DC57-4B25-BE2D-3A983BACCEAD}"/>
              </a:ext>
            </a:extLst>
          </p:cNvPr>
          <p:cNvSpPr txBox="1"/>
          <p:nvPr/>
        </p:nvSpPr>
        <p:spPr>
          <a:xfrm>
            <a:off x="7337376" y="3741853"/>
            <a:ext cx="4470311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/>
              <a:t>Όπως και </a:t>
            </a:r>
            <a:r>
              <a:rPr lang="el-GR" sz="2200" dirty="0"/>
              <a:t>«</a:t>
            </a:r>
            <a:r>
              <a:rPr lang="el-GR" sz="2200" b="1" u="sng" dirty="0"/>
              <a:t>το επίθετο»</a:t>
            </a:r>
            <a:r>
              <a:rPr lang="el-GR" sz="2200" dirty="0"/>
              <a:t>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l-GR" sz="2000" dirty="0"/>
              <a:t>Δίνει μια ιδιότητα σε ένα ουσιαστικό</a:t>
            </a:r>
          </a:p>
          <a:p>
            <a:r>
              <a:rPr lang="el-GR" sz="2000" dirty="0"/>
              <a:t>Π.χ. Είμαι πολύ χαρούμενος, γιατί ήρθε η αγαπημένη μου Ελένη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l-GR" sz="2000" dirty="0"/>
              <a:t>Έχει γένος, αριθμό και πτώση</a:t>
            </a:r>
          </a:p>
        </p:txBody>
      </p:sp>
    </p:spTree>
    <p:extLst>
      <p:ext uri="{BB962C8B-B14F-4D97-AF65-F5344CB8AC3E}">
        <p14:creationId xmlns:p14="http://schemas.microsoft.com/office/powerpoint/2010/main" val="1216569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>
            <a:extLst>
              <a:ext uri="{FF2B5EF4-FFF2-40B4-BE49-F238E27FC236}">
                <a16:creationId xmlns:a16="http://schemas.microsoft.com/office/drawing/2014/main" id="{621F47B5-0E26-4338-BEF3-A91EBC98DC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1877" y="187024"/>
            <a:ext cx="10094540" cy="956990"/>
          </a:xfrm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r>
              <a:rPr lang="el-GR" sz="36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ΠΩΣ ΧΡΗΣΙΜΟΠΟΙΕΙΤΑΙ Η ΜΕΤΟΧΗ ΟΜΩΣ……</a:t>
            </a:r>
          </a:p>
        </p:txBody>
      </p:sp>
      <p:sp>
        <p:nvSpPr>
          <p:cNvPr id="7" name="Υπότιτλος 6">
            <a:extLst>
              <a:ext uri="{FF2B5EF4-FFF2-40B4-BE49-F238E27FC236}">
                <a16:creationId xmlns:a16="http://schemas.microsoft.com/office/drawing/2014/main" id="{85269645-05C3-4B3A-B4D2-BAC5C10C95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5774" y="1332520"/>
            <a:ext cx="11953461" cy="5525480"/>
          </a:xfrm>
        </p:spPr>
        <p:txBody>
          <a:bodyPr>
            <a:normAutofit/>
          </a:bodyPr>
          <a:lstStyle/>
          <a:p>
            <a:pPr algn="just"/>
            <a:r>
              <a:rPr lang="el-GR" sz="2400" dirty="0"/>
              <a:t>Η Μετοχή μπορεί να χρησιμοποιηθεί με δύο τρόπους:</a:t>
            </a:r>
          </a:p>
          <a:p>
            <a:pPr algn="just"/>
            <a:endParaRPr lang="el-GR" sz="2400" dirty="0"/>
          </a:p>
          <a:p>
            <a:pPr algn="just"/>
            <a:endParaRPr lang="el-GR" sz="2400" dirty="0"/>
          </a:p>
          <a:p>
            <a:pPr algn="just"/>
            <a:r>
              <a:rPr lang="el-GR" sz="2400" dirty="0"/>
              <a:t>			Α) Αντί για επίρρημα και ονομάζεται </a:t>
            </a:r>
          </a:p>
          <a:p>
            <a:pPr marL="1828800" lvl="3" indent="-457200" algn="just">
              <a:buFont typeface="+mj-lt"/>
              <a:buAutoNum type="arabicPeriod"/>
            </a:pPr>
            <a:r>
              <a:rPr lang="el-GR" sz="2400" dirty="0"/>
              <a:t>                         «</a:t>
            </a:r>
            <a:r>
              <a:rPr lang="el-GR" sz="2400" u="sng" dirty="0"/>
              <a:t>ΕΠΙΡΡΗΜΑΤΙΚΗ ΜΕΤΟΧΗ</a:t>
            </a:r>
            <a:r>
              <a:rPr lang="el-GR" sz="2400" dirty="0"/>
              <a:t>»</a:t>
            </a:r>
          </a:p>
          <a:p>
            <a:pPr marL="1828800" lvl="3" indent="-457200" algn="l">
              <a:buFont typeface="+mj-lt"/>
              <a:buAutoNum type="arabicPeriod"/>
            </a:pPr>
            <a:endParaRPr lang="el-GR" sz="2400" dirty="0"/>
          </a:p>
          <a:p>
            <a:pPr marL="1828800" lvl="3" indent="-457200" algn="l">
              <a:buFont typeface="+mj-lt"/>
              <a:buAutoNum type="arabicPeriod"/>
            </a:pPr>
            <a:endParaRPr lang="el-GR" sz="2400" dirty="0"/>
          </a:p>
          <a:p>
            <a:pPr lvl="5" algn="l"/>
            <a:r>
              <a:rPr lang="el-GR" sz="2400" dirty="0"/>
              <a:t>       </a:t>
            </a:r>
          </a:p>
          <a:p>
            <a:pPr lvl="5" algn="l"/>
            <a:r>
              <a:rPr lang="el-GR" sz="2400" dirty="0"/>
              <a:t>      Β) Αντί για επίθετο και ονομάζεται</a:t>
            </a:r>
          </a:p>
          <a:p>
            <a:pPr lvl="3" algn="just"/>
            <a:r>
              <a:rPr lang="el-GR" sz="2400" dirty="0"/>
              <a:t>                                    «</a:t>
            </a:r>
            <a:r>
              <a:rPr lang="el-GR" sz="2400" u="sng" dirty="0"/>
              <a:t>ΕΠΙΘΕΤΙΚΗ ΜΕΤΟΧΗ</a:t>
            </a:r>
            <a:r>
              <a:rPr lang="el-GR" sz="2400" dirty="0"/>
              <a:t>» </a:t>
            </a:r>
          </a:p>
          <a:p>
            <a:pPr algn="just"/>
            <a:endParaRPr lang="el-GR" sz="2400" dirty="0"/>
          </a:p>
        </p:txBody>
      </p:sp>
      <p:pic>
        <p:nvPicPr>
          <p:cNvPr id="8196" name="Picture 4" descr="Podsumowanie Szkolnego Konkursu Matematycznego - I Liceum Ogólnokształcące  im. Stefana Żeromskiego w Opocznie">
            <a:extLst>
              <a:ext uri="{FF2B5EF4-FFF2-40B4-BE49-F238E27FC236}">
                <a16:creationId xmlns:a16="http://schemas.microsoft.com/office/drawing/2014/main" id="{DD0E5D5B-3603-4A80-AEAA-9AABDCB645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8421" y="2967136"/>
            <a:ext cx="3116338" cy="299017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Γραμμή σύνδεσης: Γωνιώδης 11">
            <a:extLst>
              <a:ext uri="{FF2B5EF4-FFF2-40B4-BE49-F238E27FC236}">
                <a16:creationId xmlns:a16="http://schemas.microsoft.com/office/drawing/2014/main" id="{2852360F-C097-46FD-B1F8-A2F2F7057B7B}"/>
              </a:ext>
            </a:extLst>
          </p:cNvPr>
          <p:cNvCxnSpPr/>
          <p:nvPr/>
        </p:nvCxnSpPr>
        <p:spPr>
          <a:xfrm>
            <a:off x="808383" y="1961322"/>
            <a:ext cx="1603513" cy="1467678"/>
          </a:xfrm>
          <a:prstGeom prst="bentConnector3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Γραμμή σύνδεσης: Γωνιώδης 14">
            <a:extLst>
              <a:ext uri="{FF2B5EF4-FFF2-40B4-BE49-F238E27FC236}">
                <a16:creationId xmlns:a16="http://schemas.microsoft.com/office/drawing/2014/main" id="{8545DC50-D0E7-4F10-9D28-14E20C43E9F5}"/>
              </a:ext>
            </a:extLst>
          </p:cNvPr>
          <p:cNvCxnSpPr/>
          <p:nvPr/>
        </p:nvCxnSpPr>
        <p:spPr>
          <a:xfrm>
            <a:off x="831877" y="4300331"/>
            <a:ext cx="1603513" cy="1467678"/>
          </a:xfrm>
          <a:prstGeom prst="bentConnector3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51756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Το παιδί δε θέλει τη δασκάλα του – Τι πρέπει να κάνετε - Mothersblog.gr">
            <a:extLst>
              <a:ext uri="{FF2B5EF4-FFF2-40B4-BE49-F238E27FC236}">
                <a16:creationId xmlns:a16="http://schemas.microsoft.com/office/drawing/2014/main" id="{41B529FD-B785-47EF-8A30-AD1E0FFBCE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4421" y="3087756"/>
            <a:ext cx="4731292" cy="283244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Η έναρξη της σχολικής χρονιάς από την πλευρά του καθηγητή | British Council  Ελλάδα">
            <a:extLst>
              <a:ext uri="{FF2B5EF4-FFF2-40B4-BE49-F238E27FC236}">
                <a16:creationId xmlns:a16="http://schemas.microsoft.com/office/drawing/2014/main" id="{A1154EE8-043C-4513-B02B-F40F82DA7B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792" y="861391"/>
            <a:ext cx="4704788" cy="272994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C649C1E-7758-4D2C-9015-366164C32B67}"/>
              </a:ext>
            </a:extLst>
          </p:cNvPr>
          <p:cNvSpPr txBox="1"/>
          <p:nvPr/>
        </p:nvSpPr>
        <p:spPr>
          <a:xfrm flipH="1">
            <a:off x="5439352" y="1697992"/>
            <a:ext cx="61165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400" b="1" dirty="0"/>
              <a:t>Έχουν όμως όλοι οι χρόνοι μετοχή;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D93121A-022B-4149-A6EF-BB6DA128A8D6}"/>
              </a:ext>
            </a:extLst>
          </p:cNvPr>
          <p:cNvSpPr txBox="1"/>
          <p:nvPr/>
        </p:nvSpPr>
        <p:spPr>
          <a:xfrm>
            <a:off x="150270" y="4503979"/>
            <a:ext cx="69481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400" b="1" dirty="0"/>
              <a:t>   Όχι.</a:t>
            </a:r>
          </a:p>
          <a:p>
            <a:pPr algn="ctr"/>
            <a:r>
              <a:rPr lang="el-GR" sz="2400" b="1" dirty="0"/>
              <a:t>Ας πάμε να δούμε τότε ποιοι είναι οι χρόνοι που έχουν μετοχή…</a:t>
            </a:r>
          </a:p>
        </p:txBody>
      </p:sp>
    </p:spTree>
    <p:extLst>
      <p:ext uri="{BB962C8B-B14F-4D97-AF65-F5344CB8AC3E}">
        <p14:creationId xmlns:p14="http://schemas.microsoft.com/office/powerpoint/2010/main" val="38240970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A0C7DE5-D4CF-4BB6-B86F-C28D581C6F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13212" y="70938"/>
            <a:ext cx="6165575" cy="580566"/>
          </a:xfrm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r>
              <a:rPr lang="el-GR" sz="36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ΟΙ ΧΡΟΝΟΙ ΤΗΣ ΜΕΤΟΧΗΣ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36EC3F5-78AB-4D65-8657-2AD3713436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651504"/>
            <a:ext cx="12192000" cy="62064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200" dirty="0"/>
              <a:t>Η Μετοχή διακρίνεται </a:t>
            </a:r>
          </a:p>
          <a:p>
            <a:pPr marL="0" indent="0">
              <a:buNone/>
            </a:pPr>
            <a:endParaRPr lang="el-GR" sz="2200" dirty="0"/>
          </a:p>
          <a:p>
            <a:pPr marL="0" indent="0">
              <a:buNone/>
            </a:pPr>
            <a:r>
              <a:rPr lang="el-GR" sz="2200" dirty="0"/>
              <a:t>στην </a:t>
            </a:r>
            <a:r>
              <a:rPr lang="el-GR" sz="2200" b="1" u="sng" dirty="0"/>
              <a:t>Ενεργητική</a:t>
            </a:r>
            <a:r>
              <a:rPr lang="el-GR" sz="2200" dirty="0"/>
              <a:t> και στην </a:t>
            </a:r>
            <a:r>
              <a:rPr lang="el-GR" sz="2200" b="1" u="sng" dirty="0"/>
              <a:t>Παθητική Φωνή</a:t>
            </a:r>
          </a:p>
        </p:txBody>
      </p:sp>
      <p:cxnSp>
        <p:nvCxnSpPr>
          <p:cNvPr id="5" name="Ευθύγραμμο βέλος σύνδεσης 4">
            <a:extLst>
              <a:ext uri="{FF2B5EF4-FFF2-40B4-BE49-F238E27FC236}">
                <a16:creationId xmlns:a16="http://schemas.microsoft.com/office/drawing/2014/main" id="{D194DFA4-8B34-49F9-AC5D-C5A6DA4A289A}"/>
              </a:ext>
            </a:extLst>
          </p:cNvPr>
          <p:cNvCxnSpPr/>
          <p:nvPr/>
        </p:nvCxnSpPr>
        <p:spPr>
          <a:xfrm flipH="1">
            <a:off x="5102088" y="1095519"/>
            <a:ext cx="318052" cy="58309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Ευθύγραμμο βέλος σύνδεσης 6">
            <a:extLst>
              <a:ext uri="{FF2B5EF4-FFF2-40B4-BE49-F238E27FC236}">
                <a16:creationId xmlns:a16="http://schemas.microsoft.com/office/drawing/2014/main" id="{4C87A786-F6A1-4DC0-8B1F-1518730CB045}"/>
              </a:ext>
            </a:extLst>
          </p:cNvPr>
          <p:cNvCxnSpPr>
            <a:cxnSpLocks/>
          </p:cNvCxnSpPr>
          <p:nvPr/>
        </p:nvCxnSpPr>
        <p:spPr>
          <a:xfrm>
            <a:off x="6771862" y="1095518"/>
            <a:ext cx="609600" cy="58309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9D71F957-5AE6-465F-B92C-5A082CA97D2A}"/>
              </a:ext>
            </a:extLst>
          </p:cNvPr>
          <p:cNvSpPr txBox="1"/>
          <p:nvPr/>
        </p:nvSpPr>
        <p:spPr>
          <a:xfrm>
            <a:off x="304799" y="2224120"/>
            <a:ext cx="30877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u="sng" dirty="0"/>
              <a:t>ΕΝΕΡΓΗΤΙΚΗ ΦΩΝΗ</a:t>
            </a:r>
          </a:p>
        </p:txBody>
      </p:sp>
      <p:sp>
        <p:nvSpPr>
          <p:cNvPr id="10" name="Βέλος: Δεξιό 9">
            <a:extLst>
              <a:ext uri="{FF2B5EF4-FFF2-40B4-BE49-F238E27FC236}">
                <a16:creationId xmlns:a16="http://schemas.microsoft.com/office/drawing/2014/main" id="{8B98990E-C3CE-47C9-A2B4-514759DFFA09}"/>
              </a:ext>
            </a:extLst>
          </p:cNvPr>
          <p:cNvSpPr/>
          <p:nvPr/>
        </p:nvSpPr>
        <p:spPr>
          <a:xfrm rot="5400000">
            <a:off x="1494735" y="2789028"/>
            <a:ext cx="707884" cy="542257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A549561-9820-4C18-BDBB-7B0CD1E16996}"/>
              </a:ext>
            </a:extLst>
          </p:cNvPr>
          <p:cNvSpPr txBox="1"/>
          <p:nvPr/>
        </p:nvSpPr>
        <p:spPr>
          <a:xfrm>
            <a:off x="152400" y="3646778"/>
            <a:ext cx="45123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/>
              <a:t>Α) </a:t>
            </a:r>
            <a:r>
              <a:rPr lang="el-GR" sz="2000" dirty="0"/>
              <a:t>Ο</a:t>
            </a:r>
            <a:r>
              <a:rPr lang="el-GR" sz="2000" b="1" i="1" dirty="0"/>
              <a:t> Ενεστώτας </a:t>
            </a:r>
            <a:r>
              <a:rPr lang="el-GR" sz="2000" dirty="0"/>
              <a:t>στην Ενεργητική Φωνή</a:t>
            </a:r>
            <a:r>
              <a:rPr lang="el-GR" sz="2000" b="1" dirty="0"/>
              <a:t>:</a:t>
            </a:r>
            <a:r>
              <a:rPr lang="el-GR" sz="2000" b="1" u="sng" dirty="0"/>
              <a:t> « -</a:t>
            </a:r>
            <a:r>
              <a:rPr lang="el-GR" sz="2000" b="1" u="sng" dirty="0" err="1"/>
              <a:t>οντας</a:t>
            </a:r>
            <a:r>
              <a:rPr lang="el-GR" sz="2000" b="1" u="sng" dirty="0"/>
              <a:t>»</a:t>
            </a:r>
            <a:r>
              <a:rPr lang="el-GR" sz="2000" dirty="0"/>
              <a:t>, ή </a:t>
            </a:r>
            <a:r>
              <a:rPr lang="el-GR" sz="2000" b="1" u="sng" dirty="0"/>
              <a:t>« -ώντας»</a:t>
            </a:r>
          </a:p>
          <a:p>
            <a:r>
              <a:rPr lang="el-GR" sz="2000" dirty="0"/>
              <a:t> Π.χ. </a:t>
            </a:r>
            <a:r>
              <a:rPr lang="el-GR" sz="2000" dirty="0" err="1"/>
              <a:t>τρέχ</a:t>
            </a:r>
            <a:r>
              <a:rPr lang="el-GR" sz="2000" dirty="0"/>
              <a:t> </a:t>
            </a:r>
            <a:r>
              <a:rPr lang="el-GR" sz="2000" b="1" u="sng" dirty="0"/>
              <a:t>–</a:t>
            </a:r>
            <a:r>
              <a:rPr lang="el-GR" sz="2000" b="1" u="sng" dirty="0" err="1"/>
              <a:t>οντας</a:t>
            </a:r>
            <a:r>
              <a:rPr lang="el-GR" sz="2000" dirty="0"/>
              <a:t> , </a:t>
            </a:r>
            <a:r>
              <a:rPr lang="el-GR" sz="2000" dirty="0" err="1"/>
              <a:t>μιλ</a:t>
            </a:r>
            <a:r>
              <a:rPr lang="el-GR" sz="2000" dirty="0"/>
              <a:t> </a:t>
            </a:r>
            <a:r>
              <a:rPr lang="el-GR" sz="2000" b="1" u="sng" dirty="0"/>
              <a:t>-ώντας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C10A118-FBAA-4103-ADA9-876B07AF41C0}"/>
              </a:ext>
            </a:extLst>
          </p:cNvPr>
          <p:cNvSpPr txBox="1"/>
          <p:nvPr/>
        </p:nvSpPr>
        <p:spPr>
          <a:xfrm>
            <a:off x="7075277" y="2224119"/>
            <a:ext cx="30877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u="sng" dirty="0"/>
              <a:t>ΠΑΘΗΤΙΚΗ ΦΩΝΗ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D179375-F5A2-41D8-A77D-02AC92E1A08C}"/>
              </a:ext>
            </a:extLst>
          </p:cNvPr>
          <p:cNvSpPr txBox="1"/>
          <p:nvPr/>
        </p:nvSpPr>
        <p:spPr>
          <a:xfrm>
            <a:off x="5327374" y="3646778"/>
            <a:ext cx="61622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/>
              <a:t>Β) </a:t>
            </a:r>
            <a:r>
              <a:rPr lang="el-GR" sz="2000" dirty="0"/>
              <a:t>Ο</a:t>
            </a:r>
            <a:r>
              <a:rPr lang="el-GR" sz="2000" b="1" i="1" dirty="0"/>
              <a:t> Παρακείμενος </a:t>
            </a:r>
            <a:r>
              <a:rPr lang="el-GR" sz="2000" dirty="0"/>
              <a:t>στην Παθητική Φωνή</a:t>
            </a:r>
            <a:r>
              <a:rPr lang="el-GR" sz="2000" b="1" dirty="0"/>
              <a:t>: </a:t>
            </a:r>
            <a:r>
              <a:rPr lang="el-GR" sz="2000" b="1" u="sng" dirty="0"/>
              <a:t>« -μένος»</a:t>
            </a:r>
            <a:r>
              <a:rPr lang="el-GR" sz="2000" dirty="0"/>
              <a:t>, </a:t>
            </a:r>
            <a:r>
              <a:rPr lang="el-GR" sz="2000" b="1" u="sng" dirty="0"/>
              <a:t>« -</a:t>
            </a:r>
            <a:r>
              <a:rPr lang="el-GR" sz="2000" b="1" u="sng" dirty="0" err="1"/>
              <a:t>μένης</a:t>
            </a:r>
            <a:r>
              <a:rPr lang="el-GR" sz="2000" b="1" u="sng" dirty="0"/>
              <a:t>»</a:t>
            </a:r>
            <a:r>
              <a:rPr lang="el-GR" sz="2000" dirty="0"/>
              <a:t>, </a:t>
            </a:r>
            <a:r>
              <a:rPr lang="el-GR" sz="2000" b="1" u="sng" dirty="0"/>
              <a:t>« -</a:t>
            </a:r>
            <a:r>
              <a:rPr lang="el-GR" sz="2000" b="1" u="sng" dirty="0" err="1"/>
              <a:t>μένο</a:t>
            </a:r>
            <a:r>
              <a:rPr lang="el-GR" sz="2000" b="1" u="sng" dirty="0"/>
              <a:t>»</a:t>
            </a:r>
            <a:r>
              <a:rPr lang="el-GR" sz="2000" dirty="0"/>
              <a:t>, Π.χ. </a:t>
            </a:r>
            <a:r>
              <a:rPr lang="el-GR" sz="2000" dirty="0" err="1"/>
              <a:t>λυ</a:t>
            </a:r>
            <a:r>
              <a:rPr lang="el-GR" sz="2000" dirty="0"/>
              <a:t> </a:t>
            </a:r>
            <a:r>
              <a:rPr lang="el-GR" sz="2000" b="1" u="sng" dirty="0"/>
              <a:t>–μένος, </a:t>
            </a:r>
            <a:r>
              <a:rPr lang="el-GR" sz="2000" dirty="0" err="1"/>
              <a:t>λυ</a:t>
            </a:r>
            <a:r>
              <a:rPr lang="el-GR" sz="2000" b="1" u="sng" dirty="0"/>
              <a:t> -μένη, </a:t>
            </a:r>
            <a:r>
              <a:rPr lang="el-GR" sz="2000" dirty="0" err="1"/>
              <a:t>λυ</a:t>
            </a:r>
            <a:r>
              <a:rPr lang="el-GR" sz="2000" dirty="0"/>
              <a:t> </a:t>
            </a:r>
            <a:r>
              <a:rPr lang="el-GR" sz="2000" b="1" u="sng" dirty="0"/>
              <a:t>-</a:t>
            </a:r>
            <a:r>
              <a:rPr lang="el-GR" sz="2000" b="1" u="sng" dirty="0" err="1"/>
              <a:t>μένο</a:t>
            </a:r>
            <a:endParaRPr lang="el-GR" sz="2000" b="1" u="sng" dirty="0"/>
          </a:p>
        </p:txBody>
      </p:sp>
      <p:sp>
        <p:nvSpPr>
          <p:cNvPr id="20" name="Βέλος: Δεξιό 19">
            <a:extLst>
              <a:ext uri="{FF2B5EF4-FFF2-40B4-BE49-F238E27FC236}">
                <a16:creationId xmlns:a16="http://schemas.microsoft.com/office/drawing/2014/main" id="{506E99BF-9D4D-4019-B233-46EFBE5C7E9F}"/>
              </a:ext>
            </a:extLst>
          </p:cNvPr>
          <p:cNvSpPr/>
          <p:nvPr/>
        </p:nvSpPr>
        <p:spPr>
          <a:xfrm rot="5400000">
            <a:off x="8267139" y="2789029"/>
            <a:ext cx="707885" cy="542257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71C8754-87E9-4054-BD76-148CB0905E07}"/>
              </a:ext>
            </a:extLst>
          </p:cNvPr>
          <p:cNvSpPr txBox="1"/>
          <p:nvPr/>
        </p:nvSpPr>
        <p:spPr>
          <a:xfrm>
            <a:off x="5420140" y="4575280"/>
            <a:ext cx="595022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/>
              <a:t>Γ) </a:t>
            </a:r>
            <a:r>
              <a:rPr lang="el-GR" sz="2000" dirty="0"/>
              <a:t>Ο</a:t>
            </a:r>
            <a:r>
              <a:rPr lang="el-GR" sz="2000" b="1" i="1" dirty="0"/>
              <a:t> Ενεστώτας (πιο σπάνια) </a:t>
            </a:r>
            <a:r>
              <a:rPr lang="el-GR" sz="2000" dirty="0"/>
              <a:t>στην Παθητική Φωνή</a:t>
            </a:r>
            <a:r>
              <a:rPr lang="el-GR" sz="2000" b="1" dirty="0"/>
              <a:t>:  </a:t>
            </a:r>
            <a:r>
              <a:rPr lang="el-GR" sz="2000" b="1" u="sng" dirty="0"/>
              <a:t> « -</a:t>
            </a:r>
            <a:r>
              <a:rPr lang="el-GR" sz="2000" b="1" u="sng" dirty="0" err="1"/>
              <a:t>όμενος</a:t>
            </a:r>
            <a:r>
              <a:rPr lang="el-GR" sz="2000" b="1" u="sng" dirty="0"/>
              <a:t>»</a:t>
            </a:r>
            <a:r>
              <a:rPr lang="el-GR" sz="2000" dirty="0"/>
              <a:t>, </a:t>
            </a:r>
            <a:r>
              <a:rPr lang="el-GR" sz="2000" b="1" u="sng" dirty="0"/>
              <a:t>« -</a:t>
            </a:r>
            <a:r>
              <a:rPr lang="el-GR" sz="2000" b="1" u="sng" dirty="0" err="1"/>
              <a:t>άμενος</a:t>
            </a:r>
            <a:r>
              <a:rPr lang="el-GR" sz="2000" b="1" u="sng" dirty="0"/>
              <a:t>»</a:t>
            </a:r>
            <a:r>
              <a:rPr lang="el-GR" sz="2000" dirty="0"/>
              <a:t>, </a:t>
            </a:r>
            <a:r>
              <a:rPr lang="el-GR" sz="2000" b="1" u="sng" dirty="0"/>
              <a:t>« -</a:t>
            </a:r>
            <a:r>
              <a:rPr lang="el-GR" sz="2000" b="1" u="sng" dirty="0" err="1"/>
              <a:t>ούμενος</a:t>
            </a:r>
            <a:r>
              <a:rPr lang="el-GR" sz="2000" b="1" u="sng" dirty="0"/>
              <a:t>»</a:t>
            </a:r>
            <a:r>
              <a:rPr lang="el-GR" sz="2000" dirty="0"/>
              <a:t>, </a:t>
            </a:r>
          </a:p>
          <a:p>
            <a:r>
              <a:rPr lang="el-GR" sz="2000" dirty="0"/>
              <a:t>Π.χ. </a:t>
            </a:r>
            <a:r>
              <a:rPr lang="el-GR" sz="2000" dirty="0" err="1"/>
              <a:t>εργαζ</a:t>
            </a:r>
            <a:r>
              <a:rPr lang="el-GR" sz="2000" dirty="0"/>
              <a:t> </a:t>
            </a:r>
            <a:r>
              <a:rPr lang="el-GR" sz="2000" b="1" u="sng" dirty="0"/>
              <a:t>–</a:t>
            </a:r>
            <a:r>
              <a:rPr lang="el-GR" sz="2000" b="1" u="sng" dirty="0" err="1"/>
              <a:t>όμενος</a:t>
            </a:r>
            <a:r>
              <a:rPr lang="el-GR" sz="2000" b="1" u="sng" dirty="0"/>
              <a:t>, </a:t>
            </a:r>
            <a:r>
              <a:rPr lang="el-GR" sz="2000" b="1" u="sng" dirty="0" err="1"/>
              <a:t>εργαζ</a:t>
            </a:r>
            <a:r>
              <a:rPr lang="el-GR" sz="2000" b="1" u="sng" dirty="0"/>
              <a:t> -</a:t>
            </a:r>
            <a:r>
              <a:rPr lang="el-GR" sz="2000" b="1" u="sng" dirty="0" err="1"/>
              <a:t>όμενη</a:t>
            </a:r>
            <a:r>
              <a:rPr lang="el-GR" sz="2000" b="1" u="sng" dirty="0"/>
              <a:t>, </a:t>
            </a:r>
            <a:r>
              <a:rPr lang="el-GR" sz="2000" b="1" u="sng" dirty="0" err="1"/>
              <a:t>εργαζ</a:t>
            </a:r>
            <a:r>
              <a:rPr lang="el-GR" sz="2000" b="1" u="sng" dirty="0"/>
              <a:t> –</a:t>
            </a:r>
            <a:r>
              <a:rPr lang="el-GR" sz="2000" b="1" u="sng" dirty="0" err="1"/>
              <a:t>όμενο</a:t>
            </a:r>
            <a:endParaRPr lang="el-GR" sz="2000" b="1" u="sng" dirty="0"/>
          </a:p>
          <a:p>
            <a:r>
              <a:rPr lang="el-GR" sz="2000" b="1" dirty="0"/>
              <a:t>         </a:t>
            </a:r>
            <a:r>
              <a:rPr lang="el-GR" sz="2000" dirty="0" err="1"/>
              <a:t>τρεμ</a:t>
            </a:r>
            <a:r>
              <a:rPr lang="el-GR" sz="2000" b="1" dirty="0"/>
              <a:t> </a:t>
            </a:r>
            <a:r>
              <a:rPr lang="el-GR" sz="2000" b="1" u="sng" dirty="0"/>
              <a:t>–</a:t>
            </a:r>
            <a:r>
              <a:rPr lang="el-GR" sz="2000" b="1" u="sng" dirty="0" err="1"/>
              <a:t>άμενος</a:t>
            </a:r>
            <a:r>
              <a:rPr lang="el-GR" sz="2000" b="1" u="sng" dirty="0"/>
              <a:t>,</a:t>
            </a:r>
            <a:r>
              <a:rPr lang="el-GR" sz="2000" dirty="0"/>
              <a:t> </a:t>
            </a:r>
            <a:r>
              <a:rPr lang="el-GR" sz="2000" dirty="0" err="1"/>
              <a:t>τρεμ</a:t>
            </a:r>
            <a:r>
              <a:rPr lang="el-GR" sz="2000" b="1" u="sng" dirty="0"/>
              <a:t> -</a:t>
            </a:r>
            <a:r>
              <a:rPr lang="el-GR" sz="2000" b="1" u="sng" dirty="0" err="1"/>
              <a:t>άμενη</a:t>
            </a:r>
            <a:r>
              <a:rPr lang="el-GR" sz="2000" b="1" u="sng" dirty="0"/>
              <a:t>, </a:t>
            </a:r>
            <a:r>
              <a:rPr lang="el-GR" sz="2000" dirty="0" err="1"/>
              <a:t>τρεμ</a:t>
            </a:r>
            <a:r>
              <a:rPr lang="el-GR" sz="2000" dirty="0"/>
              <a:t> </a:t>
            </a:r>
            <a:r>
              <a:rPr lang="el-GR" sz="2000" b="1" u="sng" dirty="0"/>
              <a:t>–</a:t>
            </a:r>
            <a:r>
              <a:rPr lang="el-GR" sz="2000" b="1" u="sng" dirty="0" err="1"/>
              <a:t>άμενο</a:t>
            </a:r>
            <a:endParaRPr lang="el-GR" sz="2000" b="1" u="sng" dirty="0"/>
          </a:p>
          <a:p>
            <a:r>
              <a:rPr lang="el-GR" sz="2000" dirty="0"/>
              <a:t>         </a:t>
            </a:r>
            <a:r>
              <a:rPr lang="el-GR" sz="2000" dirty="0" err="1"/>
              <a:t>τρεχ</a:t>
            </a:r>
            <a:r>
              <a:rPr lang="el-GR" sz="2000" dirty="0"/>
              <a:t> </a:t>
            </a:r>
            <a:r>
              <a:rPr lang="el-GR" sz="2000" b="1" u="sng" dirty="0"/>
              <a:t>–</a:t>
            </a:r>
            <a:r>
              <a:rPr lang="el-GR" sz="2000" b="1" u="sng" dirty="0" err="1"/>
              <a:t>ούμενος</a:t>
            </a:r>
            <a:r>
              <a:rPr lang="el-GR" sz="2000" b="1" u="sng" dirty="0"/>
              <a:t>, </a:t>
            </a:r>
            <a:r>
              <a:rPr lang="el-GR" sz="2000" dirty="0" err="1"/>
              <a:t>τρεχ</a:t>
            </a:r>
            <a:r>
              <a:rPr lang="el-GR" sz="2000" dirty="0"/>
              <a:t> </a:t>
            </a:r>
            <a:r>
              <a:rPr lang="el-GR" sz="2000" b="1" u="sng" dirty="0"/>
              <a:t>-</a:t>
            </a:r>
            <a:r>
              <a:rPr lang="el-GR" sz="2000" b="1" u="sng" dirty="0" err="1"/>
              <a:t>ούμενη</a:t>
            </a:r>
            <a:r>
              <a:rPr lang="el-GR" sz="2000" b="1" u="sng" dirty="0"/>
              <a:t>, </a:t>
            </a:r>
            <a:r>
              <a:rPr lang="el-GR" sz="2000" dirty="0" err="1"/>
              <a:t>τρεχ</a:t>
            </a:r>
            <a:r>
              <a:rPr lang="el-GR" sz="2000" dirty="0"/>
              <a:t> </a:t>
            </a:r>
            <a:r>
              <a:rPr lang="el-GR" sz="2000" b="1" u="sng" dirty="0"/>
              <a:t>-</a:t>
            </a:r>
            <a:r>
              <a:rPr lang="el-GR" sz="2000" b="1" u="sng" dirty="0" err="1"/>
              <a:t>ούμενο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9996579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688F2740-0E4B-47F4-961B-01558E8FAA2C}"/>
              </a:ext>
            </a:extLst>
          </p:cNvPr>
          <p:cNvSpPr/>
          <p:nvPr/>
        </p:nvSpPr>
        <p:spPr>
          <a:xfrm>
            <a:off x="-33133" y="1"/>
            <a:ext cx="6221898" cy="3935896"/>
          </a:xfrm>
          <a:prstGeom prst="rect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400" b="1" u="sng" dirty="0">
                <a:solidFill>
                  <a:schemeClr val="tx1"/>
                </a:solidFill>
              </a:rPr>
              <a:t>ΠΡΟΣΟΧΗ!</a:t>
            </a:r>
          </a:p>
          <a:p>
            <a:pPr algn="ctr"/>
            <a:endParaRPr lang="el-GR" sz="2000" b="1" u="sng" dirty="0">
              <a:solidFill>
                <a:schemeClr val="tx1"/>
              </a:solidFill>
            </a:endParaRPr>
          </a:p>
          <a:p>
            <a:pPr algn="just"/>
            <a:r>
              <a:rPr lang="el-GR" sz="2000" dirty="0">
                <a:solidFill>
                  <a:schemeClr val="tx1"/>
                </a:solidFill>
              </a:rPr>
              <a:t>Η μετοχή αυτή έχει πάντα </a:t>
            </a:r>
            <a:r>
              <a:rPr lang="el-GR" sz="2000" i="1" dirty="0">
                <a:solidFill>
                  <a:schemeClr val="tx1"/>
                </a:solidFill>
              </a:rPr>
              <a:t>«</a:t>
            </a:r>
            <a:r>
              <a:rPr lang="el-GR" sz="2000" i="1" u="sng" dirty="0">
                <a:solidFill>
                  <a:schemeClr val="tx1"/>
                </a:solidFill>
              </a:rPr>
              <a:t>ΕΠΙΡΡΗΜΑΤΙΚΗ</a:t>
            </a:r>
            <a:r>
              <a:rPr lang="el-GR" sz="2000" i="1" dirty="0">
                <a:solidFill>
                  <a:schemeClr val="tx1"/>
                </a:solidFill>
              </a:rPr>
              <a:t>» </a:t>
            </a:r>
            <a:r>
              <a:rPr lang="el-GR" sz="2000" dirty="0">
                <a:solidFill>
                  <a:schemeClr val="tx1"/>
                </a:solidFill>
              </a:rPr>
              <a:t>σημασία. Δηλαδή δηλώνει κυρίως τρόπο, αλλά και χρόνο, αιτία κτλ.</a:t>
            </a:r>
          </a:p>
          <a:p>
            <a:pPr algn="just"/>
            <a:r>
              <a:rPr lang="el-GR" sz="2000" dirty="0">
                <a:solidFill>
                  <a:schemeClr val="tx1"/>
                </a:solidFill>
              </a:rPr>
              <a:t>Επίσης η μετοχή του Ενεργητικού Ενεστώτα έχει το ίσιο υποκείμενο με το ρήμα της πρότασης.</a:t>
            </a:r>
          </a:p>
          <a:p>
            <a:pPr algn="just"/>
            <a:r>
              <a:rPr lang="el-GR" sz="2000" dirty="0">
                <a:solidFill>
                  <a:schemeClr val="tx1"/>
                </a:solidFill>
              </a:rPr>
              <a:t>Ακόμα, η  Ενεργητική Μετοχή είναι </a:t>
            </a:r>
            <a:r>
              <a:rPr lang="el-GR" sz="2000" b="1" dirty="0">
                <a:solidFill>
                  <a:schemeClr val="tx1"/>
                </a:solidFill>
              </a:rPr>
              <a:t>ΑΚΛΙΤΗ</a:t>
            </a:r>
            <a:r>
              <a:rPr lang="el-GR" sz="2000" dirty="0">
                <a:solidFill>
                  <a:schemeClr val="tx1"/>
                </a:solidFill>
              </a:rPr>
              <a:t>!</a:t>
            </a:r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ABF7DD74-AF0F-493F-A967-0D6E4158E62B}"/>
              </a:ext>
            </a:extLst>
          </p:cNvPr>
          <p:cNvSpPr/>
          <p:nvPr/>
        </p:nvSpPr>
        <p:spPr>
          <a:xfrm>
            <a:off x="6188764" y="2319139"/>
            <a:ext cx="6003235" cy="4538862"/>
          </a:xfrm>
          <a:prstGeom prst="rect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400" b="1" u="sng" dirty="0">
                <a:solidFill>
                  <a:schemeClr val="tx1"/>
                </a:solidFill>
              </a:rPr>
              <a:t>ΠΡΟΣΟΧΗ!</a:t>
            </a:r>
          </a:p>
          <a:p>
            <a:pPr algn="just"/>
            <a:r>
              <a:rPr lang="el-GR" dirty="0">
                <a:solidFill>
                  <a:schemeClr val="tx1"/>
                </a:solidFill>
              </a:rPr>
              <a:t>Οι μετοχές του Παθητικού Παρακειμένου αλλά και του Παθητικού Ενεστώτα είναι είναι ΚΛΙΤΕΣ! (δηλαδή έχουν τρία γένη και δύο αριθμούς) και επίσης, ονομάζονται </a:t>
            </a:r>
            <a:r>
              <a:rPr lang="el-GR" i="1" dirty="0">
                <a:solidFill>
                  <a:schemeClr val="tx1"/>
                </a:solidFill>
              </a:rPr>
              <a:t>«</a:t>
            </a:r>
            <a:r>
              <a:rPr lang="el-GR" i="1" u="sng" dirty="0">
                <a:solidFill>
                  <a:schemeClr val="tx1"/>
                </a:solidFill>
              </a:rPr>
              <a:t>ΕΠΙΘΕΤΙΚΕΣ</a:t>
            </a:r>
            <a:r>
              <a:rPr lang="el-GR" i="1" dirty="0">
                <a:solidFill>
                  <a:schemeClr val="tx1"/>
                </a:solidFill>
              </a:rPr>
              <a:t>» </a:t>
            </a:r>
            <a:r>
              <a:rPr lang="el-GR" dirty="0">
                <a:solidFill>
                  <a:schemeClr val="tx1"/>
                </a:solidFill>
              </a:rPr>
              <a:t>και χρησιμοποιούνται ως:</a:t>
            </a:r>
          </a:p>
          <a:p>
            <a:pPr algn="just"/>
            <a:endParaRPr lang="el-GR" dirty="0">
              <a:solidFill>
                <a:schemeClr val="tx1"/>
              </a:solidFill>
            </a:endParaRPr>
          </a:p>
          <a:p>
            <a:r>
              <a:rPr lang="el-GR" dirty="0">
                <a:solidFill>
                  <a:schemeClr val="tx1"/>
                </a:solidFill>
              </a:rPr>
              <a:t>               Επιθετικός Προσδιορισμός</a:t>
            </a:r>
          </a:p>
          <a:p>
            <a:endParaRPr lang="el-GR" dirty="0">
              <a:solidFill>
                <a:schemeClr val="tx1"/>
              </a:solidFill>
            </a:endParaRPr>
          </a:p>
          <a:p>
            <a:endParaRPr lang="el-GR" dirty="0">
              <a:solidFill>
                <a:schemeClr val="tx1"/>
              </a:solidFill>
            </a:endParaRPr>
          </a:p>
          <a:p>
            <a:r>
              <a:rPr lang="el-GR" dirty="0">
                <a:solidFill>
                  <a:schemeClr val="tx1"/>
                </a:solidFill>
              </a:rPr>
              <a:t>	      Κατηγορηματικός Προσδιορισμός</a:t>
            </a:r>
          </a:p>
          <a:p>
            <a:endParaRPr lang="el-GR" dirty="0">
              <a:solidFill>
                <a:schemeClr val="tx1"/>
              </a:solidFill>
            </a:endParaRPr>
          </a:p>
          <a:p>
            <a:endParaRPr lang="el-GR" dirty="0">
              <a:solidFill>
                <a:schemeClr val="tx1"/>
              </a:solidFill>
            </a:endParaRPr>
          </a:p>
          <a:p>
            <a:r>
              <a:rPr lang="el-GR" dirty="0">
                <a:solidFill>
                  <a:schemeClr val="tx1"/>
                </a:solidFill>
              </a:rPr>
              <a:t>	      Κατηγορούμενο</a:t>
            </a:r>
          </a:p>
          <a:p>
            <a:pPr algn="ctr"/>
            <a:endParaRPr lang="el-GR" dirty="0">
              <a:solidFill>
                <a:schemeClr val="tx1"/>
              </a:solidFill>
            </a:endParaRPr>
          </a:p>
          <a:p>
            <a:r>
              <a:rPr lang="el-GR" dirty="0">
                <a:solidFill>
                  <a:schemeClr val="tx1"/>
                </a:solidFill>
              </a:rPr>
              <a:t>		</a:t>
            </a:r>
          </a:p>
          <a:p>
            <a:r>
              <a:rPr lang="el-GR" dirty="0">
                <a:solidFill>
                  <a:schemeClr val="tx1"/>
                </a:solidFill>
              </a:rPr>
              <a:t>	       Υποκείμενο ή Αντικείμενο</a:t>
            </a:r>
          </a:p>
        </p:txBody>
      </p:sp>
      <p:sp>
        <p:nvSpPr>
          <p:cNvPr id="15" name="Βέλος: Δεξιό 14">
            <a:extLst>
              <a:ext uri="{FF2B5EF4-FFF2-40B4-BE49-F238E27FC236}">
                <a16:creationId xmlns:a16="http://schemas.microsoft.com/office/drawing/2014/main" id="{B8B82EAF-4B8B-4566-BA9D-76437C93B110}"/>
              </a:ext>
            </a:extLst>
          </p:cNvPr>
          <p:cNvSpPr/>
          <p:nvPr/>
        </p:nvSpPr>
        <p:spPr>
          <a:xfrm>
            <a:off x="6334538" y="4929843"/>
            <a:ext cx="543339" cy="271669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Βέλος: Δεξιό 15">
            <a:extLst>
              <a:ext uri="{FF2B5EF4-FFF2-40B4-BE49-F238E27FC236}">
                <a16:creationId xmlns:a16="http://schemas.microsoft.com/office/drawing/2014/main" id="{20BD1D48-8FED-4E26-886B-F1E2EE83741E}"/>
              </a:ext>
            </a:extLst>
          </p:cNvPr>
          <p:cNvSpPr/>
          <p:nvPr/>
        </p:nvSpPr>
        <p:spPr>
          <a:xfrm>
            <a:off x="6334538" y="5800067"/>
            <a:ext cx="543339" cy="271669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7" name="Βέλος: Δεξιό 16">
            <a:extLst>
              <a:ext uri="{FF2B5EF4-FFF2-40B4-BE49-F238E27FC236}">
                <a16:creationId xmlns:a16="http://schemas.microsoft.com/office/drawing/2014/main" id="{138838BE-5CC6-4AC1-9544-22F8DB3B1567}"/>
              </a:ext>
            </a:extLst>
          </p:cNvPr>
          <p:cNvSpPr/>
          <p:nvPr/>
        </p:nvSpPr>
        <p:spPr>
          <a:xfrm>
            <a:off x="6334538" y="6534456"/>
            <a:ext cx="543339" cy="271669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8" name="Βέλος: Δεξιό 17">
            <a:extLst>
              <a:ext uri="{FF2B5EF4-FFF2-40B4-BE49-F238E27FC236}">
                <a16:creationId xmlns:a16="http://schemas.microsoft.com/office/drawing/2014/main" id="{B8EBB5D1-1B7A-4F9C-BD2D-637CB7599CBB}"/>
              </a:ext>
            </a:extLst>
          </p:cNvPr>
          <p:cNvSpPr/>
          <p:nvPr/>
        </p:nvSpPr>
        <p:spPr>
          <a:xfrm>
            <a:off x="6334538" y="4114814"/>
            <a:ext cx="543339" cy="271669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0" name="Rectangle 1">
            <a:extLst>
              <a:ext uri="{FF2B5EF4-FFF2-40B4-BE49-F238E27FC236}">
                <a16:creationId xmlns:a16="http://schemas.microsoft.com/office/drawing/2014/main" id="{AC3139AD-C938-41D9-94C8-FFA5B2B858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8371" y="427386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l-GR" altLang="el-G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l-GR" alt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4739142"/>
      </p:ext>
    </p:extLst>
  </p:cSld>
  <p:clrMapOvr>
    <a:masterClrMapping/>
  </p:clrMapOvr>
</p:sld>
</file>

<file path=ppt/theme/theme1.xml><?xml version="1.0" encoding="utf-8"?>
<a:theme xmlns:a="http://schemas.openxmlformats.org/drawingml/2006/main" name="Δέμα">
  <a:themeElements>
    <a:clrScheme name="Δέμα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Δέμα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Δέμα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Δέμα</Template>
  <TotalTime>870</TotalTime>
  <Words>742</Words>
  <Application>Microsoft Office PowerPoint</Application>
  <PresentationFormat>Ευρεία οθόνη</PresentationFormat>
  <Paragraphs>150</Paragraphs>
  <Slides>15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15</vt:i4>
      </vt:variant>
    </vt:vector>
  </HeadingPairs>
  <TitlesOfParts>
    <vt:vector size="22" baseType="lpstr">
      <vt:lpstr>Arial</vt:lpstr>
      <vt:lpstr>Calibri Light</vt:lpstr>
      <vt:lpstr>Corbel</vt:lpstr>
      <vt:lpstr>Gill Sans MT</vt:lpstr>
      <vt:lpstr>Times New Roman</vt:lpstr>
      <vt:lpstr>Wingdings</vt:lpstr>
      <vt:lpstr>Δέμα</vt:lpstr>
      <vt:lpstr>  </vt:lpstr>
      <vt:lpstr> ΣΤΟ ΠΡΟΗΓΟΥΜΕΝΟ ΜΑΘΗΜΑ ΜΙΛΗΣΑΜΕ ΓΙΑ: </vt:lpstr>
      <vt:lpstr>Παρουσίαση του PowerPoint</vt:lpstr>
      <vt:lpstr>ΦΥΛΛΟ  ΕΡΓΑΣΙΑΣ</vt:lpstr>
      <vt:lpstr>ΟΙ ΜΕΤΟΧΕΣ</vt:lpstr>
      <vt:lpstr>ΠΩΣ ΧΡΗΣΙΜΟΠΟΙΕΙΤΑΙ Η ΜΕΤΟΧΗ ΟΜΩΣ……</vt:lpstr>
      <vt:lpstr>Παρουσίαση του PowerPoint</vt:lpstr>
      <vt:lpstr>ΟΙ ΧΡΟΝΟΙ ΤΗΣ ΜΕΤΟΧΗΣ</vt:lpstr>
      <vt:lpstr>Παρουσίαση του PowerPoint</vt:lpstr>
      <vt:lpstr>ΦΥΛΛΟ  ΑΞΙΟΛΟΓΗΣΗΣ</vt:lpstr>
      <vt:lpstr>ΦΥΛΛΟ  ΑΞΙΟΛΟΓΗΣΗΣ</vt:lpstr>
      <vt:lpstr>ΑΝΑΚΕΦΑΛΑΙΩΣΗ</vt:lpstr>
      <vt:lpstr>ΕΡΓΑΣΙΑ ΓΙΑ ΤΟ ΣΠΙΤΙ:  «ΡΟΥΜΠΡΙΚΑ ΑΞΙΟΛΟΓΗΣΗΣ»</vt:lpstr>
      <vt:lpstr>ΣΤΟ ΕΠΟΜΕΝΟ ΜΑΘΗΜΑ  ΘΑ ΜΙΛΗΣΟΥΜΕ ΓΙΑ: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ΝΕΟΕΛΛΗΝΙΚΗ ΓΛΩΣΣΑ Β’ ΓΥΜΝΑΣΙΟΥ  ΕΝΟΤΗΤΑ 7η: «ΒΙΩΝΟΝΤΑΣ ΠΡΟΒΛΗΜΑΤΑ ΤΗΣ ΚΑΘΗΜΕΡΙΝΗΣ ΖΩΗΣ»  ΕΝΟΤΗΤΑ 7.Γ. «ΠΑΡΑΓΩΓΑ ΕΠΙΡΡΗΜΑΤΑ»  ΚΑΠΕΤΑΝΟΥ ΚΑΛΛΙΟΠΗ</dc:title>
  <dc:creator>user</dc:creator>
  <cp:lastModifiedBy>user</cp:lastModifiedBy>
  <cp:revision>38</cp:revision>
  <dcterms:created xsi:type="dcterms:W3CDTF">2023-04-19T22:13:39Z</dcterms:created>
  <dcterms:modified xsi:type="dcterms:W3CDTF">2023-04-20T12:43:56Z</dcterms:modified>
</cp:coreProperties>
</file>