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normAutofit/>
          </a:bodyPr>
          <a:lstStyle/>
          <a:p>
            <a:r>
              <a:rPr lang="el-GR" sz="7200" dirty="0">
                <a:latin typeface="+mn-lt"/>
              </a:rPr>
              <a:t>2. Οι Αχαιοί πήγαν και στην Κύπρο</a:t>
            </a:r>
          </a:p>
        </p:txBody>
      </p:sp>
    </p:spTree>
    <p:extLst>
      <p:ext uri="{BB962C8B-B14F-4D97-AF65-F5344CB8AC3E}">
        <p14:creationId xmlns:p14="http://schemas.microsoft.com/office/powerpoint/2010/main" val="283962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Autofit/>
          </a:bodyPr>
          <a:lstStyle/>
          <a:p>
            <a:pPr algn="l"/>
            <a:r>
              <a:rPr lang="el-GR" sz="1600" b="0" dirty="0">
                <a:solidFill>
                  <a:schemeClr val="bg1"/>
                </a:solidFill>
                <a:effectLst/>
                <a:latin typeface="+mn-lt"/>
              </a:rPr>
              <a:t>Για πολλά χρόνια οι Μυκηναίοι έμποροι ταξίδευαν στην Κύπρο κι έπαιρναν από εκεί</a:t>
            </a:r>
            <a:br>
              <a:rPr lang="el-GR" sz="1600" b="0" dirty="0">
                <a:solidFill>
                  <a:schemeClr val="bg1"/>
                </a:solidFill>
                <a:effectLst/>
                <a:latin typeface="+mn-lt"/>
              </a:rPr>
            </a:br>
            <a:r>
              <a:rPr lang="el-GR" sz="1600" b="0" dirty="0">
                <a:solidFill>
                  <a:schemeClr val="bg1"/>
                </a:solidFill>
                <a:effectLst/>
                <a:latin typeface="+mn-lt"/>
              </a:rPr>
              <a:t>χαλκό. Το πολύτιμο αυτό μέταλλο υπήρχε άφθονο στο νησί.</a:t>
            </a:r>
            <a:br>
              <a:rPr lang="el-GR" sz="1600" b="0" dirty="0">
                <a:solidFill>
                  <a:schemeClr val="bg1"/>
                </a:solidFill>
                <a:effectLst/>
                <a:latin typeface="+mn-lt"/>
              </a:rPr>
            </a:br>
            <a:r>
              <a:rPr lang="el-GR" sz="1600" b="0" dirty="0">
                <a:solidFill>
                  <a:schemeClr val="bg1"/>
                </a:solidFill>
                <a:effectLst/>
                <a:latin typeface="+mn-lt"/>
              </a:rPr>
              <a:t>Αργότερα πολλοί από αυτούς εγκαταστάθηκαν μόνιμα εκεί. Ίδρυσαν αρκετές πόλεις</a:t>
            </a:r>
            <a:br>
              <a:rPr lang="el-GR" sz="1600" b="0" dirty="0">
                <a:solidFill>
                  <a:schemeClr val="bg1"/>
                </a:solidFill>
                <a:effectLst/>
                <a:latin typeface="+mn-lt"/>
              </a:rPr>
            </a:br>
            <a:r>
              <a:rPr lang="el-GR" sz="1600" b="0" dirty="0">
                <a:solidFill>
                  <a:schemeClr val="bg1"/>
                </a:solidFill>
                <a:effectLst/>
                <a:latin typeface="+mn-lt"/>
              </a:rPr>
              <a:t>και γύρω τους έχτισαν ψηλά τείχη. Οι πιο σπουδαίες πόλεις ήταν η Έγκωμη και το Κίτιο.</a:t>
            </a:r>
            <a:br>
              <a:rPr lang="el-GR" sz="1600" b="0" dirty="0">
                <a:solidFill>
                  <a:schemeClr val="bg1"/>
                </a:solidFill>
                <a:effectLst/>
                <a:latin typeface="+mn-lt"/>
              </a:rPr>
            </a:br>
            <a:r>
              <a:rPr lang="el-GR" sz="1600" b="0" dirty="0">
                <a:solidFill>
                  <a:schemeClr val="bg1"/>
                </a:solidFill>
                <a:effectLst/>
                <a:latin typeface="+mn-lt"/>
              </a:rPr>
              <a:t>Πολλοί Μυκηναίοι τεχνίτες, αγγειοπλάστες και χαλκουργοί, πήγαν στην Κύπρο, έφτιαξαν</a:t>
            </a:r>
            <a:br>
              <a:rPr lang="el-GR" sz="1600" b="0" dirty="0">
                <a:solidFill>
                  <a:schemeClr val="bg1"/>
                </a:solidFill>
                <a:effectLst/>
                <a:latin typeface="+mn-lt"/>
              </a:rPr>
            </a:br>
            <a:r>
              <a:rPr lang="el-GR" sz="1600" b="0" dirty="0">
                <a:solidFill>
                  <a:schemeClr val="bg1"/>
                </a:solidFill>
                <a:effectLst/>
                <a:latin typeface="+mn-lt"/>
              </a:rPr>
              <a:t>εργαστήρια και εργάζονταν εκεί. Μαζί με τις οικογένειές τους έφεραν στην Κύπρο και τη</a:t>
            </a:r>
            <a:br>
              <a:rPr lang="el-GR" sz="1600" b="0" dirty="0">
                <a:solidFill>
                  <a:schemeClr val="bg1"/>
                </a:solidFill>
                <a:effectLst/>
                <a:latin typeface="+mn-lt"/>
              </a:rPr>
            </a:br>
            <a:r>
              <a:rPr lang="el-GR" sz="1600" b="0" dirty="0">
                <a:solidFill>
                  <a:schemeClr val="bg1"/>
                </a:solidFill>
                <a:effectLst/>
                <a:latin typeface="+mn-lt"/>
              </a:rPr>
              <a:t>θρησκεία τους και τις συνήθειες της ζωής τους. Από αυτούς έμαθαν οι Κύπριοι και </a:t>
            </a:r>
            <a:r>
              <a:rPr lang="el-GR" sz="1600" b="0" dirty="0" smtClean="0">
                <a:solidFill>
                  <a:schemeClr val="bg1"/>
                </a:solidFill>
                <a:effectLst/>
                <a:latin typeface="+mn-lt"/>
              </a:rPr>
              <a:t>την</a:t>
            </a:r>
            <a:r>
              <a:rPr lang="en-US" sz="1600" b="0" dirty="0" smtClean="0">
                <a:solidFill>
                  <a:schemeClr val="bg1"/>
                </a:solidFill>
                <a:effectLst/>
                <a:latin typeface="+mn-lt"/>
              </a:rPr>
              <a:t> </a:t>
            </a:r>
            <a:r>
              <a:rPr lang="el-GR" sz="1600" b="0" dirty="0" smtClean="0">
                <a:solidFill>
                  <a:schemeClr val="bg1"/>
                </a:solidFill>
                <a:effectLst/>
                <a:latin typeface="+mn-lt"/>
              </a:rPr>
              <a:t>ελληνική </a:t>
            </a:r>
            <a:r>
              <a:rPr lang="el-GR" sz="1600" b="0" dirty="0">
                <a:solidFill>
                  <a:schemeClr val="bg1"/>
                </a:solidFill>
                <a:effectLst/>
                <a:latin typeface="+mn-lt"/>
              </a:rPr>
              <a:t>γλώσσα που τη μιλούν μέχρι σήμερα.</a:t>
            </a:r>
            <a:br>
              <a:rPr lang="el-GR" sz="1600" b="0" dirty="0">
                <a:solidFill>
                  <a:schemeClr val="bg1"/>
                </a:solidFill>
                <a:effectLst/>
                <a:latin typeface="+mn-lt"/>
              </a:rPr>
            </a:br>
            <a:r>
              <a:rPr lang="el-GR" sz="1600" b="0" dirty="0">
                <a:solidFill>
                  <a:schemeClr val="bg1"/>
                </a:solidFill>
                <a:effectLst/>
                <a:latin typeface="+mn-lt"/>
              </a:rPr>
              <a:t>Οι αρχαιολόγοι ανακάλυψαν στην Κύπρο τα ερείπια πολλών μυκηναϊκών πόλεων και</a:t>
            </a:r>
            <a:br>
              <a:rPr lang="el-GR" sz="1600" b="0" dirty="0">
                <a:solidFill>
                  <a:schemeClr val="bg1"/>
                </a:solidFill>
                <a:effectLst/>
                <a:latin typeface="+mn-lt"/>
              </a:rPr>
            </a:br>
            <a:r>
              <a:rPr lang="el-GR" sz="1600" b="0" dirty="0">
                <a:solidFill>
                  <a:schemeClr val="bg1"/>
                </a:solidFill>
                <a:effectLst/>
                <a:latin typeface="+mn-lt"/>
              </a:rPr>
              <a:t>πολλούς θολωτούς τάφους με χρυσά κτερίσματα, σαν αυτούς που βρήκαν και στις Μυκήνες.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822603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14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381000"/>
            <a:ext cx="8229600" cy="1828800"/>
          </a:xfrm>
        </p:spPr>
        <p:txBody>
          <a:bodyPr>
            <a:normAutofit/>
          </a:bodyPr>
          <a:lstStyle/>
          <a:p>
            <a:r>
              <a:rPr lang="el-GR" sz="4000" u="sng" dirty="0" smtClean="0">
                <a:effectLst/>
                <a:latin typeface="+mn-lt"/>
              </a:rPr>
              <a:t> </a:t>
            </a:r>
            <a:r>
              <a:rPr lang="el-GR" sz="4000" u="sng" dirty="0">
                <a:effectLst/>
                <a:latin typeface="+mn-lt"/>
              </a:rPr>
              <a:t>Ο βασιλιάς της Κύπρου χαρίζει θώρακα στον Αγαμέμνονα</a:t>
            </a:r>
          </a:p>
        </p:txBody>
      </p:sp>
      <p:sp>
        <p:nvSpPr>
          <p:cNvPr id="4" name="Subtitle 3"/>
          <p:cNvSpPr>
            <a:spLocks noGrp="1"/>
          </p:cNvSpPr>
          <p:nvPr>
            <p:ph type="subTitle" idx="1"/>
          </p:nvPr>
        </p:nvSpPr>
        <p:spPr>
          <a:xfrm>
            <a:off x="762000" y="2590800"/>
            <a:ext cx="7543800" cy="3886200"/>
          </a:xfrm>
        </p:spPr>
        <p:txBody>
          <a:bodyPr>
            <a:normAutofit/>
          </a:bodyPr>
          <a:lstStyle/>
          <a:p>
            <a:pPr algn="l"/>
            <a:r>
              <a:rPr lang="el-GR" sz="1800" dirty="0">
                <a:solidFill>
                  <a:schemeClr val="bg1"/>
                </a:solidFill>
              </a:rPr>
              <a:t>Ο Όμηρος μας πληροφορεί ότι οι κάτοικοι της Κύπρου δεν πήραν μέρος στον Τρωικό </a:t>
            </a:r>
            <a:r>
              <a:rPr lang="el-GR" sz="1800" dirty="0" smtClean="0">
                <a:solidFill>
                  <a:schemeClr val="bg1"/>
                </a:solidFill>
              </a:rPr>
              <a:t>πό-λεμο</a:t>
            </a:r>
            <a:r>
              <a:rPr lang="el-GR" sz="1800" dirty="0">
                <a:solidFill>
                  <a:schemeClr val="bg1"/>
                </a:solidFill>
              </a:rPr>
              <a:t>. Όταν όμως έφτασε στην Κύπρο η είδηση για τη μεγάλη εκστρατεία των Αχαιών, </a:t>
            </a:r>
            <a:r>
              <a:rPr lang="el-GR" sz="1800" dirty="0" smtClean="0">
                <a:solidFill>
                  <a:schemeClr val="bg1"/>
                </a:solidFill>
              </a:rPr>
              <a:t>οΚύπριος </a:t>
            </a:r>
            <a:r>
              <a:rPr lang="el-GR" sz="1800" dirty="0">
                <a:solidFill>
                  <a:schemeClr val="bg1"/>
                </a:solidFill>
              </a:rPr>
              <a:t>βασιλιάς Κινύρας έστειλε στον Αγαμέμνονα δώρο έναν χάλκινο θώρακα, να </a:t>
            </a:r>
            <a:r>
              <a:rPr lang="el-GR" sz="1800" dirty="0" smtClean="0">
                <a:solidFill>
                  <a:schemeClr val="bg1"/>
                </a:solidFill>
              </a:rPr>
              <a:t>τονφορεί </a:t>
            </a:r>
            <a:r>
              <a:rPr lang="el-GR" sz="1800" dirty="0">
                <a:solidFill>
                  <a:schemeClr val="bg1"/>
                </a:solidFill>
              </a:rPr>
              <a:t>στη </a:t>
            </a:r>
            <a:r>
              <a:rPr lang="el-GR" sz="1800" dirty="0" smtClean="0">
                <a:solidFill>
                  <a:schemeClr val="bg1"/>
                </a:solidFill>
              </a:rPr>
              <a:t>μάχη.Ο </a:t>
            </a:r>
            <a:r>
              <a:rPr lang="el-GR" sz="1800" dirty="0">
                <a:solidFill>
                  <a:schemeClr val="bg1"/>
                </a:solidFill>
              </a:rPr>
              <a:t>μύθος λέει ότι Αχαιοί πολεμιστές, γυρνώντας απ’ την Τροία, έφτασαν στην Κύπρο </a:t>
            </a:r>
            <a:r>
              <a:rPr lang="el-GR" sz="1800" dirty="0" smtClean="0">
                <a:solidFill>
                  <a:schemeClr val="bg1"/>
                </a:solidFill>
              </a:rPr>
              <a:t>σπρωγμένοι </a:t>
            </a:r>
            <a:r>
              <a:rPr lang="el-GR" sz="1800" dirty="0">
                <a:solidFill>
                  <a:schemeClr val="bg1"/>
                </a:solidFill>
              </a:rPr>
              <a:t>από τα κύματα. Εκεί έμειναν κι έχτισαν πόλεις, όπως την Πάφο, που την ίδρυσε </a:t>
            </a:r>
            <a:r>
              <a:rPr lang="el-GR" sz="1800" dirty="0" smtClean="0">
                <a:solidFill>
                  <a:schemeClr val="bg1"/>
                </a:solidFill>
              </a:rPr>
              <a:t>οΑγαπήνορας</a:t>
            </a:r>
            <a:r>
              <a:rPr lang="el-GR" sz="1800" dirty="0">
                <a:solidFill>
                  <a:schemeClr val="bg1"/>
                </a:solidFill>
              </a:rPr>
              <a:t>. Κι ο Τεύκρος, ο αδερφός του Αίαντα και γιος του Τελαμώνα από τη </a:t>
            </a:r>
            <a:r>
              <a:rPr lang="el-GR" sz="1800" dirty="0" smtClean="0">
                <a:solidFill>
                  <a:schemeClr val="bg1"/>
                </a:solidFill>
              </a:rPr>
              <a:t>Σαλαμίνα</a:t>
            </a:r>
            <a:r>
              <a:rPr lang="el-GR" sz="1800" dirty="0">
                <a:solidFill>
                  <a:schemeClr val="bg1"/>
                </a:solidFill>
              </a:rPr>
              <a:t>, έκτισε τη Σαλαμίνα της Κύπρου. Άλλοι Αχαιοί πολεμιστές έκτισαν κι άλλες πόλεις </a:t>
            </a:r>
            <a:r>
              <a:rPr lang="el-GR" sz="1800" dirty="0" smtClean="0">
                <a:solidFill>
                  <a:schemeClr val="bg1"/>
                </a:solidFill>
              </a:rPr>
              <a:t>κιεγκαταστάθηκαν </a:t>
            </a:r>
            <a:r>
              <a:rPr lang="el-GR" sz="1800" dirty="0">
                <a:solidFill>
                  <a:schemeClr val="bg1"/>
                </a:solidFill>
              </a:rPr>
              <a:t>εκεί</a:t>
            </a:r>
            <a:r>
              <a:rPr lang="el-GR" sz="1800" dirty="0" smtClean="0">
                <a:solidFill>
                  <a:schemeClr val="bg1"/>
                </a:solidFill>
              </a:rPr>
              <a:t>.</a:t>
            </a:r>
            <a:endParaRPr lang="en-US" sz="1800" dirty="0" smtClean="0">
              <a:solidFill>
                <a:schemeClr val="bg1"/>
              </a:solidFill>
            </a:endParaRPr>
          </a:p>
          <a:p>
            <a:pPr algn="r"/>
            <a:endParaRPr lang="en-US" sz="1800" b="1" dirty="0" smtClean="0">
              <a:solidFill>
                <a:schemeClr val="bg1"/>
              </a:solidFill>
            </a:endParaRPr>
          </a:p>
          <a:p>
            <a:pPr algn="r"/>
            <a:endParaRPr lang="en-US" sz="1800" b="1" dirty="0">
              <a:solidFill>
                <a:schemeClr val="bg1"/>
              </a:solidFill>
            </a:endParaRPr>
          </a:p>
          <a:p>
            <a:pPr algn="r"/>
            <a:endParaRPr lang="en-US" sz="1800" b="1" dirty="0" smtClean="0">
              <a:solidFill>
                <a:schemeClr val="bg1"/>
              </a:solidFill>
            </a:endParaRPr>
          </a:p>
          <a:p>
            <a:pPr algn="r"/>
            <a:r>
              <a:rPr lang="el-GR" sz="1800" u="sng" dirty="0" smtClean="0">
                <a:solidFill>
                  <a:schemeClr val="bg1"/>
                </a:solidFill>
              </a:rPr>
              <a:t> </a:t>
            </a:r>
            <a:r>
              <a:rPr lang="el-GR" sz="1800" u="sng" dirty="0">
                <a:solidFill>
                  <a:schemeClr val="bg1"/>
                </a:solidFill>
              </a:rPr>
              <a:t>Όμηρος, </a:t>
            </a:r>
            <a:r>
              <a:rPr lang="el-GR" sz="1800" i="1" u="sng" dirty="0" smtClean="0">
                <a:solidFill>
                  <a:schemeClr val="bg1"/>
                </a:solidFill>
              </a:rPr>
              <a:t>Ιλιάδα </a:t>
            </a:r>
            <a:r>
              <a:rPr lang="en-US" sz="1800" i="1" u="sng" dirty="0" smtClean="0">
                <a:solidFill>
                  <a:schemeClr val="bg1"/>
                </a:solidFill>
              </a:rPr>
              <a:t> </a:t>
            </a:r>
            <a:r>
              <a:rPr lang="el-GR" sz="1800" i="1" u="sng" dirty="0" smtClean="0">
                <a:solidFill>
                  <a:schemeClr val="bg1"/>
                </a:solidFill>
              </a:rPr>
              <a:t>Λ </a:t>
            </a:r>
            <a:r>
              <a:rPr lang="el-GR" sz="1800" i="1" u="sng" dirty="0">
                <a:solidFill>
                  <a:schemeClr val="bg1"/>
                </a:solidFill>
              </a:rPr>
              <a:t>20-25 (διασκευή</a:t>
            </a:r>
            <a:r>
              <a:rPr lang="el-GR" sz="1800" i="1" u="sng" dirty="0" smtClean="0">
                <a:solidFill>
                  <a:schemeClr val="bg1"/>
                </a:solidFill>
              </a:rPr>
              <a:t>)</a:t>
            </a:r>
            <a:endParaRPr lang="en-US" sz="1800" i="1" u="sng" dirty="0" smtClean="0">
              <a:solidFill>
                <a:schemeClr val="bg1"/>
              </a:solidFill>
            </a:endParaRPr>
          </a:p>
          <a:p>
            <a:pPr algn="l"/>
            <a:endParaRPr lang="el-GR" sz="1800" dirty="0">
              <a:solidFill>
                <a:schemeClr val="bg1"/>
              </a:solidFill>
            </a:endParaRPr>
          </a:p>
        </p:txBody>
      </p:sp>
    </p:spTree>
    <p:extLst>
      <p:ext uri="{BB962C8B-B14F-4D97-AF65-F5344CB8AC3E}">
        <p14:creationId xmlns:p14="http://schemas.microsoft.com/office/powerpoint/2010/main" val="276844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u="sng" dirty="0">
                <a:effectLst/>
                <a:latin typeface="+mn-lt"/>
              </a:rPr>
              <a:t>3. Εμπορικές σχέσεις Κυπρίων και Μυκηναίων</a:t>
            </a:r>
          </a:p>
        </p:txBody>
      </p:sp>
      <p:sp>
        <p:nvSpPr>
          <p:cNvPr id="3" name="Content Placeholder 2"/>
          <p:cNvSpPr>
            <a:spLocks noGrp="1"/>
          </p:cNvSpPr>
          <p:nvPr>
            <p:ph idx="1"/>
          </p:nvPr>
        </p:nvSpPr>
        <p:spPr/>
        <p:txBody>
          <a:bodyPr>
            <a:normAutofit/>
          </a:bodyPr>
          <a:lstStyle/>
          <a:p>
            <a:pPr marL="137160" indent="0">
              <a:buNone/>
            </a:pPr>
            <a:r>
              <a:rPr lang="el-GR" sz="1600" dirty="0">
                <a:solidFill>
                  <a:schemeClr val="bg1"/>
                </a:solidFill>
              </a:rPr>
              <a:t>Η Κύπρος έβγαζε τον καλύτερο χαλκό σε όλη τη Μεσόγειο. Οι Κύπριοι έπαιρναν το μετάλ-</a:t>
            </a:r>
          </a:p>
          <a:p>
            <a:pPr marL="137160" indent="0">
              <a:buNone/>
            </a:pPr>
            <a:r>
              <a:rPr lang="el-GR" sz="1600" dirty="0">
                <a:solidFill>
                  <a:schemeClr val="bg1"/>
                </a:solidFill>
              </a:rPr>
              <a:t>λευμα από τη γη και, αφού το έλιωναν, το έχυναν σε καλούπια και έφτιαχναν μεγάλες πλά-</a:t>
            </a:r>
          </a:p>
          <a:p>
            <a:pPr marL="137160" indent="0">
              <a:buNone/>
            </a:pPr>
            <a:r>
              <a:rPr lang="el-GR" sz="1600" dirty="0">
                <a:solidFill>
                  <a:schemeClr val="bg1"/>
                </a:solidFill>
              </a:rPr>
              <a:t>κες βάρους 15-17 κιλών, που μπορούσαν να τις μεταφέρουν στον ώμο τους δυνατοί άντρες.</a:t>
            </a:r>
          </a:p>
          <a:p>
            <a:pPr marL="137160" indent="0">
              <a:buNone/>
            </a:pPr>
            <a:r>
              <a:rPr lang="el-GR" sz="1600" dirty="0">
                <a:solidFill>
                  <a:schemeClr val="bg1"/>
                </a:solidFill>
              </a:rPr>
              <a:t>Ο Μυκηναίος βασιλιάς, που ήταν υπεύθυνος για το εμπόριο και για όλη την παραγωγή,</a:t>
            </a:r>
          </a:p>
          <a:p>
            <a:pPr marL="137160" indent="0">
              <a:buNone/>
            </a:pPr>
            <a:r>
              <a:rPr lang="el-GR" sz="1600" dirty="0">
                <a:solidFill>
                  <a:schemeClr val="bg1"/>
                </a:solidFill>
              </a:rPr>
              <a:t>είχε έλθει σε συνεννόηση με τον φίλο του βασιλιά της Κύπρου και έκανε από κει εισαγωγή</a:t>
            </a:r>
          </a:p>
          <a:p>
            <a:pPr marL="137160" indent="0">
              <a:buNone/>
            </a:pPr>
            <a:r>
              <a:rPr lang="el-GR" sz="1600" dirty="0">
                <a:solidFill>
                  <a:schemeClr val="bg1"/>
                </a:solidFill>
              </a:rPr>
              <a:t>χαλκού. Τον χαλκό τον διέθετε έπειτα στους τεχνίτες του, για να κατασκευάσουν με τα</a:t>
            </a:r>
          </a:p>
          <a:p>
            <a:pPr marL="137160" indent="0">
              <a:buNone/>
            </a:pPr>
            <a:r>
              <a:rPr lang="el-GR" sz="1600" dirty="0">
                <a:solidFill>
                  <a:schemeClr val="bg1"/>
                </a:solidFill>
              </a:rPr>
              <a:t>σφυριά και τα αμόνια χάλκινα όπλα για τον στρατό (ξίφη, κράνη, ασπίδες, δόρατα και</a:t>
            </a:r>
          </a:p>
          <a:p>
            <a:pPr marL="137160" indent="0">
              <a:buNone/>
            </a:pPr>
            <a:r>
              <a:rPr lang="el-GR" sz="1600" dirty="0">
                <a:solidFill>
                  <a:schemeClr val="bg1"/>
                </a:solidFill>
              </a:rPr>
              <a:t>βέλη), αλλά και πολλά άλλα αντικείμενα από μέταλλο, που είτε τα χρησιμοποιούσαν εκεί,</a:t>
            </a:r>
          </a:p>
          <a:p>
            <a:pPr marL="137160" indent="0">
              <a:buNone/>
            </a:pPr>
            <a:r>
              <a:rPr lang="el-GR" sz="1600" dirty="0">
                <a:solidFill>
                  <a:schemeClr val="bg1"/>
                </a:solidFill>
              </a:rPr>
              <a:t>είτε τα εξήγαν και πάλι σε άλλες περιοχές.</a:t>
            </a:r>
          </a:p>
          <a:p>
            <a:pPr marL="137160" indent="0">
              <a:buNone/>
            </a:pPr>
            <a:r>
              <a:rPr lang="el-GR" sz="1600" dirty="0">
                <a:solidFill>
                  <a:schemeClr val="bg1"/>
                </a:solidFill>
              </a:rPr>
              <a:t>Επειδή την εποχή εκείνη δεν είχε ακόμα ανακαλυφθεί το νόμισμα, και το εμπόριο γινόταν με</a:t>
            </a:r>
          </a:p>
          <a:p>
            <a:pPr marL="137160" indent="0">
              <a:buNone/>
            </a:pPr>
            <a:r>
              <a:rPr lang="el-GR" sz="1600" dirty="0">
                <a:solidFill>
                  <a:schemeClr val="bg1"/>
                </a:solidFill>
              </a:rPr>
              <a:t>ανταλλαγές προϊόντων, για τον χαλκό που έπαιρναν οι Μυκηναίοι πρόσφεραν αρωματικά</a:t>
            </a:r>
          </a:p>
          <a:p>
            <a:pPr marL="137160" indent="0">
              <a:buNone/>
            </a:pPr>
            <a:r>
              <a:rPr lang="el-GR" sz="1600" dirty="0">
                <a:solidFill>
                  <a:schemeClr val="bg1"/>
                </a:solidFill>
              </a:rPr>
              <a:t>λάδια στους Κύπριους. Το αρωματικό λάδι, σαν τις σημερινές κολόνιες, το παρασκεύαζαν οι</a:t>
            </a:r>
          </a:p>
          <a:p>
            <a:pPr marL="137160" indent="0">
              <a:buNone/>
            </a:pPr>
            <a:r>
              <a:rPr lang="el-GR" sz="1600" dirty="0">
                <a:solidFill>
                  <a:schemeClr val="bg1"/>
                </a:solidFill>
              </a:rPr>
              <a:t>Μυκηναίοι αναμειγνύοντας λάδι ελιάς με ακριβά αρώματα που έφερναν από την Ανατολή</a:t>
            </a:r>
            <a:r>
              <a:rPr lang="el-GR" sz="1600" dirty="0" smtClean="0">
                <a:solidFill>
                  <a:schemeClr val="bg1"/>
                </a:solidFill>
              </a:rPr>
              <a:t>.</a:t>
            </a:r>
            <a:endParaRPr lang="en-US" sz="1600" dirty="0" smtClean="0">
              <a:solidFill>
                <a:schemeClr val="bg1"/>
              </a:solidFill>
            </a:endParaRPr>
          </a:p>
          <a:p>
            <a:pPr marL="137160" indent="0" algn="r">
              <a:buNone/>
            </a:pPr>
            <a:endParaRPr lang="en-US" sz="1600" b="1" dirty="0" smtClean="0">
              <a:solidFill>
                <a:schemeClr val="bg1"/>
              </a:solidFill>
            </a:endParaRPr>
          </a:p>
          <a:p>
            <a:pPr marL="137160" indent="0" algn="r">
              <a:buNone/>
            </a:pPr>
            <a:r>
              <a:rPr lang="el-GR" sz="1600" u="sng" dirty="0" smtClean="0">
                <a:solidFill>
                  <a:schemeClr val="bg1"/>
                </a:solidFill>
              </a:rPr>
              <a:t>Π.Βαλαβάνης,</a:t>
            </a:r>
            <a:r>
              <a:rPr lang="el-GR" sz="1600" i="1" u="sng" dirty="0" smtClean="0">
                <a:solidFill>
                  <a:schemeClr val="bg1"/>
                </a:solidFill>
              </a:rPr>
              <a:t>Ο </a:t>
            </a:r>
            <a:r>
              <a:rPr lang="el-GR" sz="1600" i="1" u="sng" dirty="0">
                <a:solidFill>
                  <a:schemeClr val="bg1"/>
                </a:solidFill>
              </a:rPr>
              <a:t>λόφος με τα κρυμμένα μυστικά, σελ. 21 (με αλλαγές)</a:t>
            </a:r>
            <a:endParaRPr lang="el-GR" sz="1600" u="sng" dirty="0">
              <a:solidFill>
                <a:schemeClr val="bg1"/>
              </a:solidFill>
            </a:endParaRPr>
          </a:p>
        </p:txBody>
      </p:sp>
    </p:spTree>
    <p:extLst>
      <p:ext uri="{BB962C8B-B14F-4D97-AF65-F5344CB8AC3E}">
        <p14:creationId xmlns:p14="http://schemas.microsoft.com/office/powerpoint/2010/main" val="102999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4000" u="sng" dirty="0">
                <a:effectLst/>
                <a:latin typeface="+mn-lt"/>
              </a:rPr>
              <a:t>4. Παράσταση από μυκηναϊκό αγγείο που </a:t>
            </a:r>
            <a:r>
              <a:rPr lang="el-GR" sz="4000" u="sng" dirty="0" smtClean="0">
                <a:effectLst/>
                <a:latin typeface="+mn-lt"/>
              </a:rPr>
              <a:t>βρέθηκε</a:t>
            </a:r>
            <a:r>
              <a:rPr lang="en-US" sz="4000" u="sng" dirty="0" smtClean="0">
                <a:effectLst/>
                <a:latin typeface="+mn-lt"/>
              </a:rPr>
              <a:t> </a:t>
            </a:r>
            <a:r>
              <a:rPr lang="el-GR" sz="4000" u="sng" dirty="0" smtClean="0">
                <a:effectLst/>
                <a:latin typeface="+mn-lt"/>
              </a:rPr>
              <a:t>στην </a:t>
            </a:r>
            <a:r>
              <a:rPr lang="el-GR" sz="4000" u="sng" dirty="0">
                <a:effectLst/>
                <a:latin typeface="+mn-lt"/>
              </a:rPr>
              <a:t>Έγκωμη της Κύπρου.</a:t>
            </a:r>
            <a:endParaRPr lang="el-GR" sz="4000" u="sng" dirty="0">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3058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570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TotalTime>
  <Words>383</Words>
  <Application>Microsoft Office PowerPoint</Application>
  <PresentationFormat>On-screen Show (4:3)</PresentationFormat>
  <Paragraphs>25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Apex</vt:lpstr>
      <vt:lpstr>2. Οι Αχαιοί πήγαν και στην Κύπρο</vt:lpstr>
      <vt:lpstr>Για πολλά χρόνια οι Μυκηναίοι έμποροι ταξίδευαν στην Κύπρο κι έπαιρναν από εκεί χαλκό. Το πολύτιμο αυτό μέταλλο υπήρχε άφθονο στο νησί. Αργότερα πολλοί από αυτούς εγκαταστάθηκαν μόνιμα εκεί. Ίδρυσαν αρκετές πόλεις και γύρω τους έχτισαν ψηλά τείχη. Οι πιο σπουδαίες πόλεις ήταν η Έγκωμη και το Κίτιο. Πολλοί Μυκηναίοι τεχνίτες, αγγειοπλάστες και χαλκουργοί, πήγαν στην Κύπρο, έφτιαξαν εργαστήρια και εργάζονταν εκεί. Μαζί με τις οικογένειές τους έφεραν στην Κύπρο και τη θρησκεία τους και τις συνήθειες της ζωής τους. Από αυτούς έμαθαν οι Κύπριοι και την ελληνική γλώσσα που τη μιλούν μέχρι σήμερα. Οι αρχαιολόγοι ανακάλυψαν στην Κύπρο τα ερείπια πολλών μυκηναϊκών πόλεων και πολλούς θολωτούς τάφους με χρυσά κτερίσματα, σαν αυτούς που βρήκαν και στις Μυκήνες.</vt:lpstr>
      <vt:lpstr> Ο βασιλιάς της Κύπρου χαρίζει θώρακα στον Αγαμέμνονα</vt:lpstr>
      <vt:lpstr>3. Εμπορικές σχέσεις Κυπρίων και Μυκηναίων</vt:lpstr>
      <vt:lpstr>4. Παράσταση από μυκηναϊκό αγγείο που βρέθηκε στην Έγκωμη της Κύπρου.</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Οι Αχαιοί πήγαν και στην Κύπρο</dc:title>
  <dc:creator>USER</dc:creator>
  <cp:lastModifiedBy>Muffmaster</cp:lastModifiedBy>
  <cp:revision>6</cp:revision>
  <dcterms:created xsi:type="dcterms:W3CDTF">2006-08-16T00:00:00Z</dcterms:created>
  <dcterms:modified xsi:type="dcterms:W3CDTF">2024-03-16T14:33:03Z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