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B61BEF0D-F0BB-DE4B-95CE-6DB70DBA9567}" type="datetimeFigureOut">
              <a:rPr lang="en-US" dirty="0"/>
              <a:pPr/>
              <a:t>6/19/2022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6/19/2022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6/19/2022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6/19/2022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l-GR"/>
              <a:t>Στυλ κειμένου υποδείγματος</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6/19/2022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l-GR"/>
              <a:t>Στυλ κειμένου υποδείγματος</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6/19/2022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6/19/2022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6/19/2022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l-GR"/>
              <a:t>Κάντε κλικ για να επεξεργαστείτε τον τίτλο υποδείγματος</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6/19/2022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6/19/2022</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nandin.gr/wp-content/gallery/trifasikoi/11644-2767513.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093E85-3EB0-F563-0BB5-EAABE422E5DA}"/>
              </a:ext>
            </a:extLst>
          </p:cNvPr>
          <p:cNvSpPr>
            <a:spLocks noGrp="1"/>
          </p:cNvSpPr>
          <p:nvPr>
            <p:ph type="ctrTitle"/>
          </p:nvPr>
        </p:nvSpPr>
        <p:spPr>
          <a:xfrm>
            <a:off x="653995" y="653901"/>
            <a:ext cx="7728005" cy="4168470"/>
          </a:xfrm>
        </p:spPr>
        <p:txBody>
          <a:bodyPr>
            <a:normAutofit/>
          </a:bodyPr>
          <a:lstStyle/>
          <a:p>
            <a:pPr algn="ctr"/>
            <a:r>
              <a:rPr lang="el-GR" sz="3600" dirty="0" err="1">
                <a:latin typeface="Times New Roman" panose="02020603050405020304" pitchFamily="18" charset="0"/>
                <a:ea typeface="Times New Roman" panose="02020603050405020304" pitchFamily="18" charset="0"/>
              </a:rPr>
              <a:t>Μετασχηματιστες</a:t>
            </a:r>
            <a:br>
              <a:rPr lang="el-GR" sz="3600" dirty="0">
                <a:effectLst/>
                <a:latin typeface="Times New Roman" panose="02020603050405020304" pitchFamily="18" charset="0"/>
                <a:ea typeface="Times New Roman" panose="02020603050405020304" pitchFamily="18" charset="0"/>
              </a:rPr>
            </a:br>
            <a:endParaRPr lang="el-GR" sz="3600" dirty="0"/>
          </a:p>
        </p:txBody>
      </p:sp>
    </p:spTree>
    <p:extLst>
      <p:ext uri="{BB962C8B-B14F-4D97-AF65-F5344CB8AC3E}">
        <p14:creationId xmlns:p14="http://schemas.microsoft.com/office/powerpoint/2010/main" val="3144962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2DFE320-E1A7-B7DB-4EAC-EA944D07EED9}"/>
              </a:ext>
            </a:extLst>
          </p:cNvPr>
          <p:cNvSpPr>
            <a:spLocks noGrp="1"/>
          </p:cNvSpPr>
          <p:nvPr>
            <p:ph idx="1"/>
          </p:nvPr>
        </p:nvSpPr>
        <p:spPr>
          <a:xfrm>
            <a:off x="3965944" y="233916"/>
            <a:ext cx="6018028" cy="5475767"/>
          </a:xfrm>
        </p:spPr>
        <p:txBody>
          <a:bodyPr>
            <a:normAutofit/>
          </a:bodyPr>
          <a:lstStyle/>
          <a:p>
            <a:pPr marL="0" indent="0">
              <a:lnSpc>
                <a:spcPct val="150000"/>
              </a:lnSpc>
              <a:buNone/>
            </a:pPr>
            <a:r>
              <a:rPr lang="el-GR" sz="1800" dirty="0">
                <a:effectLst/>
                <a:latin typeface="Calibri" panose="020F0502020204030204" pitchFamily="34" charset="0"/>
                <a:ea typeface="Times New Roman" panose="02020603050405020304" pitchFamily="18" charset="0"/>
                <a:cs typeface="Arial" panose="020B0604020202020204" pitchFamily="34" charset="0"/>
              </a:rPr>
              <a:t> </a:t>
            </a:r>
            <a:r>
              <a:rPr lang="el-GR"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Οι μετασχηματιστές είναι ηλεκτρικές μηχανές που χρησιμοποιούνται για να ανυψώσουν ή να υποβιβάσουν την τάση. Δεν έχουν περιστρεφόμενα μέρη. Δίνουμε στους Μ/Σ ένα ποσό ηλεκτρικής ενέργειας Ρ</a:t>
            </a:r>
            <a:r>
              <a:rPr lang="el-GR" baseline="-25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1</a:t>
            </a:r>
            <a:r>
              <a:rPr lang="el-GR"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από μια πηγή Ε.Ρ. με δεδομένα χαρακτηριστικά (τάση, ένταση) και αποδίδουν περίπου το ίδιο με διαφορετικά χαρακτηριστικά Ρ</a:t>
            </a:r>
            <a:r>
              <a:rPr lang="el-GR" baseline="-25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2</a:t>
            </a:r>
            <a:r>
              <a:rPr lang="el-GR"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Ο βαθμός απόδοσής τους είναι πολύ υψηλός επειδή οι μηχανές αυτές δεν έχουν περιστρεφόμενα μέρη, άρα και λιγότερες απώλειες (αφού δεν έχουν μηχανικές απώλειες). </a:t>
            </a:r>
            <a:endParaRPr lang="el-GR" dirty="0">
              <a:solidFill>
                <a:schemeClr val="tx1"/>
              </a:solidFill>
              <a:effectLst/>
              <a:latin typeface="Times New Roman" panose="02020603050405020304" pitchFamily="18" charset="0"/>
              <a:ea typeface="Times New Roman" panose="02020603050405020304" pitchFamily="18" charset="0"/>
            </a:endParaRPr>
          </a:p>
          <a:p>
            <a:pPr marL="0" indent="0">
              <a:lnSpc>
                <a:spcPct val="150000"/>
              </a:lnSpc>
              <a:buNone/>
            </a:pPr>
            <a:endParaRPr lang="el-GR" dirty="0">
              <a:solidFill>
                <a:schemeClr val="tx1"/>
              </a:solidFill>
            </a:endParaRPr>
          </a:p>
        </p:txBody>
      </p:sp>
      <p:pic>
        <p:nvPicPr>
          <p:cNvPr id="4" name="Εικόνα 3">
            <a:extLst>
              <a:ext uri="{FF2B5EF4-FFF2-40B4-BE49-F238E27FC236}">
                <a16:creationId xmlns:a16="http://schemas.microsoft.com/office/drawing/2014/main" id="{47DAC60A-8995-C5FC-52DF-90C69E64E03A}"/>
              </a:ext>
            </a:extLst>
          </p:cNvPr>
          <p:cNvPicPr>
            <a:picLocks noChangeAspect="1"/>
          </p:cNvPicPr>
          <p:nvPr/>
        </p:nvPicPr>
        <p:blipFill>
          <a:blip r:embed="rId2" cstate="print"/>
          <a:srcRect/>
          <a:stretch>
            <a:fillRect/>
          </a:stretch>
        </p:blipFill>
        <p:spPr bwMode="auto">
          <a:xfrm>
            <a:off x="809663" y="1190846"/>
            <a:ext cx="2816040" cy="3337529"/>
          </a:xfrm>
          <a:prstGeom prst="rect">
            <a:avLst/>
          </a:prstGeom>
          <a:noFill/>
          <a:ln w="9525">
            <a:noFill/>
            <a:miter lim="800000"/>
            <a:headEnd/>
            <a:tailEnd/>
          </a:ln>
        </p:spPr>
      </p:pic>
    </p:spTree>
    <p:extLst>
      <p:ext uri="{BB962C8B-B14F-4D97-AF65-F5344CB8AC3E}">
        <p14:creationId xmlns:p14="http://schemas.microsoft.com/office/powerpoint/2010/main" val="1290372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D4462F-24F9-E2F8-28C1-3AA517318EAC}"/>
              </a:ext>
            </a:extLst>
          </p:cNvPr>
          <p:cNvSpPr>
            <a:spLocks noGrp="1"/>
          </p:cNvSpPr>
          <p:nvPr>
            <p:ph type="title"/>
          </p:nvPr>
        </p:nvSpPr>
        <p:spPr>
          <a:xfrm>
            <a:off x="621176" y="223763"/>
            <a:ext cx="7314510" cy="1006323"/>
          </a:xfrm>
        </p:spPr>
        <p:txBody>
          <a:bodyPr/>
          <a:lstStyle/>
          <a:p>
            <a:r>
              <a:rPr lang="el-GR" dirty="0" err="1"/>
              <a:t>Διακριση</a:t>
            </a:r>
            <a:r>
              <a:rPr lang="el-GR" dirty="0"/>
              <a:t> </a:t>
            </a:r>
            <a:r>
              <a:rPr lang="el-GR" dirty="0" err="1"/>
              <a:t>μετασχηματιστων</a:t>
            </a:r>
            <a:endParaRPr lang="el-GR" dirty="0"/>
          </a:p>
        </p:txBody>
      </p:sp>
      <p:sp>
        <p:nvSpPr>
          <p:cNvPr id="3" name="Θέση περιεχομένου 2">
            <a:extLst>
              <a:ext uri="{FF2B5EF4-FFF2-40B4-BE49-F238E27FC236}">
                <a16:creationId xmlns:a16="http://schemas.microsoft.com/office/drawing/2014/main" id="{476F0CE0-1FB5-4C9D-50EB-E92342459073}"/>
              </a:ext>
            </a:extLst>
          </p:cNvPr>
          <p:cNvSpPr>
            <a:spLocks noGrp="1"/>
          </p:cNvSpPr>
          <p:nvPr>
            <p:ph idx="1"/>
          </p:nvPr>
        </p:nvSpPr>
        <p:spPr>
          <a:xfrm>
            <a:off x="435428" y="1023257"/>
            <a:ext cx="10555600" cy="5610979"/>
          </a:xfrm>
        </p:spPr>
        <p:txBody>
          <a:bodyPr>
            <a:normAutofit fontScale="25000" lnSpcReduction="20000"/>
          </a:bodyPr>
          <a:lstStyle/>
          <a:p>
            <a:pPr marL="0" lvl="0" indent="0">
              <a:lnSpc>
                <a:spcPct val="150000"/>
              </a:lnSpc>
              <a:buNone/>
            </a:pPr>
            <a:endParaRPr lang="el-GR" sz="9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0" lvl="0" indent="0">
              <a:lnSpc>
                <a:spcPct val="150000"/>
              </a:lnSpc>
              <a:buNone/>
            </a:pPr>
            <a:r>
              <a:rPr lang="el-GR" sz="9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Οι Μ/Σ διακρίνονται ανάλογα: </a:t>
            </a:r>
          </a:p>
          <a:p>
            <a:pPr marL="0" lvl="0" indent="0">
              <a:lnSpc>
                <a:spcPct val="150000"/>
              </a:lnSpc>
              <a:buNone/>
            </a:pPr>
            <a:endParaRPr lang="el-GR" sz="9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0" lvl="0" indent="0">
              <a:lnSpc>
                <a:spcPct val="150000"/>
              </a:lnSpc>
              <a:buNone/>
            </a:pPr>
            <a:r>
              <a:rPr lang="el-GR" sz="9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Με την τάση εξόδου σε σχέση με την τάση εισόδου</a:t>
            </a:r>
            <a:r>
              <a:rPr lang="el-GR" sz="9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 </a:t>
            </a:r>
            <a:endParaRPr lang="el-GR" sz="9600" dirty="0">
              <a:solidFill>
                <a:schemeClr val="tx1"/>
              </a:solidFill>
              <a:effectLst/>
              <a:latin typeface="Times New Roman" panose="02020603050405020304" pitchFamily="18" charset="0"/>
              <a:ea typeface="Times New Roman" panose="02020603050405020304" pitchFamily="18" charset="0"/>
            </a:endParaRPr>
          </a:p>
          <a:p>
            <a:pPr>
              <a:lnSpc>
                <a:spcPct val="150000"/>
              </a:lnSpc>
            </a:pPr>
            <a:r>
              <a:rPr lang="el-GR" sz="9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Σε μετασχηματιστές ανύψωσης τάσης </a:t>
            </a:r>
            <a:endParaRPr lang="el-GR" sz="9600" dirty="0">
              <a:solidFill>
                <a:schemeClr val="tx1"/>
              </a:solidFill>
              <a:effectLst/>
              <a:latin typeface="Times New Roman" panose="02020603050405020304" pitchFamily="18" charset="0"/>
              <a:ea typeface="Times New Roman" panose="02020603050405020304" pitchFamily="18" charset="0"/>
            </a:endParaRPr>
          </a:p>
          <a:p>
            <a:pPr>
              <a:lnSpc>
                <a:spcPct val="150000"/>
              </a:lnSpc>
            </a:pPr>
            <a:r>
              <a:rPr lang="el-GR" sz="9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Σε μετασχηματιστές υποβιβασμού τάσης </a:t>
            </a:r>
            <a:endParaRPr lang="el-GR" sz="9600" dirty="0">
              <a:solidFill>
                <a:schemeClr val="tx1"/>
              </a:solidFill>
              <a:effectLst/>
              <a:latin typeface="Times New Roman" panose="02020603050405020304" pitchFamily="18" charset="0"/>
              <a:ea typeface="Times New Roman" panose="02020603050405020304" pitchFamily="18" charset="0"/>
            </a:endParaRPr>
          </a:p>
          <a:p>
            <a:pPr marL="0" lvl="0" indent="0">
              <a:lnSpc>
                <a:spcPct val="150000"/>
              </a:lnSpc>
              <a:buNone/>
            </a:pPr>
            <a:r>
              <a:rPr lang="el-GR" sz="9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Με τον προορισμό τους</a:t>
            </a:r>
            <a:r>
              <a:rPr lang="el-GR" sz="9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 </a:t>
            </a:r>
            <a:endParaRPr lang="el-GR" sz="9600" dirty="0">
              <a:solidFill>
                <a:schemeClr val="tx1"/>
              </a:solidFill>
              <a:effectLst/>
              <a:latin typeface="Times New Roman" panose="02020603050405020304" pitchFamily="18" charset="0"/>
              <a:ea typeface="Times New Roman" panose="02020603050405020304" pitchFamily="18" charset="0"/>
            </a:endParaRPr>
          </a:p>
          <a:p>
            <a:pPr>
              <a:lnSpc>
                <a:spcPct val="150000"/>
              </a:lnSpc>
            </a:pPr>
            <a:r>
              <a:rPr lang="el-GR" sz="9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Σε μονοφασικούς </a:t>
            </a:r>
            <a:endParaRPr lang="el-GR" sz="9600" dirty="0">
              <a:solidFill>
                <a:schemeClr val="tx1"/>
              </a:solidFill>
              <a:effectLst/>
              <a:latin typeface="Times New Roman" panose="02020603050405020304" pitchFamily="18" charset="0"/>
              <a:ea typeface="Times New Roman" panose="02020603050405020304" pitchFamily="18" charset="0"/>
            </a:endParaRPr>
          </a:p>
          <a:p>
            <a:pPr>
              <a:lnSpc>
                <a:spcPct val="150000"/>
              </a:lnSpc>
            </a:pPr>
            <a:r>
              <a:rPr lang="el-GR" sz="9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Σε τριφασικούς </a:t>
            </a:r>
            <a:endParaRPr lang="el-GR" sz="9600" dirty="0">
              <a:solidFill>
                <a:schemeClr val="tx1"/>
              </a:solidFill>
              <a:effectLst/>
              <a:latin typeface="Times New Roman" panose="02020603050405020304" pitchFamily="18" charset="0"/>
              <a:ea typeface="Times New Roman" panose="02020603050405020304" pitchFamily="18" charset="0"/>
            </a:endParaRPr>
          </a:p>
          <a:p>
            <a:pPr marL="0" lvl="0" indent="0">
              <a:lnSpc>
                <a:spcPct val="150000"/>
              </a:lnSpc>
              <a:buNone/>
            </a:pPr>
            <a:endParaRPr lang="el-GR" sz="7200" dirty="0">
              <a:solidFill>
                <a:schemeClr val="tx1"/>
              </a:solidFill>
              <a:effectLst/>
              <a:latin typeface="Times New Roman" panose="02020603050405020304" pitchFamily="18" charset="0"/>
              <a:ea typeface="Times New Roman" panose="02020603050405020304" pitchFamily="18" charset="0"/>
            </a:endParaRPr>
          </a:p>
          <a:p>
            <a:pPr marL="0" indent="0">
              <a:lnSpc>
                <a:spcPct val="150000"/>
              </a:lnSpc>
              <a:buNone/>
            </a:pPr>
            <a:r>
              <a:rPr lang="el-GR" sz="3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endParaRPr lang="el-GR" sz="3000" dirty="0">
              <a:solidFill>
                <a:schemeClr val="tx1"/>
              </a:solidFill>
              <a:effectLst/>
              <a:latin typeface="Times New Roman" panose="02020603050405020304" pitchFamily="18" charset="0"/>
              <a:ea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2579556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6C81F43-25C1-592D-6B7D-7AB0EEF65686}"/>
              </a:ext>
            </a:extLst>
          </p:cNvPr>
          <p:cNvSpPr>
            <a:spLocks noGrp="1"/>
          </p:cNvSpPr>
          <p:nvPr>
            <p:ph idx="1"/>
          </p:nvPr>
        </p:nvSpPr>
        <p:spPr>
          <a:xfrm>
            <a:off x="622073" y="239485"/>
            <a:ext cx="8534400" cy="5856514"/>
          </a:xfrm>
        </p:spPr>
        <p:txBody>
          <a:bodyPr>
            <a:normAutofit/>
          </a:bodyPr>
          <a:lstStyle/>
          <a:p>
            <a:pPr marL="0" lvl="0" indent="0">
              <a:lnSpc>
                <a:spcPct val="150000"/>
              </a:lnSpc>
              <a:buNone/>
            </a:pPr>
            <a:r>
              <a:rPr lang="el-GR" sz="24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Με τη χρήση τους </a:t>
            </a:r>
            <a:r>
              <a:rPr lang="el-GR" sz="2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a:t>
            </a:r>
            <a:endParaRPr lang="el-GR" sz="2400" dirty="0">
              <a:solidFill>
                <a:schemeClr val="tx1"/>
              </a:solidFill>
              <a:effectLst/>
              <a:latin typeface="Times New Roman" panose="02020603050405020304" pitchFamily="18" charset="0"/>
              <a:ea typeface="Times New Roman" panose="02020603050405020304" pitchFamily="18" charset="0"/>
            </a:endParaRPr>
          </a:p>
          <a:p>
            <a:pPr>
              <a:lnSpc>
                <a:spcPct val="150000"/>
              </a:lnSpc>
            </a:pPr>
            <a:r>
              <a:rPr lang="el-GR" sz="2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Σε μετασχηματιστές ισχύος </a:t>
            </a:r>
            <a:endParaRPr lang="el-GR" sz="2400" dirty="0">
              <a:solidFill>
                <a:schemeClr val="tx1"/>
              </a:solidFill>
              <a:effectLst/>
              <a:latin typeface="Times New Roman" panose="02020603050405020304" pitchFamily="18" charset="0"/>
              <a:ea typeface="Times New Roman" panose="02020603050405020304" pitchFamily="18" charset="0"/>
            </a:endParaRPr>
          </a:p>
          <a:p>
            <a:pPr>
              <a:lnSpc>
                <a:spcPct val="150000"/>
              </a:lnSpc>
            </a:pPr>
            <a:r>
              <a:rPr lang="el-GR" sz="2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Σε μετασχηματιστές ηλεκτρικών μετρήσεων (τάσης και έντασης)</a:t>
            </a:r>
            <a:endParaRPr lang="el-GR" sz="2400" dirty="0">
              <a:solidFill>
                <a:schemeClr val="tx1"/>
              </a:solidFill>
              <a:effectLst/>
              <a:latin typeface="Times New Roman" panose="02020603050405020304" pitchFamily="18" charset="0"/>
              <a:ea typeface="Times New Roman" panose="02020603050405020304" pitchFamily="18" charset="0"/>
            </a:endParaRPr>
          </a:p>
          <a:p>
            <a:pPr>
              <a:lnSpc>
                <a:spcPct val="150000"/>
              </a:lnSpc>
            </a:pPr>
            <a:r>
              <a:rPr lang="el-GR" sz="2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Σε ειδικούς μετασχηματιστές (</a:t>
            </a:r>
            <a:r>
              <a:rPr lang="el-GR" sz="2400" dirty="0" err="1">
                <a:solidFill>
                  <a:schemeClr val="tx1"/>
                </a:solidFill>
                <a:effectLst/>
                <a:latin typeface="Calibri" panose="020F0502020204030204" pitchFamily="34" charset="0"/>
                <a:ea typeface="Times New Roman" panose="02020603050405020304" pitchFamily="18" charset="0"/>
                <a:cs typeface="Arial" panose="020B0604020202020204" pitchFamily="34" charset="0"/>
              </a:rPr>
              <a:t>αυτομετασχηματιστές</a:t>
            </a:r>
            <a:r>
              <a:rPr lang="el-GR" sz="2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a:t>
            </a:r>
            <a:endParaRPr lang="el-GR" sz="2400" dirty="0">
              <a:solidFill>
                <a:schemeClr val="tx1"/>
              </a:solidFill>
              <a:effectLst/>
              <a:latin typeface="Times New Roman" panose="02020603050405020304" pitchFamily="18" charset="0"/>
              <a:ea typeface="Times New Roman" panose="02020603050405020304" pitchFamily="18" charset="0"/>
            </a:endParaRPr>
          </a:p>
          <a:p>
            <a:pPr marL="0" lvl="0" indent="0">
              <a:lnSpc>
                <a:spcPct val="150000"/>
              </a:lnSpc>
              <a:buNone/>
            </a:pPr>
            <a:r>
              <a:rPr lang="el-GR" sz="24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Με τον τρόπο ψύξης τους </a:t>
            </a:r>
            <a:r>
              <a:rPr lang="el-GR" sz="2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a:t>
            </a:r>
            <a:endParaRPr lang="el-GR" sz="2400" dirty="0">
              <a:solidFill>
                <a:schemeClr val="tx1"/>
              </a:solidFill>
              <a:effectLst/>
              <a:latin typeface="Times New Roman" panose="02020603050405020304" pitchFamily="18" charset="0"/>
              <a:ea typeface="Times New Roman" panose="02020603050405020304" pitchFamily="18" charset="0"/>
            </a:endParaRPr>
          </a:p>
          <a:p>
            <a:pPr>
              <a:lnSpc>
                <a:spcPct val="150000"/>
              </a:lnSpc>
            </a:pPr>
            <a:r>
              <a:rPr lang="el-GR" sz="2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Σε ξηρούς μετασχηματιστές ή μετασχηματιστές αέρος </a:t>
            </a:r>
            <a:endParaRPr lang="el-GR" sz="2400" dirty="0">
              <a:solidFill>
                <a:schemeClr val="tx1"/>
              </a:solidFill>
              <a:effectLst/>
              <a:latin typeface="Times New Roman" panose="02020603050405020304" pitchFamily="18" charset="0"/>
              <a:ea typeface="Times New Roman" panose="02020603050405020304" pitchFamily="18" charset="0"/>
            </a:endParaRPr>
          </a:p>
          <a:p>
            <a:pPr>
              <a:lnSpc>
                <a:spcPct val="150000"/>
              </a:lnSpc>
            </a:pPr>
            <a:r>
              <a:rPr lang="el-GR" sz="2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Σε μετασχηματιστές λαδιού</a:t>
            </a:r>
            <a:endParaRPr lang="el-GR" sz="2400" dirty="0"/>
          </a:p>
        </p:txBody>
      </p:sp>
    </p:spTree>
    <p:extLst>
      <p:ext uri="{BB962C8B-B14F-4D97-AF65-F5344CB8AC3E}">
        <p14:creationId xmlns:p14="http://schemas.microsoft.com/office/powerpoint/2010/main" val="3158888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FC21FF-281F-DA04-1B74-96B4C57CE547}"/>
              </a:ext>
            </a:extLst>
          </p:cNvPr>
          <p:cNvSpPr>
            <a:spLocks noGrp="1"/>
          </p:cNvSpPr>
          <p:nvPr>
            <p:ph type="title"/>
          </p:nvPr>
        </p:nvSpPr>
        <p:spPr>
          <a:xfrm>
            <a:off x="357639" y="154818"/>
            <a:ext cx="10059989" cy="1325640"/>
          </a:xfrm>
        </p:spPr>
        <p:txBody>
          <a:bodyPr/>
          <a:lstStyle/>
          <a:p>
            <a:r>
              <a:rPr lang="el-GR" dirty="0" err="1"/>
              <a:t>Αρχη</a:t>
            </a:r>
            <a:r>
              <a:rPr lang="el-GR" dirty="0"/>
              <a:t> </a:t>
            </a:r>
            <a:r>
              <a:rPr lang="el-GR" dirty="0" err="1"/>
              <a:t>λειτουργιασ</a:t>
            </a:r>
            <a:r>
              <a:rPr lang="el-GR" dirty="0"/>
              <a:t> </a:t>
            </a:r>
            <a:r>
              <a:rPr lang="el-GR" dirty="0" err="1"/>
              <a:t>μετασχηματιστων</a:t>
            </a:r>
            <a:endParaRPr lang="el-GR" dirty="0"/>
          </a:p>
        </p:txBody>
      </p:sp>
      <p:sp>
        <p:nvSpPr>
          <p:cNvPr id="3" name="Θέση περιεχομένου 2">
            <a:extLst>
              <a:ext uri="{FF2B5EF4-FFF2-40B4-BE49-F238E27FC236}">
                <a16:creationId xmlns:a16="http://schemas.microsoft.com/office/drawing/2014/main" id="{14FB959F-5927-BF35-BAC2-4471D72E014B}"/>
              </a:ext>
            </a:extLst>
          </p:cNvPr>
          <p:cNvSpPr>
            <a:spLocks noGrp="1"/>
          </p:cNvSpPr>
          <p:nvPr>
            <p:ph idx="1"/>
          </p:nvPr>
        </p:nvSpPr>
        <p:spPr>
          <a:xfrm>
            <a:off x="357639" y="1197429"/>
            <a:ext cx="10319657" cy="1045029"/>
          </a:xfrm>
        </p:spPr>
        <p:txBody>
          <a:bodyPr/>
          <a:lstStyle/>
          <a:p>
            <a:pPr marL="0" indent="0">
              <a:buNone/>
            </a:pPr>
            <a:r>
              <a:rPr lang="el-GR" dirty="0">
                <a:solidFill>
                  <a:schemeClr val="tx1"/>
                </a:solidFill>
                <a:effectLst/>
                <a:ea typeface="Times New Roman" panose="02020603050405020304" pitchFamily="18" charset="0"/>
                <a:cs typeface="Arial" panose="020B0604020202020204" pitchFamily="34" charset="0"/>
              </a:rPr>
              <a:t>Η λειτουργία τους στηρίζεται στο φαινόμενο της ηλεκτρομαγνητικής επαγωγής. </a:t>
            </a:r>
            <a:endParaRPr lang="el-GR" dirty="0">
              <a:solidFill>
                <a:schemeClr val="tx1"/>
              </a:solidFill>
              <a:effectLst/>
              <a:ea typeface="Times New Roman" panose="02020603050405020304" pitchFamily="18" charset="0"/>
            </a:endParaRPr>
          </a:p>
          <a:p>
            <a:pPr marL="0" indent="0">
              <a:buNone/>
            </a:pPr>
            <a:endParaRPr lang="el-GR" dirty="0"/>
          </a:p>
        </p:txBody>
      </p:sp>
      <p:pic>
        <p:nvPicPr>
          <p:cNvPr id="4" name="Εικόνα 3">
            <a:extLst>
              <a:ext uri="{FF2B5EF4-FFF2-40B4-BE49-F238E27FC236}">
                <a16:creationId xmlns:a16="http://schemas.microsoft.com/office/drawing/2014/main" id="{289E59AE-0166-1939-4BFF-AB475A795AF0}"/>
              </a:ext>
            </a:extLst>
          </p:cNvPr>
          <p:cNvPicPr>
            <a:picLocks noChangeAspect="1"/>
          </p:cNvPicPr>
          <p:nvPr/>
        </p:nvPicPr>
        <p:blipFill>
          <a:blip r:embed="rId2" cstate="print"/>
          <a:srcRect/>
          <a:stretch>
            <a:fillRect/>
          </a:stretch>
        </p:blipFill>
        <p:spPr bwMode="auto">
          <a:xfrm>
            <a:off x="1774370" y="2128499"/>
            <a:ext cx="6357257" cy="3728620"/>
          </a:xfrm>
          <a:prstGeom prst="rect">
            <a:avLst/>
          </a:prstGeom>
          <a:noFill/>
          <a:ln w="9525">
            <a:noFill/>
            <a:miter lim="800000"/>
            <a:headEnd/>
            <a:tailEnd/>
          </a:ln>
        </p:spPr>
      </p:pic>
    </p:spTree>
    <p:extLst>
      <p:ext uri="{BB962C8B-B14F-4D97-AF65-F5344CB8AC3E}">
        <p14:creationId xmlns:p14="http://schemas.microsoft.com/office/powerpoint/2010/main" val="2312509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675A3D1-A165-22F6-D83E-B494EABEA304}"/>
              </a:ext>
            </a:extLst>
          </p:cNvPr>
          <p:cNvSpPr>
            <a:spLocks noGrp="1"/>
          </p:cNvSpPr>
          <p:nvPr>
            <p:ph idx="1"/>
          </p:nvPr>
        </p:nvSpPr>
        <p:spPr>
          <a:xfrm>
            <a:off x="0" y="-1"/>
            <a:ext cx="10175357" cy="6645349"/>
          </a:xfrm>
        </p:spPr>
        <p:txBody>
          <a:bodyPr>
            <a:normAutofit fontScale="85000" lnSpcReduction="20000"/>
          </a:bodyPr>
          <a:lstStyle/>
          <a:p>
            <a:pPr marL="0" indent="0">
              <a:lnSpc>
                <a:spcPct val="150000"/>
              </a:lnSpc>
              <a:buNone/>
            </a:pPr>
            <a:endParaRPr lang="el-GR" sz="2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0" indent="0">
              <a:lnSpc>
                <a:spcPct val="150000"/>
              </a:lnSpc>
              <a:buNone/>
            </a:pPr>
            <a:r>
              <a:rPr lang="el-GR" sz="2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Φέρουν δύο τυλίγματα – ηλεκτρικά ανεξάρτητα μεταξύ τους (μονωμένα) – μαγνητικά συνεζευγμένα μέσω ενός πυρήνα, που κατασκευάζεται από </a:t>
            </a:r>
            <a:r>
              <a:rPr lang="el-GR" sz="2600" dirty="0" err="1">
                <a:solidFill>
                  <a:schemeClr val="tx1"/>
                </a:solidFill>
                <a:effectLst/>
                <a:latin typeface="Calibri" panose="020F0502020204030204" pitchFamily="34" charset="0"/>
                <a:ea typeface="Times New Roman" panose="02020603050405020304" pitchFamily="18" charset="0"/>
                <a:cs typeface="Arial" panose="020B0604020202020204" pitchFamily="34" charset="0"/>
              </a:rPr>
              <a:t>σιδηρομαγνητικά</a:t>
            </a:r>
            <a:r>
              <a:rPr lang="el-GR" sz="2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ελάσματα. </a:t>
            </a:r>
            <a:endParaRPr lang="el-GR" sz="2600" dirty="0">
              <a:solidFill>
                <a:schemeClr val="tx1"/>
              </a:solidFill>
              <a:effectLst/>
              <a:latin typeface="Times New Roman" panose="02020603050405020304" pitchFamily="18" charset="0"/>
              <a:ea typeface="Times New Roman" panose="02020603050405020304" pitchFamily="18" charset="0"/>
            </a:endParaRPr>
          </a:p>
          <a:p>
            <a:pPr marL="0" indent="0">
              <a:lnSpc>
                <a:spcPct val="150000"/>
              </a:lnSpc>
              <a:buNone/>
            </a:pPr>
            <a:r>
              <a:rPr lang="el-GR" sz="2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Όταν το πρωτεύον τύλιγμα τροφοδοτηθεί με την εναλλασσόμενη τάση της πηγής </a:t>
            </a:r>
            <a:r>
              <a:rPr lang="en-US" sz="2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U</a:t>
            </a:r>
            <a:r>
              <a:rPr lang="el-GR" sz="2600" b="1" baseline="-25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1</a:t>
            </a:r>
            <a:r>
              <a:rPr lang="el-GR" sz="2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τότε μέσα σ’ αυτό κυκλοφορεί ρεύμα έντασης </a:t>
            </a:r>
            <a:r>
              <a:rPr lang="el-GR" sz="2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Ι</a:t>
            </a:r>
            <a:r>
              <a:rPr lang="el-GR" sz="2600" b="1" baseline="-25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1</a:t>
            </a:r>
            <a:r>
              <a:rPr lang="el-GR" sz="2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endParaRPr lang="el-GR" sz="2600" dirty="0">
              <a:solidFill>
                <a:schemeClr val="tx1"/>
              </a:solidFill>
              <a:effectLst/>
              <a:latin typeface="Times New Roman" panose="02020603050405020304" pitchFamily="18" charset="0"/>
              <a:ea typeface="Times New Roman" panose="02020603050405020304" pitchFamily="18" charset="0"/>
            </a:endParaRPr>
          </a:p>
          <a:p>
            <a:pPr marL="0" indent="0">
              <a:lnSpc>
                <a:spcPct val="150000"/>
              </a:lnSpc>
              <a:buNone/>
            </a:pPr>
            <a:r>
              <a:rPr lang="el-GR" sz="2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Αυτό το ρεύμα του πρωτεύοντος τυλίγματος </a:t>
            </a:r>
            <a:r>
              <a:rPr lang="el-GR" sz="2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Ι</a:t>
            </a:r>
            <a:r>
              <a:rPr lang="el-GR" sz="2600" b="1" baseline="-25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1</a:t>
            </a:r>
            <a:r>
              <a:rPr lang="el-GR" sz="2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δημιουργεί μέσα στον πυρήνα μεταβαλλόμενη μαγνητική ροή. Λόγω αυτής της μεταβαλλόμενης μαγνητικής ροής στο δευτερεύον τύλιγμα αναπτύσσεται τάση εξ επαγωγής </a:t>
            </a:r>
            <a:r>
              <a:rPr lang="en-US" sz="2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E</a:t>
            </a:r>
            <a:r>
              <a:rPr lang="el-GR" sz="2600" b="1" baseline="-25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2</a:t>
            </a:r>
            <a:r>
              <a:rPr lang="el-GR" sz="2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Αν στα άκρα του δευτερεύοντος τυλίγματος συνδεθεί ένα φορτίο (καταναλωτής </a:t>
            </a:r>
            <a:r>
              <a:rPr lang="en-US" sz="2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R</a:t>
            </a:r>
            <a:r>
              <a:rPr lang="el-GR" sz="2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τότε μέσα σ’ αυτόν κυκλοφορεί ρεύμα έντασης </a:t>
            </a:r>
            <a:r>
              <a:rPr lang="el-GR" sz="2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Ι</a:t>
            </a:r>
            <a:r>
              <a:rPr lang="el-GR" sz="2600" b="1" baseline="-25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2</a:t>
            </a:r>
            <a:r>
              <a:rPr lang="el-GR" sz="2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λόγω της τάσης </a:t>
            </a:r>
            <a:r>
              <a:rPr lang="en-US" sz="2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U</a:t>
            </a:r>
            <a:r>
              <a:rPr lang="el-GR" sz="2600" b="1" baseline="-25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2</a:t>
            </a:r>
            <a:r>
              <a:rPr lang="el-GR" sz="2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που επικρατεί στα άκρα του. </a:t>
            </a:r>
            <a:endParaRPr lang="el-GR" sz="2600" dirty="0">
              <a:solidFill>
                <a:schemeClr val="tx1"/>
              </a:solidFill>
              <a:effectLst/>
              <a:latin typeface="Times New Roman" panose="02020603050405020304" pitchFamily="18" charset="0"/>
              <a:ea typeface="Times New Roman" panose="02020603050405020304" pitchFamily="18" charset="0"/>
            </a:endParaRPr>
          </a:p>
          <a:p>
            <a:pPr marL="0" indent="0">
              <a:lnSpc>
                <a:spcPct val="150000"/>
              </a:lnSpc>
              <a:buNone/>
            </a:pPr>
            <a:r>
              <a:rPr lang="el-GR" sz="2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Η τάση </a:t>
            </a:r>
            <a:r>
              <a:rPr lang="en-US" sz="2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U</a:t>
            </a:r>
            <a:r>
              <a:rPr lang="el-GR" sz="2600" b="1" baseline="-25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2</a:t>
            </a:r>
            <a:r>
              <a:rPr lang="el-GR" sz="2600" baseline="-25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r>
              <a:rPr lang="el-GR" sz="2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λέγεται </a:t>
            </a:r>
            <a:r>
              <a:rPr lang="el-GR" sz="2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τάση δευτερεύοντος</a:t>
            </a:r>
            <a:r>
              <a:rPr lang="el-GR" sz="2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και η ένταση </a:t>
            </a:r>
            <a:r>
              <a:rPr lang="el-GR" sz="2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Ι</a:t>
            </a:r>
            <a:r>
              <a:rPr lang="el-GR" sz="2600" b="1" baseline="-25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2</a:t>
            </a:r>
            <a:r>
              <a:rPr lang="el-GR" sz="2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ένταση δευτερεύοντος τυλίγματος.</a:t>
            </a:r>
            <a:endParaRPr lang="el-GR" sz="2600" dirty="0">
              <a:solidFill>
                <a:schemeClr val="tx1"/>
              </a:solidFill>
              <a:effectLst/>
              <a:latin typeface="Times New Roman" panose="02020603050405020304" pitchFamily="18" charset="0"/>
              <a:ea typeface="Times New Roman" panose="02020603050405020304" pitchFamily="18" charset="0"/>
            </a:endParaRPr>
          </a:p>
          <a:p>
            <a:pPr marL="0" indent="0">
              <a:lnSpc>
                <a:spcPct val="150000"/>
              </a:lnSpc>
              <a:buNone/>
            </a:pPr>
            <a:endParaRPr lang="el-GR" sz="2600" dirty="0">
              <a:solidFill>
                <a:schemeClr val="tx1"/>
              </a:solidFill>
              <a:effectLst/>
              <a:latin typeface="Times New Roman" panose="02020603050405020304" pitchFamily="18" charset="0"/>
              <a:ea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4150732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1AE7FC-057B-A406-23E9-D1E6DFA4AA25}"/>
              </a:ext>
            </a:extLst>
          </p:cNvPr>
          <p:cNvSpPr>
            <a:spLocks noGrp="1"/>
          </p:cNvSpPr>
          <p:nvPr>
            <p:ph type="title"/>
          </p:nvPr>
        </p:nvSpPr>
        <p:spPr>
          <a:xfrm>
            <a:off x="322705" y="117350"/>
            <a:ext cx="9459248" cy="775785"/>
          </a:xfrm>
        </p:spPr>
        <p:txBody>
          <a:bodyPr/>
          <a:lstStyle/>
          <a:p>
            <a:r>
              <a:rPr lang="el-GR" dirty="0" err="1"/>
              <a:t>Κατασκευαστικα</a:t>
            </a:r>
            <a:r>
              <a:rPr lang="el-GR" dirty="0"/>
              <a:t> </a:t>
            </a:r>
            <a:r>
              <a:rPr lang="el-GR" dirty="0" err="1"/>
              <a:t>στοιχεια</a:t>
            </a:r>
            <a:r>
              <a:rPr lang="el-GR" dirty="0"/>
              <a:t> Μ/Σ</a:t>
            </a:r>
          </a:p>
        </p:txBody>
      </p:sp>
      <p:sp>
        <p:nvSpPr>
          <p:cNvPr id="3" name="Θέση περιεχομένου 2">
            <a:extLst>
              <a:ext uri="{FF2B5EF4-FFF2-40B4-BE49-F238E27FC236}">
                <a16:creationId xmlns:a16="http://schemas.microsoft.com/office/drawing/2014/main" id="{30364D0B-57A6-8377-7183-09854A5EDF2D}"/>
              </a:ext>
            </a:extLst>
          </p:cNvPr>
          <p:cNvSpPr>
            <a:spLocks noGrp="1"/>
          </p:cNvSpPr>
          <p:nvPr>
            <p:ph idx="1"/>
          </p:nvPr>
        </p:nvSpPr>
        <p:spPr>
          <a:xfrm>
            <a:off x="404036" y="893135"/>
            <a:ext cx="9579935" cy="5284383"/>
          </a:xfrm>
        </p:spPr>
        <p:txBody>
          <a:bodyPr>
            <a:normAutofit lnSpcReduction="10000"/>
          </a:bodyPr>
          <a:lstStyle/>
          <a:p>
            <a:pPr marL="0" indent="0">
              <a:lnSpc>
                <a:spcPct val="150000"/>
              </a:lnSpc>
              <a:buNone/>
            </a:pPr>
            <a:endParaRPr lang="el-G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0" indent="0">
              <a:lnSpc>
                <a:spcPct val="150000"/>
              </a:lnSpc>
              <a:buNone/>
            </a:pPr>
            <a:r>
              <a:rPr lang="el-GR"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Ανάλογα με τη μορφή του </a:t>
            </a:r>
            <a:r>
              <a:rPr lang="el-GR" dirty="0" err="1">
                <a:solidFill>
                  <a:schemeClr val="tx1"/>
                </a:solidFill>
                <a:effectLst/>
                <a:latin typeface="Calibri" panose="020F0502020204030204" pitchFamily="34" charset="0"/>
                <a:ea typeface="Times New Roman" panose="02020603050405020304" pitchFamily="18" charset="0"/>
                <a:cs typeface="Arial" panose="020B0604020202020204" pitchFamily="34" charset="0"/>
              </a:rPr>
              <a:t>σιδηροπυρήνα</a:t>
            </a:r>
            <a:r>
              <a:rPr lang="el-GR"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διακρίνουμε τους Μ/Σ σε τύπους : </a:t>
            </a:r>
            <a:endParaRPr lang="el-GR" dirty="0">
              <a:solidFill>
                <a:schemeClr val="tx1"/>
              </a:solidFill>
              <a:effectLst/>
              <a:latin typeface="Times New Roman" panose="02020603050405020304" pitchFamily="18" charset="0"/>
              <a:ea typeface="Times New Roman" panose="02020603050405020304" pitchFamily="18" charset="0"/>
            </a:endParaRPr>
          </a:p>
          <a:p>
            <a:pPr marL="342900" lvl="0" indent="-342900">
              <a:lnSpc>
                <a:spcPct val="150000"/>
              </a:lnSpc>
              <a:buFont typeface="Wingdings" panose="05000000000000000000" pitchFamily="2" charset="2"/>
              <a:buChar char=""/>
            </a:pPr>
            <a:r>
              <a:rPr lang="el-GR"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Ανοιχτού πυρήνα </a:t>
            </a:r>
            <a:endParaRPr lang="el-GR" dirty="0">
              <a:solidFill>
                <a:schemeClr val="tx1"/>
              </a:solidFill>
              <a:effectLst/>
              <a:latin typeface="Times New Roman" panose="02020603050405020304" pitchFamily="18" charset="0"/>
              <a:ea typeface="Times New Roman" panose="02020603050405020304" pitchFamily="18" charset="0"/>
            </a:endParaRPr>
          </a:p>
          <a:p>
            <a:pPr marL="342900" lvl="0" indent="-342900">
              <a:lnSpc>
                <a:spcPct val="150000"/>
              </a:lnSpc>
              <a:buFont typeface="Wingdings" panose="05000000000000000000" pitchFamily="2" charset="2"/>
              <a:buChar char=""/>
            </a:pPr>
            <a:r>
              <a:rPr lang="el-GR"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Κλειστού πυρήνα </a:t>
            </a:r>
            <a:endParaRPr lang="el-GR" dirty="0">
              <a:solidFill>
                <a:schemeClr val="tx1"/>
              </a:solidFill>
              <a:effectLst/>
              <a:latin typeface="Times New Roman" panose="02020603050405020304" pitchFamily="18" charset="0"/>
              <a:ea typeface="Times New Roman" panose="02020603050405020304" pitchFamily="18" charset="0"/>
            </a:endParaRPr>
          </a:p>
          <a:p>
            <a:pPr marL="342900" lvl="0" indent="-342900">
              <a:lnSpc>
                <a:spcPct val="150000"/>
              </a:lnSpc>
              <a:buFont typeface="Wingdings" panose="05000000000000000000" pitchFamily="2" charset="2"/>
              <a:buChar char=""/>
            </a:pPr>
            <a:r>
              <a:rPr lang="el-GR"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Πυρήνα μορφής μανδύα </a:t>
            </a:r>
            <a:endParaRPr lang="el-GR" dirty="0">
              <a:solidFill>
                <a:schemeClr val="tx1"/>
              </a:solidFill>
              <a:effectLst/>
              <a:latin typeface="Times New Roman" panose="02020603050405020304" pitchFamily="18" charset="0"/>
              <a:ea typeface="Times New Roman" panose="02020603050405020304" pitchFamily="18" charset="0"/>
            </a:endParaRPr>
          </a:p>
          <a:p>
            <a:pPr marL="0" indent="0">
              <a:lnSpc>
                <a:spcPct val="150000"/>
              </a:lnSpc>
              <a:buNone/>
            </a:pPr>
            <a:r>
              <a:rPr lang="el-GR"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Ο πυρήνας ενός Μ/Σ αποτελείται από πολλά λεπτά ελάσματα. Τα κατακόρυφα μέρη ονομάζονται </a:t>
            </a:r>
            <a:r>
              <a:rPr lang="el-GR"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κορμοί</a:t>
            </a:r>
            <a:r>
              <a:rPr lang="el-GR"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και τα οριζόντια </a:t>
            </a:r>
            <a:r>
              <a:rPr lang="el-GR"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ζυγώματα</a:t>
            </a:r>
            <a:r>
              <a:rPr lang="el-GR"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Κάθε κορμός του πυρήνα φέρει δύο ανεξάρτητα τυλίγματα, από τα οποία το ένα αποτελείται από πολλές σπείρες λεπτού μονωμένου σύρματος (</a:t>
            </a:r>
            <a:r>
              <a:rPr lang="el-GR"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τύλιγμα Υψηλής Τάσης</a:t>
            </a:r>
            <a:r>
              <a:rPr lang="el-GR"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 ενώ το άλλο από λίγες σχετικά σπείρες χοντρού μονωμένου σύρματος (</a:t>
            </a:r>
            <a:r>
              <a:rPr lang="el-GR"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τύλιγμα</a:t>
            </a:r>
            <a:r>
              <a:rPr lang="el-GR"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r>
              <a:rPr lang="el-GR"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Χαμηλής Τάσης</a:t>
            </a:r>
            <a:r>
              <a:rPr lang="el-GR"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endParaRPr lang="el-GR" dirty="0">
              <a:solidFill>
                <a:schemeClr val="tx1"/>
              </a:solidFill>
              <a:effectLst/>
              <a:latin typeface="Times New Roman" panose="02020603050405020304" pitchFamily="18" charset="0"/>
              <a:ea typeface="Times New Roman" panose="02020603050405020304" pitchFamily="18" charset="0"/>
            </a:endParaRPr>
          </a:p>
          <a:p>
            <a:pPr marL="0" indent="0">
              <a:lnSpc>
                <a:spcPct val="150000"/>
              </a:lnSpc>
              <a:buNone/>
            </a:pPr>
            <a:endParaRPr lang="el-GR" sz="1800" dirty="0">
              <a:effectLst/>
              <a:latin typeface="Times New Roman" panose="02020603050405020304" pitchFamily="18" charset="0"/>
              <a:ea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2204404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545AF9-C30A-9A61-A897-61615A9E514A}"/>
              </a:ext>
            </a:extLst>
          </p:cNvPr>
          <p:cNvSpPr>
            <a:spLocks noGrp="1"/>
          </p:cNvSpPr>
          <p:nvPr>
            <p:ph type="title"/>
          </p:nvPr>
        </p:nvSpPr>
        <p:spPr>
          <a:xfrm>
            <a:off x="375868" y="298104"/>
            <a:ext cx="9033946" cy="1211719"/>
          </a:xfrm>
        </p:spPr>
        <p:txBody>
          <a:bodyPr/>
          <a:lstStyle/>
          <a:p>
            <a:pPr algn="ctr"/>
            <a:r>
              <a:rPr lang="el-GR" dirty="0" err="1"/>
              <a:t>Τριφασικοι</a:t>
            </a:r>
            <a:r>
              <a:rPr lang="el-GR" dirty="0"/>
              <a:t> </a:t>
            </a:r>
            <a:r>
              <a:rPr lang="el-GR" dirty="0" err="1"/>
              <a:t>μετασχηματιστεσ</a:t>
            </a:r>
            <a:endParaRPr lang="el-GR" dirty="0"/>
          </a:p>
        </p:txBody>
      </p:sp>
      <p:pic>
        <p:nvPicPr>
          <p:cNvPr id="4" name="Θέση περιεχομένου 3" descr="11644-2767513">
            <a:hlinkClick r:id="rId2" tooltip="&quot;&quot;"/>
            <a:extLst>
              <a:ext uri="{FF2B5EF4-FFF2-40B4-BE49-F238E27FC236}">
                <a16:creationId xmlns:a16="http://schemas.microsoft.com/office/drawing/2014/main" id="{F3C9606B-1455-63C3-531E-E647360EE895}"/>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309591" y="1904999"/>
            <a:ext cx="5569135" cy="3712757"/>
          </a:xfrm>
          <a:prstGeom prst="rect">
            <a:avLst/>
          </a:prstGeom>
          <a:noFill/>
          <a:ln>
            <a:noFill/>
          </a:ln>
        </p:spPr>
      </p:pic>
    </p:spTree>
    <p:extLst>
      <p:ext uri="{BB962C8B-B14F-4D97-AF65-F5344CB8AC3E}">
        <p14:creationId xmlns:p14="http://schemas.microsoft.com/office/powerpoint/2010/main" val="2553400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9BEE9E-AEDB-C57D-B8A4-4B1267D9CCE4}"/>
              </a:ext>
            </a:extLst>
          </p:cNvPr>
          <p:cNvSpPr>
            <a:spLocks noGrp="1"/>
          </p:cNvSpPr>
          <p:nvPr>
            <p:ph type="title"/>
          </p:nvPr>
        </p:nvSpPr>
        <p:spPr>
          <a:xfrm>
            <a:off x="269541" y="199458"/>
            <a:ext cx="11032867" cy="1002021"/>
          </a:xfrm>
        </p:spPr>
        <p:txBody>
          <a:bodyPr/>
          <a:lstStyle/>
          <a:p>
            <a:pPr algn="ctr"/>
            <a:r>
              <a:rPr lang="el-GR" dirty="0" err="1"/>
              <a:t>Τριφασικοι</a:t>
            </a:r>
            <a:r>
              <a:rPr lang="el-GR" dirty="0"/>
              <a:t> </a:t>
            </a:r>
            <a:r>
              <a:rPr lang="el-GR" dirty="0" err="1"/>
              <a:t>μετασχηματιστες</a:t>
            </a:r>
            <a:endParaRPr lang="el-GR" dirty="0"/>
          </a:p>
        </p:txBody>
      </p:sp>
      <p:sp>
        <p:nvSpPr>
          <p:cNvPr id="3" name="Θέση περιεχομένου 2">
            <a:extLst>
              <a:ext uri="{FF2B5EF4-FFF2-40B4-BE49-F238E27FC236}">
                <a16:creationId xmlns:a16="http://schemas.microsoft.com/office/drawing/2014/main" id="{FD45F1C4-8D30-A5EB-3438-02835687528E}"/>
              </a:ext>
            </a:extLst>
          </p:cNvPr>
          <p:cNvSpPr>
            <a:spLocks noGrp="1"/>
          </p:cNvSpPr>
          <p:nvPr>
            <p:ph idx="1"/>
          </p:nvPr>
        </p:nvSpPr>
        <p:spPr>
          <a:xfrm>
            <a:off x="269540" y="1201480"/>
            <a:ext cx="10363017" cy="5550194"/>
          </a:xfrm>
        </p:spPr>
        <p:txBody>
          <a:bodyPr>
            <a:normAutofit/>
          </a:bodyPr>
          <a:lstStyle/>
          <a:p>
            <a:pPr marL="0" indent="0">
              <a:lnSpc>
                <a:spcPct val="150000"/>
              </a:lnSpc>
              <a:spcAft>
                <a:spcPts val="1500"/>
              </a:spcAft>
              <a:buNone/>
            </a:pPr>
            <a:r>
              <a:rPr lang="el-GR" sz="1800" dirty="0">
                <a:solidFill>
                  <a:schemeClr val="tx1"/>
                </a:solidFill>
                <a:effectLst/>
                <a:latin typeface="Calibri" panose="020F0502020204030204" pitchFamily="34" charset="0"/>
                <a:ea typeface="Times New Roman" panose="02020603050405020304" pitchFamily="18" charset="0"/>
              </a:rPr>
              <a:t>Οι Τριφασικοί μετασχηματιστές μετασχηματίζουν τα μεγέθη της ηλεκτρικής ισχύος που παραλαμβάνουν από μια πηγή τριφασικού ρεύματος. Ουσιαστικά είναι τρείς μονοφασικοί μετασχηματιστές στους οποίους συνδέονται παράλληλα τα άκρα. Κάθε μονοφασικός μετασχηματιστής μπορεί να έχει το δικό του πυρήνα ή και οι τρείς να μοιράζονται τον ίδιο. Τα ελεύθερα άκρα των τριών φάσεων πρωτεύοντος (συνήθως της υψηλής τάσης) χαρακτηρίζονται με τα κεφαλαία γράμματα </a:t>
            </a:r>
            <a:r>
              <a:rPr lang="en-US" sz="1800" dirty="0">
                <a:solidFill>
                  <a:schemeClr val="tx1"/>
                </a:solidFill>
                <a:effectLst/>
                <a:latin typeface="Calibri" panose="020F0502020204030204" pitchFamily="34" charset="0"/>
                <a:ea typeface="Times New Roman" panose="02020603050405020304" pitchFamily="18" charset="0"/>
              </a:rPr>
              <a:t>U</a:t>
            </a:r>
            <a:r>
              <a:rPr lang="el-GR" sz="1800" dirty="0">
                <a:solidFill>
                  <a:schemeClr val="tx1"/>
                </a:solidFill>
                <a:effectLst/>
                <a:latin typeface="Calibri" panose="020F0502020204030204" pitchFamily="34" charset="0"/>
                <a:ea typeface="Times New Roman" panose="02020603050405020304" pitchFamily="18" charset="0"/>
              </a:rPr>
              <a:t>, </a:t>
            </a:r>
            <a:r>
              <a:rPr lang="en-US" sz="1800" dirty="0">
                <a:solidFill>
                  <a:schemeClr val="tx1"/>
                </a:solidFill>
                <a:effectLst/>
                <a:latin typeface="Calibri" panose="020F0502020204030204" pitchFamily="34" charset="0"/>
                <a:ea typeface="Times New Roman" panose="02020603050405020304" pitchFamily="18" charset="0"/>
              </a:rPr>
              <a:t>V</a:t>
            </a:r>
            <a:r>
              <a:rPr lang="el-GR" sz="1800" dirty="0">
                <a:solidFill>
                  <a:schemeClr val="tx1"/>
                </a:solidFill>
                <a:effectLst/>
                <a:latin typeface="Calibri" panose="020F0502020204030204" pitchFamily="34" charset="0"/>
                <a:ea typeface="Times New Roman" panose="02020603050405020304" pitchFamily="18" charset="0"/>
              </a:rPr>
              <a:t>, </a:t>
            </a:r>
            <a:r>
              <a:rPr lang="en-US" sz="1800" dirty="0">
                <a:solidFill>
                  <a:schemeClr val="tx1"/>
                </a:solidFill>
                <a:effectLst/>
                <a:latin typeface="Calibri" panose="020F0502020204030204" pitchFamily="34" charset="0"/>
                <a:ea typeface="Times New Roman" panose="02020603050405020304" pitchFamily="18" charset="0"/>
              </a:rPr>
              <a:t>W</a:t>
            </a:r>
            <a:r>
              <a:rPr lang="el-GR" sz="1800" dirty="0">
                <a:solidFill>
                  <a:schemeClr val="tx1"/>
                </a:solidFill>
                <a:effectLst/>
                <a:latin typeface="Calibri" panose="020F0502020204030204" pitchFamily="34" charset="0"/>
                <a:ea typeface="Times New Roman" panose="02020603050405020304" pitchFamily="18" charset="0"/>
              </a:rPr>
              <a:t>, ενώ των τριών φάσεων δευτερεύοντος ή της χαμηλής τάσης με τα αντίστοιχα μικρά γράμματα </a:t>
            </a:r>
            <a:r>
              <a:rPr lang="en-US" sz="1800" dirty="0">
                <a:solidFill>
                  <a:schemeClr val="tx1"/>
                </a:solidFill>
                <a:effectLst/>
                <a:latin typeface="Calibri" panose="020F0502020204030204" pitchFamily="34" charset="0"/>
                <a:ea typeface="Times New Roman" panose="02020603050405020304" pitchFamily="18" charset="0"/>
              </a:rPr>
              <a:t>u</a:t>
            </a:r>
            <a:r>
              <a:rPr lang="el-GR" sz="1800" dirty="0">
                <a:solidFill>
                  <a:schemeClr val="tx1"/>
                </a:solidFill>
                <a:effectLst/>
                <a:latin typeface="Calibri" panose="020F0502020204030204" pitchFamily="34" charset="0"/>
                <a:ea typeface="Times New Roman" panose="02020603050405020304" pitchFamily="18" charset="0"/>
              </a:rPr>
              <a:t>, </a:t>
            </a:r>
            <a:r>
              <a:rPr lang="en-US" sz="1800" dirty="0">
                <a:solidFill>
                  <a:schemeClr val="tx1"/>
                </a:solidFill>
                <a:effectLst/>
                <a:latin typeface="Calibri" panose="020F0502020204030204" pitchFamily="34" charset="0"/>
                <a:ea typeface="Times New Roman" panose="02020603050405020304" pitchFamily="18" charset="0"/>
              </a:rPr>
              <a:t>v</a:t>
            </a:r>
            <a:r>
              <a:rPr lang="el-GR" sz="1800" dirty="0">
                <a:solidFill>
                  <a:schemeClr val="tx1"/>
                </a:solidFill>
                <a:effectLst/>
                <a:latin typeface="Calibri" panose="020F0502020204030204" pitchFamily="34" charset="0"/>
                <a:ea typeface="Times New Roman" panose="02020603050405020304" pitchFamily="18" charset="0"/>
              </a:rPr>
              <a:t>, </a:t>
            </a:r>
            <a:r>
              <a:rPr lang="en-US" sz="1800" dirty="0">
                <a:solidFill>
                  <a:schemeClr val="tx1"/>
                </a:solidFill>
                <a:effectLst/>
                <a:latin typeface="Calibri" panose="020F0502020204030204" pitchFamily="34" charset="0"/>
                <a:ea typeface="Times New Roman" panose="02020603050405020304" pitchFamily="18" charset="0"/>
              </a:rPr>
              <a:t>w</a:t>
            </a:r>
            <a:r>
              <a:rPr lang="el-GR" sz="1800" dirty="0">
                <a:solidFill>
                  <a:schemeClr val="tx1"/>
                </a:solidFill>
                <a:effectLst/>
                <a:latin typeface="Calibri" panose="020F0502020204030204" pitchFamily="34" charset="0"/>
                <a:ea typeface="Times New Roman" panose="02020603050405020304" pitchFamily="18" charset="0"/>
              </a:rPr>
              <a:t>. </a:t>
            </a:r>
            <a:endParaRPr lang="el-GR" sz="1800" dirty="0">
              <a:solidFill>
                <a:schemeClr val="tx1"/>
              </a:solidFill>
              <a:effectLst/>
              <a:latin typeface="Times New Roman" panose="02020603050405020304" pitchFamily="18" charset="0"/>
              <a:ea typeface="Times New Roman" panose="02020603050405020304" pitchFamily="18" charset="0"/>
            </a:endParaRPr>
          </a:p>
          <a:p>
            <a:pPr marL="0" indent="0">
              <a:spcAft>
                <a:spcPts val="1500"/>
              </a:spcAft>
              <a:buNone/>
            </a:pPr>
            <a:r>
              <a:rPr lang="el-GR" sz="1800" dirty="0">
                <a:solidFill>
                  <a:schemeClr val="tx1"/>
                </a:solidFill>
                <a:effectLst/>
                <a:latin typeface="Calibri" panose="020F0502020204030204" pitchFamily="34" charset="0"/>
                <a:ea typeface="Times New Roman" panose="02020603050405020304" pitchFamily="18" charset="0"/>
              </a:rPr>
              <a:t>Οι συνδέσεις των τυλιγμάτων γίνονται μέσα στους Μ/Σ και σχηματίζουν τους ουδέτερους κόμβους Υ.Τ. και Χ.Τ. </a:t>
            </a:r>
            <a:endParaRPr lang="el-GR" sz="1800" dirty="0">
              <a:solidFill>
                <a:schemeClr val="tx1"/>
              </a:solidFill>
              <a:effectLst/>
              <a:latin typeface="Times New Roman" panose="02020603050405020304" pitchFamily="18" charset="0"/>
              <a:ea typeface="Times New Roman" panose="02020603050405020304" pitchFamily="18" charset="0"/>
            </a:endParaRPr>
          </a:p>
          <a:p>
            <a:pPr marL="0" indent="0">
              <a:spcAft>
                <a:spcPts val="1500"/>
              </a:spcAft>
              <a:buNone/>
            </a:pPr>
            <a:r>
              <a:rPr lang="el-GR" sz="1800" dirty="0">
                <a:solidFill>
                  <a:schemeClr val="tx1"/>
                </a:solidFill>
                <a:effectLst/>
                <a:latin typeface="Calibri" panose="020F0502020204030204" pitchFamily="34" charset="0"/>
                <a:ea typeface="Times New Roman" panose="02020603050405020304" pitchFamily="18" charset="0"/>
              </a:rPr>
              <a:t>Τα τυλίγματα από κάθε πλευρά μπορούν να συνδεθούν σε :</a:t>
            </a:r>
            <a:endParaRPr lang="el-GR" sz="1800" dirty="0">
              <a:solidFill>
                <a:schemeClr val="tx1"/>
              </a:solidFill>
              <a:effectLst/>
              <a:latin typeface="Times New Roman" panose="02020603050405020304" pitchFamily="18" charset="0"/>
              <a:ea typeface="Times New Roman" panose="02020603050405020304" pitchFamily="18" charset="0"/>
            </a:endParaRPr>
          </a:p>
          <a:p>
            <a:pPr marL="342900" lvl="0" indent="-342900">
              <a:spcAft>
                <a:spcPts val="1500"/>
              </a:spcAft>
              <a:buFont typeface="Symbol" panose="05050102010706020507" pitchFamily="18" charset="2"/>
              <a:buChar char=""/>
            </a:pPr>
            <a:r>
              <a:rPr lang="el-GR" sz="1800" dirty="0">
                <a:solidFill>
                  <a:schemeClr val="tx1"/>
                </a:solidFill>
                <a:effectLst/>
                <a:latin typeface="Calibri" panose="020F0502020204030204" pitchFamily="34" charset="0"/>
                <a:ea typeface="Times New Roman" panose="02020603050405020304" pitchFamily="18" charset="0"/>
              </a:rPr>
              <a:t>Αστέρα</a:t>
            </a:r>
            <a:endParaRPr lang="el-GR" sz="1800" dirty="0">
              <a:solidFill>
                <a:schemeClr val="tx1"/>
              </a:solidFill>
              <a:effectLst/>
              <a:latin typeface="Times New Roman" panose="02020603050405020304" pitchFamily="18" charset="0"/>
              <a:ea typeface="Times New Roman" panose="02020603050405020304" pitchFamily="18" charset="0"/>
            </a:endParaRPr>
          </a:p>
          <a:p>
            <a:pPr marL="342900" lvl="0" indent="-342900">
              <a:spcAft>
                <a:spcPts val="1500"/>
              </a:spcAft>
              <a:buFont typeface="Symbol" panose="05050102010706020507" pitchFamily="18" charset="2"/>
              <a:buChar char=""/>
            </a:pPr>
            <a:r>
              <a:rPr lang="el-GR" sz="1800" dirty="0">
                <a:solidFill>
                  <a:schemeClr val="tx1"/>
                </a:solidFill>
                <a:effectLst/>
                <a:latin typeface="Calibri" panose="020F0502020204030204" pitchFamily="34" charset="0"/>
                <a:ea typeface="Times New Roman" panose="02020603050405020304" pitchFamily="18" charset="0"/>
              </a:rPr>
              <a:t>Τρίγωνο</a:t>
            </a:r>
            <a:endParaRPr lang="el-GR" sz="1800" dirty="0">
              <a:solidFill>
                <a:schemeClr val="tx1"/>
              </a:solidFill>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940484460"/>
      </p:ext>
    </p:extLst>
  </p:cSld>
  <p:clrMapOvr>
    <a:masterClrMapping/>
  </p:clrMapOvr>
</p:sld>
</file>

<file path=ppt/theme/theme1.xml><?xml version="1.0" encoding="utf-8"?>
<a:theme xmlns:a="http://schemas.openxmlformats.org/drawingml/2006/main" name="Κομμάτι">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20</TotalTime>
  <Words>525</Words>
  <Application>Microsoft Office PowerPoint</Application>
  <PresentationFormat>Ευρεία οθόνη</PresentationFormat>
  <Paragraphs>42</Paragraphs>
  <Slides>9</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9</vt:i4>
      </vt:variant>
    </vt:vector>
  </HeadingPairs>
  <TitlesOfParts>
    <vt:vector size="16" baseType="lpstr">
      <vt:lpstr>Calibri</vt:lpstr>
      <vt:lpstr>Century Gothic</vt:lpstr>
      <vt:lpstr>Symbol</vt:lpstr>
      <vt:lpstr>Times New Roman</vt:lpstr>
      <vt:lpstr>Wingdings</vt:lpstr>
      <vt:lpstr>Wingdings 3</vt:lpstr>
      <vt:lpstr>Κομμάτι</vt:lpstr>
      <vt:lpstr>Μετασχηματιστες </vt:lpstr>
      <vt:lpstr>Παρουσίαση του PowerPoint</vt:lpstr>
      <vt:lpstr>Διακριση μετασχηματιστων</vt:lpstr>
      <vt:lpstr>Παρουσίαση του PowerPoint</vt:lpstr>
      <vt:lpstr>Αρχη λειτουργιασ μετασχηματιστων</vt:lpstr>
      <vt:lpstr>Παρουσίαση του PowerPoint</vt:lpstr>
      <vt:lpstr>Κατασκευαστικα στοιχεια Μ/Σ</vt:lpstr>
      <vt:lpstr>Τριφασικοι μετασχηματιστεσ</vt:lpstr>
      <vt:lpstr>Τριφασικοι μετασχηματιστες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Μετασχηματιστες </dc:title>
  <dc:creator>ΕΛΕΝΗ ΚΑΛΥΒΑ</dc:creator>
  <cp:lastModifiedBy>ΕΛΕΝΗ ΚΑΛΥΒΑ</cp:lastModifiedBy>
  <cp:revision>7</cp:revision>
  <dcterms:created xsi:type="dcterms:W3CDTF">2022-06-19T17:38:20Z</dcterms:created>
  <dcterms:modified xsi:type="dcterms:W3CDTF">2022-06-19T17:58:21Z</dcterms:modified>
</cp:coreProperties>
</file>