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a:bodyPr>
          <a:lstStyle/>
          <a:p>
            <a:r>
              <a:rPr lang="el-GR" sz="7200" u="sng" dirty="0" smtClean="0">
                <a:effectLst/>
                <a:latin typeface="+mn-lt"/>
              </a:rPr>
              <a:t> </a:t>
            </a:r>
            <a:r>
              <a:rPr lang="el-GR" sz="7200" u="sng" dirty="0">
                <a:effectLst/>
                <a:latin typeface="+mn-lt"/>
              </a:rPr>
              <a:t>Η τέχνη των Μυκηναίων</a:t>
            </a:r>
            <a:endParaRPr lang="el-GR" sz="7200" u="sng" dirty="0">
              <a:effectLst/>
              <a:latin typeface="+mn-lt"/>
            </a:endParaRPr>
          </a:p>
        </p:txBody>
      </p:sp>
      <p:sp>
        <p:nvSpPr>
          <p:cNvPr id="5" name="Rectangle 4"/>
          <p:cNvSpPr/>
          <p:nvPr/>
        </p:nvSpPr>
        <p:spPr>
          <a:xfrm>
            <a:off x="2286000" y="3105835"/>
            <a:ext cx="4572000" cy="646331"/>
          </a:xfrm>
          <a:prstGeom prst="rect">
            <a:avLst/>
          </a:prstGeom>
        </p:spPr>
        <p:txBody>
          <a:bodyPr>
            <a:spAutoFit/>
          </a:bodyPr>
          <a:lstStyle/>
          <a:p>
            <a:r>
              <a:rPr lang="el-GR" b="1" dirty="0"/>
              <a:t>Μικρό μαχαίρι με σκηνή</a:t>
            </a:r>
          </a:p>
          <a:p>
            <a:r>
              <a:rPr lang="el-GR" b="1"/>
              <a:t>κυνηγιού.</a:t>
            </a:r>
            <a:endParaRPr lang="el-GR"/>
          </a:p>
        </p:txBody>
      </p:sp>
    </p:spTree>
    <p:extLst>
      <p:ext uri="{BB962C8B-B14F-4D97-AF65-F5344CB8AC3E}">
        <p14:creationId xmlns:p14="http://schemas.microsoft.com/office/powerpoint/2010/main" val="244657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248400"/>
          </a:xfrm>
        </p:spPr>
        <p:txBody>
          <a:bodyPr>
            <a:noAutofit/>
          </a:bodyPr>
          <a:lstStyle/>
          <a:p>
            <a:pPr algn="l"/>
            <a:r>
              <a:rPr lang="el-GR" sz="1800" b="0" dirty="0">
                <a:solidFill>
                  <a:schemeClr val="bg1"/>
                </a:solidFill>
                <a:effectLst/>
                <a:latin typeface="+mn-lt"/>
              </a:rPr>
              <a:t>Οι Μυκηναίοι εντυπωσιάστηκαν από την τέχνη των Μινωιτών και πήραν πολλά από</a:t>
            </a:r>
            <a:br>
              <a:rPr lang="el-GR" sz="1800" b="0" dirty="0">
                <a:solidFill>
                  <a:schemeClr val="bg1"/>
                </a:solidFill>
                <a:effectLst/>
                <a:latin typeface="+mn-lt"/>
              </a:rPr>
            </a:br>
            <a:r>
              <a:rPr lang="el-GR" sz="1800" b="0" dirty="0">
                <a:solidFill>
                  <a:schemeClr val="bg1"/>
                </a:solidFill>
                <a:effectLst/>
                <a:latin typeface="+mn-lt"/>
              </a:rPr>
              <a:t>αυτούς. Θαύμασαν τις τοιχογραφίες της Κνωσού και άρχισαν κι αυτοί να στολίζουν τα </a:t>
            </a:r>
            <a:r>
              <a:rPr lang="el-GR" sz="1800" b="0" dirty="0" smtClean="0">
                <a:solidFill>
                  <a:schemeClr val="bg1"/>
                </a:solidFill>
                <a:effectLst/>
                <a:latin typeface="+mn-lt"/>
              </a:rPr>
              <a:t>ανάκτορα </a:t>
            </a:r>
            <a:r>
              <a:rPr lang="el-GR" sz="1800" b="0" dirty="0">
                <a:solidFill>
                  <a:schemeClr val="bg1"/>
                </a:solidFill>
                <a:effectLst/>
                <a:latin typeface="+mn-lt"/>
              </a:rPr>
              <a:t>και τα σπίτια τους με τοιχογραφίες. Ενώ όμως οι Μινωίτες ζωγράφιζαν </a:t>
            </a:r>
            <a:r>
              <a:rPr lang="el-GR" sz="1800" b="0" dirty="0" smtClean="0">
                <a:solidFill>
                  <a:schemeClr val="bg1"/>
                </a:solidFill>
                <a:effectLst/>
                <a:latin typeface="+mn-lt"/>
              </a:rPr>
              <a:t>συνήθως</a:t>
            </a:r>
            <a:r>
              <a:rPr lang="en-US" sz="1800" b="0" dirty="0" smtClean="0">
                <a:solidFill>
                  <a:schemeClr val="bg1"/>
                </a:solidFill>
                <a:effectLst/>
                <a:latin typeface="+mn-lt"/>
              </a:rPr>
              <a:t> </a:t>
            </a:r>
            <a:r>
              <a:rPr lang="el-GR" sz="1800" b="0" dirty="0" smtClean="0">
                <a:solidFill>
                  <a:schemeClr val="bg1"/>
                </a:solidFill>
                <a:effectLst/>
                <a:latin typeface="+mn-lt"/>
              </a:rPr>
              <a:t>ειρηνικές </a:t>
            </a:r>
            <a:r>
              <a:rPr lang="el-GR" sz="1800" b="0" dirty="0">
                <a:solidFill>
                  <a:schemeClr val="bg1"/>
                </a:solidFill>
                <a:effectLst/>
                <a:latin typeface="+mn-lt"/>
              </a:rPr>
              <a:t>σκηνές από τη φύση, οι Μυκηναίοι ζωγράφιζαν με πολύ μεγάλη τέχνη </a:t>
            </a:r>
            <a:r>
              <a:rPr lang="el-GR" sz="1800" b="0" dirty="0" smtClean="0">
                <a:solidFill>
                  <a:schemeClr val="bg1"/>
                </a:solidFill>
                <a:effectLst/>
                <a:latin typeface="+mn-lt"/>
              </a:rPr>
              <a:t>σκηνές</a:t>
            </a:r>
            <a:r>
              <a:rPr lang="en-US" sz="1800" b="0" dirty="0" smtClean="0">
                <a:solidFill>
                  <a:schemeClr val="bg1"/>
                </a:solidFill>
                <a:effectLst/>
                <a:latin typeface="+mn-lt"/>
              </a:rPr>
              <a:t> </a:t>
            </a:r>
            <a:r>
              <a:rPr lang="el-GR" sz="1800" b="0" dirty="0" smtClean="0">
                <a:solidFill>
                  <a:schemeClr val="bg1"/>
                </a:solidFill>
                <a:effectLst/>
                <a:latin typeface="+mn-lt"/>
              </a:rPr>
              <a:t>πολεμικές</a:t>
            </a:r>
            <a:r>
              <a:rPr lang="el-GR" sz="1800" b="0" dirty="0">
                <a:solidFill>
                  <a:schemeClr val="bg1"/>
                </a:solidFill>
                <a:effectLst/>
                <a:latin typeface="+mn-lt"/>
              </a:rPr>
              <a:t>, σκηνές από κυνήγι και από ιερές </a:t>
            </a:r>
            <a:r>
              <a:rPr lang="el-GR" sz="1800" b="0" dirty="0" smtClean="0">
                <a:solidFill>
                  <a:schemeClr val="bg1"/>
                </a:solidFill>
                <a:effectLst/>
                <a:latin typeface="+mn-lt"/>
              </a:rPr>
              <a:t>τελετές.</a:t>
            </a:r>
            <a:r>
              <a:rPr lang="en-US" sz="1800" b="0" dirty="0" smtClean="0">
                <a:solidFill>
                  <a:schemeClr val="bg1"/>
                </a:solidFill>
                <a:effectLst/>
                <a:latin typeface="+mn-lt"/>
              </a:rPr>
              <a:t> </a:t>
            </a:r>
            <a:r>
              <a:rPr lang="el-GR" sz="1800" b="0" dirty="0" smtClean="0">
                <a:solidFill>
                  <a:schemeClr val="bg1"/>
                </a:solidFill>
                <a:effectLst/>
                <a:latin typeface="+mn-lt"/>
              </a:rPr>
              <a:t>Οι Μυκηναίοι</a:t>
            </a:r>
            <a:r>
              <a:rPr lang="en-US" sz="1800" b="0" dirty="0" smtClean="0">
                <a:solidFill>
                  <a:schemeClr val="bg1"/>
                </a:solidFill>
                <a:effectLst/>
                <a:latin typeface="+mn-lt"/>
              </a:rPr>
              <a:t> </a:t>
            </a:r>
            <a:r>
              <a:rPr lang="el-GR" sz="1800" b="0" dirty="0" smtClean="0">
                <a:solidFill>
                  <a:schemeClr val="bg1"/>
                </a:solidFill>
                <a:effectLst/>
                <a:latin typeface="+mn-lt"/>
              </a:rPr>
              <a:t>αγγειοπλάστες </a:t>
            </a:r>
            <a:r>
              <a:rPr lang="el-GR" sz="1800" b="0" dirty="0">
                <a:solidFill>
                  <a:schemeClr val="bg1"/>
                </a:solidFill>
                <a:effectLst/>
                <a:latin typeface="+mn-lt"/>
              </a:rPr>
              <a:t>κατασκεύαζαν πολλών ειδών αγγεία, που τα </a:t>
            </a:r>
            <a:r>
              <a:rPr lang="el-GR" sz="1800" b="0" dirty="0" smtClean="0">
                <a:solidFill>
                  <a:schemeClr val="bg1"/>
                </a:solidFill>
                <a:effectLst/>
                <a:latin typeface="+mn-lt"/>
              </a:rPr>
              <a:t>ζωγράφιζαν</a:t>
            </a:r>
            <a:r>
              <a:rPr lang="en-US" sz="1800" b="0" dirty="0" smtClean="0">
                <a:solidFill>
                  <a:schemeClr val="bg1"/>
                </a:solidFill>
                <a:effectLst/>
                <a:latin typeface="+mn-lt"/>
              </a:rPr>
              <a:t> </a:t>
            </a:r>
            <a:r>
              <a:rPr lang="el-GR" sz="1800" b="0" dirty="0" smtClean="0">
                <a:solidFill>
                  <a:schemeClr val="bg1"/>
                </a:solidFill>
                <a:effectLst/>
                <a:latin typeface="+mn-lt"/>
              </a:rPr>
              <a:t>όμορφα </a:t>
            </a:r>
            <a:r>
              <a:rPr lang="el-GR" sz="1800" b="0" dirty="0">
                <a:solidFill>
                  <a:schemeClr val="bg1"/>
                </a:solidFill>
                <a:effectLst/>
                <a:latin typeface="+mn-lt"/>
              </a:rPr>
              <a:t>και τα πουλούσαν σε όλες τις χώρες της Μεσογείου. Έφτιαχναν αγγεία και </a:t>
            </a:r>
            <a:r>
              <a:rPr lang="el-GR" sz="1800" b="0" dirty="0" smtClean="0">
                <a:solidFill>
                  <a:schemeClr val="bg1"/>
                </a:solidFill>
                <a:effectLst/>
                <a:latin typeface="+mn-lt"/>
              </a:rPr>
              <a:t>από</a:t>
            </a:r>
            <a:r>
              <a:rPr lang="en-US" sz="1800" b="0" dirty="0" smtClean="0">
                <a:solidFill>
                  <a:schemeClr val="bg1"/>
                </a:solidFill>
                <a:effectLst/>
                <a:latin typeface="+mn-lt"/>
              </a:rPr>
              <a:t> </a:t>
            </a:r>
            <a:r>
              <a:rPr lang="el-GR" sz="1800" b="0" dirty="0" smtClean="0">
                <a:solidFill>
                  <a:schemeClr val="bg1"/>
                </a:solidFill>
                <a:effectLst/>
                <a:latin typeface="+mn-lt"/>
              </a:rPr>
              <a:t>κρύσταλλο</a:t>
            </a:r>
            <a:r>
              <a:rPr lang="el-GR" sz="1800" b="0" dirty="0">
                <a:solidFill>
                  <a:schemeClr val="bg1"/>
                </a:solidFill>
                <a:effectLst/>
                <a:latin typeface="+mn-lt"/>
              </a:rPr>
              <a:t>.</a:t>
            </a:r>
            <a:br>
              <a:rPr lang="el-GR" sz="1800" b="0" dirty="0">
                <a:solidFill>
                  <a:schemeClr val="bg1"/>
                </a:solidFill>
                <a:effectLst/>
                <a:latin typeface="+mn-lt"/>
              </a:rPr>
            </a:br>
            <a:r>
              <a:rPr lang="el-GR" sz="1800" b="0" dirty="0">
                <a:solidFill>
                  <a:schemeClr val="bg1"/>
                </a:solidFill>
                <a:effectLst/>
                <a:latin typeface="+mn-lt"/>
              </a:rPr>
              <a:t>Με ιδιαίτερη τέχνη οι μεταλλοτεχνίτες δούλευαν τα μέταλλα κι έφτιαχναν </a:t>
            </a:r>
            <a:r>
              <a:rPr lang="el-GR" sz="1800" b="0" dirty="0" smtClean="0">
                <a:solidFill>
                  <a:schemeClr val="bg1"/>
                </a:solidFill>
                <a:effectLst/>
                <a:latin typeface="+mn-lt"/>
              </a:rPr>
              <a:t>χάλκινα</a:t>
            </a:r>
            <a:r>
              <a:rPr lang="en-US" sz="1800" b="0" dirty="0" smtClean="0">
                <a:solidFill>
                  <a:schemeClr val="bg1"/>
                </a:solidFill>
                <a:effectLst/>
                <a:latin typeface="+mn-lt"/>
              </a:rPr>
              <a:t> </a:t>
            </a:r>
            <a:r>
              <a:rPr lang="el-GR" sz="1800" b="0" dirty="0" smtClean="0">
                <a:solidFill>
                  <a:schemeClr val="bg1"/>
                </a:solidFill>
                <a:effectLst/>
                <a:latin typeface="+mn-lt"/>
              </a:rPr>
              <a:t>αγγεία </a:t>
            </a:r>
            <a:r>
              <a:rPr lang="el-GR" sz="1800" b="0" dirty="0">
                <a:solidFill>
                  <a:schemeClr val="bg1"/>
                </a:solidFill>
                <a:effectLst/>
                <a:latin typeface="+mn-lt"/>
              </a:rPr>
              <a:t>και σκεύη, πανοπλίες, μεγάλα ξίφη με στολισμένες λαβές και </a:t>
            </a:r>
            <a:r>
              <a:rPr lang="el-GR" sz="1800" b="0" dirty="0" smtClean="0">
                <a:solidFill>
                  <a:schemeClr val="bg1"/>
                </a:solidFill>
                <a:effectLst/>
                <a:latin typeface="+mn-lt"/>
              </a:rPr>
              <a:t>μικρότερα</a:t>
            </a:r>
            <a:r>
              <a:rPr lang="en-US" sz="1800" b="0" dirty="0" smtClean="0">
                <a:solidFill>
                  <a:schemeClr val="bg1"/>
                </a:solidFill>
                <a:effectLst/>
                <a:latin typeface="+mn-lt"/>
              </a:rPr>
              <a:t> </a:t>
            </a:r>
            <a:r>
              <a:rPr lang="el-GR" sz="1800" b="0" dirty="0" smtClean="0">
                <a:solidFill>
                  <a:schemeClr val="bg1"/>
                </a:solidFill>
                <a:effectLst/>
                <a:latin typeface="+mn-lt"/>
              </a:rPr>
              <a:t>μαχαίρια</a:t>
            </a:r>
            <a:r>
              <a:rPr lang="en-US" sz="1800" b="0" dirty="0">
                <a:solidFill>
                  <a:schemeClr val="bg1"/>
                </a:solidFill>
                <a:effectLst/>
                <a:latin typeface="+mn-lt"/>
              </a:rPr>
              <a:t> </a:t>
            </a:r>
            <a:r>
              <a:rPr lang="el-GR" sz="1800" b="0" dirty="0" smtClean="0">
                <a:solidFill>
                  <a:schemeClr val="bg1"/>
                </a:solidFill>
                <a:effectLst/>
                <a:latin typeface="+mn-lt"/>
              </a:rPr>
              <a:t>στολισμένα </a:t>
            </a:r>
            <a:r>
              <a:rPr lang="el-GR" sz="1800" b="0" dirty="0">
                <a:solidFill>
                  <a:schemeClr val="bg1"/>
                </a:solidFill>
                <a:effectLst/>
                <a:latin typeface="+mn-lt"/>
              </a:rPr>
              <a:t>με χρυσά λουλούδια, πουλιά και σκηνές κυνηγιού. Έφτιαχναν χρυσές </a:t>
            </a:r>
            <a:r>
              <a:rPr lang="el-GR" sz="1800" b="0" dirty="0" smtClean="0">
                <a:solidFill>
                  <a:schemeClr val="bg1"/>
                </a:solidFill>
                <a:effectLst/>
                <a:latin typeface="+mn-lt"/>
              </a:rPr>
              <a:t>προσωπίδες </a:t>
            </a:r>
            <a:r>
              <a:rPr lang="el-GR" sz="1800" b="0" dirty="0">
                <a:solidFill>
                  <a:schemeClr val="bg1"/>
                </a:solidFill>
                <a:effectLst/>
                <a:latin typeface="+mn-lt"/>
              </a:rPr>
              <a:t>για τους νεκρούς, χρυσά κύπελλα και πλήθος κοσμήματα, που τα </a:t>
            </a:r>
            <a:r>
              <a:rPr lang="el-GR" sz="1800" b="0" dirty="0" smtClean="0">
                <a:solidFill>
                  <a:schemeClr val="bg1"/>
                </a:solidFill>
                <a:effectLst/>
                <a:latin typeface="+mn-lt"/>
              </a:rPr>
              <a:t>θαυμάζουμε</a:t>
            </a:r>
            <a:r>
              <a:rPr lang="en-US" sz="1800" b="0" dirty="0" smtClean="0">
                <a:solidFill>
                  <a:schemeClr val="bg1"/>
                </a:solidFill>
                <a:effectLst/>
                <a:latin typeface="+mn-lt"/>
              </a:rPr>
              <a:t> </a:t>
            </a:r>
            <a:r>
              <a:rPr lang="el-GR" sz="1800" b="0" dirty="0" smtClean="0">
                <a:solidFill>
                  <a:schemeClr val="bg1"/>
                </a:solidFill>
                <a:effectLst/>
                <a:latin typeface="+mn-lt"/>
              </a:rPr>
              <a:t>ακόμα </a:t>
            </a:r>
            <a:r>
              <a:rPr lang="el-GR" sz="1800" b="0" dirty="0">
                <a:solidFill>
                  <a:schemeClr val="bg1"/>
                </a:solidFill>
                <a:effectLst/>
                <a:latin typeface="+mn-lt"/>
              </a:rPr>
              <a:t>και </a:t>
            </a:r>
            <a:r>
              <a:rPr lang="el-GR" sz="1800" b="0" dirty="0" smtClean="0">
                <a:solidFill>
                  <a:schemeClr val="bg1"/>
                </a:solidFill>
                <a:effectLst/>
                <a:latin typeface="+mn-lt"/>
              </a:rPr>
              <a:t>σήμερα.</a:t>
            </a:r>
            <a:r>
              <a:rPr lang="en-US" sz="1800" b="0" dirty="0" smtClean="0">
                <a:solidFill>
                  <a:schemeClr val="bg1"/>
                </a:solidFill>
                <a:effectLst/>
                <a:latin typeface="+mn-lt"/>
              </a:rPr>
              <a:t> </a:t>
            </a:r>
            <a:r>
              <a:rPr lang="el-GR" sz="1800" b="0" dirty="0" smtClean="0">
                <a:solidFill>
                  <a:schemeClr val="bg1"/>
                </a:solidFill>
                <a:effectLst/>
                <a:latin typeface="+mn-lt"/>
              </a:rPr>
              <a:t>Οι </a:t>
            </a:r>
            <a:r>
              <a:rPr lang="el-GR" sz="1800" b="0" dirty="0">
                <a:solidFill>
                  <a:schemeClr val="bg1"/>
                </a:solidFill>
                <a:effectLst/>
                <a:latin typeface="+mn-lt"/>
              </a:rPr>
              <a:t>γλύπτες έφτιαχναν αγαλματάκια από πηλό και ελεφαντόδοντο, αλλά και </a:t>
            </a:r>
            <a:r>
              <a:rPr lang="el-GR" sz="1800" b="0" dirty="0" smtClean="0">
                <a:solidFill>
                  <a:schemeClr val="bg1"/>
                </a:solidFill>
                <a:effectLst/>
                <a:latin typeface="+mn-lt"/>
              </a:rPr>
              <a:t>μεγαλύτερα </a:t>
            </a:r>
            <a:r>
              <a:rPr lang="el-GR" sz="1800" b="0" dirty="0">
                <a:solidFill>
                  <a:schemeClr val="bg1"/>
                </a:solidFill>
                <a:effectLst/>
                <a:latin typeface="+mn-lt"/>
              </a:rPr>
              <a:t>γλυπτά από πέτρα, όπως το πέτρινο ανάγλυφο των δύο λιονταριών που στολίζει </a:t>
            </a:r>
            <a:r>
              <a:rPr lang="el-GR" sz="1800" b="0" dirty="0" smtClean="0">
                <a:solidFill>
                  <a:schemeClr val="bg1"/>
                </a:solidFill>
                <a:effectLst/>
                <a:latin typeface="+mn-lt"/>
              </a:rPr>
              <a:t>την</a:t>
            </a:r>
            <a:r>
              <a:rPr lang="en-US" sz="1800" b="0" dirty="0" smtClean="0">
                <a:solidFill>
                  <a:schemeClr val="bg1"/>
                </a:solidFill>
                <a:effectLst/>
                <a:latin typeface="+mn-lt"/>
              </a:rPr>
              <a:t> </a:t>
            </a:r>
            <a:r>
              <a:rPr lang="el-GR" sz="1800" b="0" dirty="0" smtClean="0">
                <a:solidFill>
                  <a:schemeClr val="bg1"/>
                </a:solidFill>
                <a:effectLst/>
                <a:latin typeface="+mn-lt"/>
              </a:rPr>
              <a:t>είσοδο </a:t>
            </a:r>
            <a:r>
              <a:rPr lang="el-GR" sz="1800" b="0" dirty="0">
                <a:solidFill>
                  <a:schemeClr val="bg1"/>
                </a:solidFill>
                <a:effectLst/>
                <a:latin typeface="+mn-lt"/>
              </a:rPr>
              <a:t>της ακρόπολης των Μυκηνών.</a:t>
            </a:r>
            <a:br>
              <a:rPr lang="el-GR" sz="1800" b="0" dirty="0">
                <a:solidFill>
                  <a:schemeClr val="bg1"/>
                </a:solidFill>
                <a:effectLst/>
                <a:latin typeface="+mn-lt"/>
              </a:rPr>
            </a:br>
            <a:r>
              <a:rPr lang="el-GR" sz="1800" b="0" dirty="0">
                <a:solidFill>
                  <a:schemeClr val="bg1"/>
                </a:solidFill>
                <a:effectLst/>
                <a:latin typeface="+mn-lt"/>
              </a:rPr>
              <a:t>Οι Μυκηναίοι ή Αχαιοί απέκτησαν μεγάλη δύναμη και πλούτη. Μετά τον Τρωικό </a:t>
            </a:r>
            <a:r>
              <a:rPr lang="el-GR" sz="1800" b="0" dirty="0" smtClean="0">
                <a:solidFill>
                  <a:schemeClr val="bg1"/>
                </a:solidFill>
                <a:effectLst/>
                <a:latin typeface="+mn-lt"/>
              </a:rPr>
              <a:t>πόλεμο,</a:t>
            </a:r>
            <a:r>
              <a:rPr lang="en-US" sz="1800" b="0" dirty="0" smtClean="0">
                <a:solidFill>
                  <a:schemeClr val="bg1"/>
                </a:solidFill>
                <a:effectLst/>
                <a:latin typeface="+mn-lt"/>
              </a:rPr>
              <a:t> </a:t>
            </a:r>
            <a:r>
              <a:rPr lang="el-GR" sz="1800" b="0" dirty="0" smtClean="0">
                <a:solidFill>
                  <a:schemeClr val="bg1"/>
                </a:solidFill>
                <a:effectLst/>
                <a:latin typeface="+mn-lt"/>
              </a:rPr>
              <a:t>όμως</a:t>
            </a:r>
            <a:r>
              <a:rPr lang="el-GR" sz="1800" b="0" dirty="0">
                <a:solidFill>
                  <a:schemeClr val="bg1"/>
                </a:solidFill>
                <a:effectLst/>
                <a:latin typeface="+mn-lt"/>
              </a:rPr>
              <a:t>, άρχισαν να χάνουν σιγά σιγά τη δύναμή τους. Όμως, η λάμψη του πολιτισμού </a:t>
            </a:r>
            <a:r>
              <a:rPr lang="el-GR" sz="1800" b="0" dirty="0" smtClean="0">
                <a:solidFill>
                  <a:schemeClr val="bg1"/>
                </a:solidFill>
                <a:effectLst/>
                <a:latin typeface="+mn-lt"/>
              </a:rPr>
              <a:t>τους</a:t>
            </a:r>
            <a:r>
              <a:rPr lang="en-US" sz="1800" b="0" dirty="0" smtClean="0">
                <a:solidFill>
                  <a:schemeClr val="bg1"/>
                </a:solidFill>
                <a:effectLst/>
                <a:latin typeface="+mn-lt"/>
              </a:rPr>
              <a:t> </a:t>
            </a:r>
            <a:r>
              <a:rPr lang="el-GR" sz="1800" b="0" dirty="0" smtClean="0">
                <a:solidFill>
                  <a:schemeClr val="bg1"/>
                </a:solidFill>
                <a:effectLst/>
                <a:latin typeface="+mn-lt"/>
              </a:rPr>
              <a:t>μένει </a:t>
            </a:r>
            <a:r>
              <a:rPr lang="el-GR" sz="1800" b="0" dirty="0">
                <a:solidFill>
                  <a:schemeClr val="bg1"/>
                </a:solidFill>
                <a:effectLst/>
                <a:latin typeface="+mn-lt"/>
              </a:rPr>
              <a:t>για πάντα άσβεστη και προκαλεί και σήμερα τον θαυμασμό μας.</a:t>
            </a:r>
            <a:endParaRPr lang="el-GR" sz="1800" b="0" dirty="0">
              <a:solidFill>
                <a:schemeClr val="bg1"/>
              </a:solidFill>
              <a:effectLst/>
              <a:latin typeface="+mn-lt"/>
            </a:endParaRPr>
          </a:p>
        </p:txBody>
      </p:sp>
    </p:spTree>
    <p:extLst>
      <p:ext uri="{BB962C8B-B14F-4D97-AF65-F5344CB8AC3E}">
        <p14:creationId xmlns:p14="http://schemas.microsoft.com/office/powerpoint/2010/main" val="164737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u="sng" dirty="0" smtClean="0">
                <a:effectLst/>
                <a:latin typeface="+mn-lt"/>
              </a:rPr>
              <a:t>Τοιχογραφία </a:t>
            </a:r>
            <a:r>
              <a:rPr lang="el-GR" u="sng" dirty="0">
                <a:effectLst/>
                <a:latin typeface="+mn-lt"/>
              </a:rPr>
              <a:t>με σκηνή κυνηγιού.</a:t>
            </a:r>
            <a:endParaRPr lang="el-GR" u="sng" dirty="0">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447800"/>
            <a:ext cx="8201025" cy="509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48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228600"/>
            <a:ext cx="8229600" cy="914400"/>
          </a:xfrm>
        </p:spPr>
        <p:txBody>
          <a:bodyPr/>
          <a:lstStyle/>
          <a:p>
            <a:r>
              <a:rPr lang="el-GR" u="sng" dirty="0" smtClean="0">
                <a:effectLst/>
                <a:latin typeface="+mn-lt"/>
              </a:rPr>
              <a:t>Το </a:t>
            </a:r>
            <a:r>
              <a:rPr lang="el-GR" u="sng" dirty="0">
                <a:effectLst/>
                <a:latin typeface="+mn-lt"/>
              </a:rPr>
              <a:t>Μουσείο</a:t>
            </a:r>
            <a:endParaRPr lang="el-GR" u="sng" dirty="0">
              <a:effectLst/>
              <a:latin typeface="+mn-lt"/>
            </a:endParaRPr>
          </a:p>
        </p:txBody>
      </p:sp>
      <p:sp>
        <p:nvSpPr>
          <p:cNvPr id="4" name="Subtitle 3"/>
          <p:cNvSpPr>
            <a:spLocks noGrp="1"/>
          </p:cNvSpPr>
          <p:nvPr>
            <p:ph type="subTitle" idx="1"/>
          </p:nvPr>
        </p:nvSpPr>
        <p:spPr>
          <a:xfrm>
            <a:off x="609600" y="1447800"/>
            <a:ext cx="8001000" cy="1752600"/>
          </a:xfrm>
        </p:spPr>
        <p:txBody>
          <a:bodyPr>
            <a:normAutofit/>
          </a:bodyPr>
          <a:lstStyle/>
          <a:p>
            <a:pPr algn="l"/>
            <a:r>
              <a:rPr lang="el-GR" sz="1600" dirty="0">
                <a:solidFill>
                  <a:schemeClr val="bg1"/>
                </a:solidFill>
              </a:rPr>
              <a:t>Αν θέλεις να δεις από κοντά τα έργα τέχνης των Μυκηναίων, κάνε μια επίσκεψη στο Εθνικό</a:t>
            </a:r>
          </a:p>
          <a:p>
            <a:pPr algn="l"/>
            <a:r>
              <a:rPr lang="el-GR" sz="1600" dirty="0">
                <a:solidFill>
                  <a:schemeClr val="bg1"/>
                </a:solidFill>
              </a:rPr>
              <a:t>Αρχαιολογικό Μουσείο της </a:t>
            </a:r>
            <a:r>
              <a:rPr lang="el-GR" sz="1600" dirty="0" smtClean="0">
                <a:solidFill>
                  <a:schemeClr val="bg1"/>
                </a:solidFill>
              </a:rPr>
              <a:t>Αθήνας.</a:t>
            </a:r>
            <a:r>
              <a:rPr lang="en-US" sz="1600" dirty="0" smtClean="0">
                <a:solidFill>
                  <a:schemeClr val="bg1"/>
                </a:solidFill>
              </a:rPr>
              <a:t> </a:t>
            </a:r>
            <a:r>
              <a:rPr lang="el-GR" sz="1600" dirty="0" smtClean="0">
                <a:solidFill>
                  <a:schemeClr val="bg1"/>
                </a:solidFill>
              </a:rPr>
              <a:t>Αν </a:t>
            </a:r>
            <a:r>
              <a:rPr lang="el-GR" sz="1600" dirty="0">
                <a:solidFill>
                  <a:schemeClr val="bg1"/>
                </a:solidFill>
              </a:rPr>
              <a:t>δεν είσαι βιαστικός και τους δείξεις ενδιαφέρον, είναι σίγουρο ότι τα αντικείμενα </a:t>
            </a:r>
            <a:r>
              <a:rPr lang="el-GR" sz="1600" dirty="0" smtClean="0">
                <a:solidFill>
                  <a:schemeClr val="bg1"/>
                </a:solidFill>
              </a:rPr>
              <a:t>αυτά</a:t>
            </a:r>
            <a:r>
              <a:rPr lang="en-US" sz="1600" dirty="0" smtClean="0">
                <a:solidFill>
                  <a:schemeClr val="bg1"/>
                </a:solidFill>
              </a:rPr>
              <a:t> </a:t>
            </a:r>
            <a:r>
              <a:rPr lang="el-GR" sz="1600" dirty="0" smtClean="0">
                <a:solidFill>
                  <a:schemeClr val="bg1"/>
                </a:solidFill>
              </a:rPr>
              <a:t>θα </a:t>
            </a:r>
            <a:r>
              <a:rPr lang="el-GR" sz="1600" dirty="0">
                <a:solidFill>
                  <a:schemeClr val="bg1"/>
                </a:solidFill>
              </a:rPr>
              <a:t>σου «μιλήσουν». Αν αφήσεις τη φαντασία σου </a:t>
            </a:r>
            <a:r>
              <a:rPr lang="el-GR" sz="1600" dirty="0" smtClean="0">
                <a:solidFill>
                  <a:schemeClr val="bg1"/>
                </a:solidFill>
              </a:rPr>
              <a:t>ελεύθερη</a:t>
            </a:r>
            <a:r>
              <a:rPr lang="el-GR" sz="1600" dirty="0">
                <a:solidFill>
                  <a:schemeClr val="bg1"/>
                </a:solidFill>
              </a:rPr>
              <a:t>, μπορεί να ζωντανέψουν και να σου πουν </a:t>
            </a:r>
            <a:r>
              <a:rPr lang="el-GR" sz="1600" dirty="0" smtClean="0">
                <a:solidFill>
                  <a:schemeClr val="bg1"/>
                </a:solidFill>
              </a:rPr>
              <a:t>την</a:t>
            </a:r>
            <a:r>
              <a:rPr lang="en-US" sz="1600" dirty="0" smtClean="0">
                <a:solidFill>
                  <a:schemeClr val="bg1"/>
                </a:solidFill>
              </a:rPr>
              <a:t> </a:t>
            </a:r>
            <a:r>
              <a:rPr lang="el-GR" sz="1600" dirty="0" smtClean="0">
                <a:solidFill>
                  <a:schemeClr val="bg1"/>
                </a:solidFill>
              </a:rPr>
              <a:t>ιστορία </a:t>
            </a:r>
            <a:r>
              <a:rPr lang="el-GR" sz="1600" dirty="0">
                <a:solidFill>
                  <a:schemeClr val="bg1"/>
                </a:solidFill>
              </a:rPr>
              <a:t>τους. Αν σταθείς και τα παρατηρήσεις</a:t>
            </a:r>
          </a:p>
          <a:p>
            <a:pPr algn="l"/>
            <a:r>
              <a:rPr lang="el-GR" sz="1600" dirty="0">
                <a:solidFill>
                  <a:schemeClr val="bg1"/>
                </a:solidFill>
              </a:rPr>
              <a:t>με προσοχή, θα ανακαλύψεις μερικά από </a:t>
            </a:r>
            <a:r>
              <a:rPr lang="el-GR" sz="1600" dirty="0" smtClean="0">
                <a:solidFill>
                  <a:schemeClr val="bg1"/>
                </a:solidFill>
              </a:rPr>
              <a:t>τα</a:t>
            </a:r>
            <a:r>
              <a:rPr lang="en-US" sz="1600" dirty="0" smtClean="0">
                <a:solidFill>
                  <a:schemeClr val="bg1"/>
                </a:solidFill>
              </a:rPr>
              <a:t> </a:t>
            </a:r>
            <a:r>
              <a:rPr lang="el-GR" sz="1600" dirty="0" smtClean="0">
                <a:solidFill>
                  <a:schemeClr val="bg1"/>
                </a:solidFill>
              </a:rPr>
              <a:t>κρυμμένα </a:t>
            </a:r>
            <a:r>
              <a:rPr lang="el-GR" sz="1600" dirty="0">
                <a:solidFill>
                  <a:schemeClr val="bg1"/>
                </a:solidFill>
              </a:rPr>
              <a:t>μυστικά τους.</a:t>
            </a:r>
            <a:endParaRPr lang="el-GR" sz="1600"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124200"/>
            <a:ext cx="47243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955" y="3124200"/>
            <a:ext cx="3886200"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1" y="6324599"/>
            <a:ext cx="4114799" cy="369332"/>
          </a:xfrm>
          <a:prstGeom prst="rect">
            <a:avLst/>
          </a:prstGeom>
        </p:spPr>
        <p:txBody>
          <a:bodyPr wrap="square">
            <a:spAutoFit/>
          </a:bodyPr>
          <a:lstStyle/>
          <a:p>
            <a:r>
              <a:rPr lang="el-GR" b="1" u="sng" dirty="0">
                <a:solidFill>
                  <a:schemeClr val="accent1">
                    <a:lumMod val="60000"/>
                    <a:lumOff val="40000"/>
                  </a:schemeClr>
                </a:solidFill>
              </a:rPr>
              <a:t>Χρυσό δαχτυλίδι </a:t>
            </a:r>
            <a:r>
              <a:rPr lang="el-GR" b="1" u="sng" dirty="0" smtClean="0">
                <a:solidFill>
                  <a:schemeClr val="accent1">
                    <a:lumMod val="60000"/>
                    <a:lumOff val="40000"/>
                  </a:schemeClr>
                </a:solidFill>
              </a:rPr>
              <a:t>με</a:t>
            </a:r>
            <a:r>
              <a:rPr lang="en-US" b="1" u="sng" dirty="0" smtClean="0">
                <a:solidFill>
                  <a:schemeClr val="accent1">
                    <a:lumMod val="60000"/>
                    <a:lumOff val="40000"/>
                  </a:schemeClr>
                </a:solidFill>
              </a:rPr>
              <a:t> </a:t>
            </a:r>
            <a:r>
              <a:rPr lang="el-GR" b="1" u="sng" dirty="0" smtClean="0">
                <a:solidFill>
                  <a:schemeClr val="accent1">
                    <a:lumMod val="60000"/>
                    <a:lumOff val="40000"/>
                  </a:schemeClr>
                </a:solidFill>
              </a:rPr>
              <a:t>παράσταση μάχης</a:t>
            </a:r>
            <a:r>
              <a:rPr lang="en-US" b="1" u="sng" dirty="0" smtClean="0">
                <a:solidFill>
                  <a:schemeClr val="accent1">
                    <a:lumMod val="60000"/>
                    <a:lumOff val="40000"/>
                  </a:schemeClr>
                </a:solidFill>
              </a:rPr>
              <a:t>.</a:t>
            </a:r>
            <a:endParaRPr lang="el-GR" u="sng" dirty="0">
              <a:solidFill>
                <a:schemeClr val="accent1">
                  <a:lumMod val="60000"/>
                  <a:lumOff val="40000"/>
                </a:schemeClr>
              </a:solidFill>
            </a:endParaRPr>
          </a:p>
        </p:txBody>
      </p:sp>
      <p:sp>
        <p:nvSpPr>
          <p:cNvPr id="7" name="Rectangle 6"/>
          <p:cNvSpPr/>
          <p:nvPr/>
        </p:nvSpPr>
        <p:spPr>
          <a:xfrm>
            <a:off x="5105400" y="6319765"/>
            <a:ext cx="4191000" cy="369332"/>
          </a:xfrm>
          <a:prstGeom prst="rect">
            <a:avLst/>
          </a:prstGeom>
        </p:spPr>
        <p:txBody>
          <a:bodyPr wrap="square">
            <a:spAutoFit/>
          </a:bodyPr>
          <a:lstStyle/>
          <a:p>
            <a:r>
              <a:rPr lang="el-GR" b="1" u="sng" dirty="0">
                <a:solidFill>
                  <a:schemeClr val="accent1">
                    <a:lumMod val="60000"/>
                    <a:lumOff val="40000"/>
                  </a:schemeClr>
                </a:solidFill>
              </a:rPr>
              <a:t>Μικρό μαχαίρι με </a:t>
            </a:r>
            <a:r>
              <a:rPr lang="el-GR" b="1" u="sng" dirty="0" smtClean="0">
                <a:solidFill>
                  <a:schemeClr val="accent1">
                    <a:lumMod val="60000"/>
                    <a:lumOff val="40000"/>
                  </a:schemeClr>
                </a:solidFill>
              </a:rPr>
              <a:t>σκηνή</a:t>
            </a:r>
            <a:r>
              <a:rPr lang="en-US" b="1" u="sng" dirty="0" smtClean="0">
                <a:solidFill>
                  <a:schemeClr val="accent1">
                    <a:lumMod val="60000"/>
                    <a:lumOff val="40000"/>
                  </a:schemeClr>
                </a:solidFill>
              </a:rPr>
              <a:t> </a:t>
            </a:r>
            <a:r>
              <a:rPr lang="el-GR" b="1" u="sng" dirty="0" smtClean="0">
                <a:solidFill>
                  <a:schemeClr val="accent1">
                    <a:lumMod val="60000"/>
                    <a:lumOff val="40000"/>
                  </a:schemeClr>
                </a:solidFill>
              </a:rPr>
              <a:t>κυνηγιού</a:t>
            </a:r>
            <a:r>
              <a:rPr lang="el-GR" b="1" u="sng" dirty="0">
                <a:solidFill>
                  <a:schemeClr val="accent1">
                    <a:lumMod val="60000"/>
                    <a:lumOff val="40000"/>
                  </a:schemeClr>
                </a:solidFill>
              </a:rPr>
              <a:t>.</a:t>
            </a:r>
            <a:endParaRPr lang="el-GR" u="sng" dirty="0">
              <a:solidFill>
                <a:schemeClr val="accent1">
                  <a:lumMod val="60000"/>
                  <a:lumOff val="40000"/>
                </a:schemeClr>
              </a:solidFill>
            </a:endParaRPr>
          </a:p>
        </p:txBody>
      </p:sp>
    </p:spTree>
    <p:extLst>
      <p:ext uri="{BB962C8B-B14F-4D97-AF65-F5344CB8AC3E}">
        <p14:creationId xmlns:p14="http://schemas.microsoft.com/office/powerpoint/2010/main" val="2485532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119</Words>
  <Application>Microsoft Office PowerPoint</Application>
  <PresentationFormat>On-screen Show (4:3)</PresentationFormat>
  <Paragraphs>11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Apex</vt:lpstr>
      <vt:lpstr> Η τέχνη των Μυκηναίων</vt:lpstr>
      <vt:lpstr>Οι Μυκηναίοι εντυπωσιάστηκαν από την τέχνη των Μινωιτών και πήραν πολλά από αυτούς. Θαύμασαν τις τοιχογραφίες της Κνωσού και άρχισαν κι αυτοί να στολίζουν τα ανάκτορα και τα σπίτια τους με τοιχογραφίες. Ενώ όμως οι Μινωίτες ζωγράφιζαν συνήθως ειρηνικές σκηνές από τη φύση, οι Μυκηναίοι ζωγράφιζαν με πολύ μεγάλη τέχνη σκηνές πολεμικές, σκηνές από κυνήγι και από ιερές τελετές. Οι Μυκηναίοι αγγειοπλάστες κατασκεύαζαν πολλών ειδών αγγεία, που τα ζωγράφιζαν όμορφα και τα πουλούσαν σε όλες τις χώρες της Μεσογείου. Έφτιαχναν αγγεία και από κρύσταλλο. Με ιδιαίτερη τέχνη οι μεταλλοτεχνίτες δούλευαν τα μέταλλα κι έφτιαχναν χάλκινα αγγεία και σκεύη, πανοπλίες, μεγάλα ξίφη με στολισμένες λαβές και μικρότερα μαχαίρια στολισμένα με χρυσά λουλούδια, πουλιά και σκηνές κυνηγιού. Έφτιαχναν χρυσές προσωπίδες για τους νεκρούς, χρυσά κύπελλα και πλήθος κοσμήματα, που τα θαυμάζουμε ακόμα και σήμερα. Οι γλύπτες έφτιαχναν αγαλματάκια από πηλό και ελεφαντόδοντο, αλλά και μεγαλύτερα γλυπτά από πέτρα, όπως το πέτρινο ανάγλυφο των δύο λιονταριών που στολίζει την είσοδο της ακρόπολης των Μυκηνών. Οι Μυκηναίοι ή Αχαιοί απέκτησαν μεγάλη δύναμη και πλούτη. Μετά τον Τρωικό πόλεμο, όμως, άρχισαν να χάνουν σιγά σιγά τη δύναμή τους. Όμως, η λάμψη του πολιτισμού τους μένει για πάντα άσβεστη και προκαλεί και σήμερα τον θαυμασμό μας.</vt:lpstr>
      <vt:lpstr>Τοιχογραφία με σκηνή κυνηγιού.</vt:lpstr>
      <vt:lpstr>Το Μουσείο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Η τέχνη των Μυκηναίων</dc:title>
  <dc:creator>USER</dc:creator>
  <cp:lastModifiedBy>Muffmaster</cp:lastModifiedBy>
  <cp:revision>3</cp:revision>
  <dcterms:created xsi:type="dcterms:W3CDTF">2006-08-16T00:00:00Z</dcterms:created>
  <dcterms:modified xsi:type="dcterms:W3CDTF">2024-03-16T15:43:42Z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