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1" r:id="rId1"/>
  </p:sldMasterIdLst>
  <p:sldIdLst>
    <p:sldId id="256" r:id="rId2"/>
    <p:sldId id="260" r:id="rId3"/>
    <p:sldId id="262" r:id="rId4"/>
    <p:sldId id="257" r:id="rId5"/>
    <p:sldId id="270" r:id="rId6"/>
    <p:sldId id="267" r:id="rId7"/>
    <p:sldId id="268" r:id="rId8"/>
    <p:sldId id="269" r:id="rId9"/>
    <p:sldId id="258" r:id="rId10"/>
    <p:sldId id="259" r:id="rId11"/>
    <p:sldId id="271" r:id="rId12"/>
    <p:sldId id="264"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Φωτεινό στυλ 2 - Έμφαση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Φωτεινό στυλ 2 - Έμφαση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Φωτεινό στυλ 2 - Έμφαση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38B1855-1B75-4FBE-930C-398BA8C253C6}" styleName="Στυλ με θέμα 2 - Έμφαση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Φωτεινό στυλ 1 - Έμφαση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Φωτεινό στυλ 3 - Έμφαση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A488322-F2BA-4B5B-9748-0D474271808F}" styleName="Μεσαίο στυλ 3 - Έμφαση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B6355BF-74D7-4145-B4FE-E96EBA332174}" type="datetimeFigureOut">
              <a:rPr lang="el-GR" smtClean="0"/>
              <a:t>19/4/2023</a:t>
            </a:fld>
            <a:endParaRPr lang="el-G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l-G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ABB1D33-AE75-411C-9B7A-EDCC1531B0F3}" type="slidenum">
              <a:rPr lang="el-GR" smtClean="0"/>
              <a:t>‹#›</a:t>
            </a:fld>
            <a:endParaRPr lang="el-GR"/>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21594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B6355BF-74D7-4145-B4FE-E96EBA332174}" type="datetimeFigureOut">
              <a:rPr lang="el-GR" smtClean="0"/>
              <a:t>19/4/2023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BB1D33-AE75-411C-9B7A-EDCC1531B0F3}" type="slidenum">
              <a:rPr lang="el-GR" smtClean="0"/>
              <a:t>‹#›</a:t>
            </a:fld>
            <a:endParaRPr lang="el-GR"/>
          </a:p>
        </p:txBody>
      </p:sp>
    </p:spTree>
    <p:extLst>
      <p:ext uri="{BB962C8B-B14F-4D97-AF65-F5344CB8AC3E}">
        <p14:creationId xmlns:p14="http://schemas.microsoft.com/office/powerpoint/2010/main" val="3576894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B6355BF-74D7-4145-B4FE-E96EBA332174}" type="datetimeFigureOut">
              <a:rPr lang="el-GR" smtClean="0"/>
              <a:t>19/4/2023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BB1D33-AE75-411C-9B7A-EDCC1531B0F3}" type="slidenum">
              <a:rPr lang="el-GR" smtClean="0"/>
              <a:t>‹#›</a:t>
            </a:fld>
            <a:endParaRPr lang="el-GR"/>
          </a:p>
        </p:txBody>
      </p:sp>
    </p:spTree>
    <p:extLst>
      <p:ext uri="{BB962C8B-B14F-4D97-AF65-F5344CB8AC3E}">
        <p14:creationId xmlns:p14="http://schemas.microsoft.com/office/powerpoint/2010/main" val="222630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B6355BF-74D7-4145-B4FE-E96EBA332174}" type="datetimeFigureOut">
              <a:rPr lang="el-GR" smtClean="0"/>
              <a:t>19/4/2023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BB1D33-AE75-411C-9B7A-EDCC1531B0F3}" type="slidenum">
              <a:rPr lang="el-GR" smtClean="0"/>
              <a:t>‹#›</a:t>
            </a:fld>
            <a:endParaRPr lang="el-GR"/>
          </a:p>
        </p:txBody>
      </p:sp>
    </p:spTree>
    <p:extLst>
      <p:ext uri="{BB962C8B-B14F-4D97-AF65-F5344CB8AC3E}">
        <p14:creationId xmlns:p14="http://schemas.microsoft.com/office/powerpoint/2010/main" val="1019056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B6355BF-74D7-4145-B4FE-E96EBA332174}" type="datetimeFigureOut">
              <a:rPr lang="el-GR" smtClean="0"/>
              <a:t>19/4/2023</a:t>
            </a:fld>
            <a:endParaRPr lang="el-G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l-G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ABB1D33-AE75-411C-9B7A-EDCC1531B0F3}" type="slidenum">
              <a:rPr lang="el-GR" smtClean="0"/>
              <a:t>‹#›</a:t>
            </a:fld>
            <a:endParaRPr lang="el-G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29745399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6B6355BF-74D7-4145-B4FE-E96EBA332174}" type="datetimeFigureOut">
              <a:rPr lang="el-GR" smtClean="0"/>
              <a:t>19/4/2023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ABB1D33-AE75-411C-9B7A-EDCC1531B0F3}" type="slidenum">
              <a:rPr lang="el-GR" smtClean="0"/>
              <a:t>‹#›</a:t>
            </a:fld>
            <a:endParaRPr lang="el-GR"/>
          </a:p>
        </p:txBody>
      </p:sp>
    </p:spTree>
    <p:extLst>
      <p:ext uri="{BB962C8B-B14F-4D97-AF65-F5344CB8AC3E}">
        <p14:creationId xmlns:p14="http://schemas.microsoft.com/office/powerpoint/2010/main" val="2376827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6B6355BF-74D7-4145-B4FE-E96EBA332174}" type="datetimeFigureOut">
              <a:rPr lang="el-GR" smtClean="0"/>
              <a:t>19/4/2023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ABB1D33-AE75-411C-9B7A-EDCC1531B0F3}" type="slidenum">
              <a:rPr lang="el-GR" smtClean="0"/>
              <a:t>‹#›</a:t>
            </a:fld>
            <a:endParaRPr lang="el-GR"/>
          </a:p>
        </p:txBody>
      </p:sp>
    </p:spTree>
    <p:extLst>
      <p:ext uri="{BB962C8B-B14F-4D97-AF65-F5344CB8AC3E}">
        <p14:creationId xmlns:p14="http://schemas.microsoft.com/office/powerpoint/2010/main" val="3972814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6B6355BF-74D7-4145-B4FE-E96EBA332174}" type="datetimeFigureOut">
              <a:rPr lang="el-GR" smtClean="0"/>
              <a:t>19/4/2023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ABB1D33-AE75-411C-9B7A-EDCC1531B0F3}" type="slidenum">
              <a:rPr lang="el-GR" smtClean="0"/>
              <a:t>‹#›</a:t>
            </a:fld>
            <a:endParaRPr lang="el-GR"/>
          </a:p>
        </p:txBody>
      </p:sp>
    </p:spTree>
    <p:extLst>
      <p:ext uri="{BB962C8B-B14F-4D97-AF65-F5344CB8AC3E}">
        <p14:creationId xmlns:p14="http://schemas.microsoft.com/office/powerpoint/2010/main" val="2672479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6355BF-74D7-4145-B4FE-E96EBA332174}" type="datetimeFigureOut">
              <a:rPr lang="el-GR" smtClean="0"/>
              <a:t>19/4/2023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ABB1D33-AE75-411C-9B7A-EDCC1531B0F3}" type="slidenum">
              <a:rPr lang="el-GR" smtClean="0"/>
              <a:t>‹#›</a:t>
            </a:fld>
            <a:endParaRPr lang="el-GR"/>
          </a:p>
        </p:txBody>
      </p:sp>
    </p:spTree>
    <p:extLst>
      <p:ext uri="{BB962C8B-B14F-4D97-AF65-F5344CB8AC3E}">
        <p14:creationId xmlns:p14="http://schemas.microsoft.com/office/powerpoint/2010/main" val="490321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B6355BF-74D7-4145-B4FE-E96EBA332174}" type="datetimeFigureOut">
              <a:rPr lang="el-GR" smtClean="0"/>
              <a:t>19/4/2023</a:t>
            </a:fld>
            <a:endParaRPr lang="el-G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l-G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ABB1D33-AE75-411C-9B7A-EDCC1531B0F3}" type="slidenum">
              <a:rPr lang="el-GR" smtClean="0"/>
              <a:t>‹#›</a:t>
            </a:fld>
            <a:endParaRPr lang="el-G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145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B6355BF-74D7-4145-B4FE-E96EBA332174}" type="datetimeFigureOut">
              <a:rPr lang="el-GR" smtClean="0"/>
              <a:t>19/4/2023</a:t>
            </a:fld>
            <a:endParaRPr lang="el-G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l-G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ABB1D33-AE75-411C-9B7A-EDCC1531B0F3}" type="slidenum">
              <a:rPr lang="el-GR" smtClean="0"/>
              <a:t>‹#›</a:t>
            </a:fld>
            <a:endParaRPr lang="el-G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88767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B6355BF-74D7-4145-B4FE-E96EBA332174}" type="datetimeFigureOut">
              <a:rPr lang="el-GR" smtClean="0"/>
              <a:t>19/4/2023</a:t>
            </a:fld>
            <a:endParaRPr lang="el-G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l-G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ABB1D33-AE75-411C-9B7A-EDCC1531B0F3}" type="slidenum">
              <a:rPr lang="el-GR" smtClean="0"/>
              <a:t>‹#›</a:t>
            </a:fld>
            <a:endParaRPr lang="el-G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18666717"/>
      </p:ext>
    </p:extLst>
  </p:cSld>
  <p:clrMap bg1="lt1" tx1="dk1" bg2="lt2" tx2="dk2" accent1="accent1" accent2="accent2" accent3="accent3" accent4="accent4" accent5="accent5" accent6="accent6" hlink="hlink" folHlink="folHlink"/>
  <p:sldLayoutIdLst>
    <p:sldLayoutId id="2147483972" r:id="rId1"/>
    <p:sldLayoutId id="2147483973" r:id="rId2"/>
    <p:sldLayoutId id="2147483974" r:id="rId3"/>
    <p:sldLayoutId id="2147483975" r:id="rId4"/>
    <p:sldLayoutId id="2147483976" r:id="rId5"/>
    <p:sldLayoutId id="2147483977" r:id="rId6"/>
    <p:sldLayoutId id="2147483978" r:id="rId7"/>
    <p:sldLayoutId id="2147483979" r:id="rId8"/>
    <p:sldLayoutId id="2147483980" r:id="rId9"/>
    <p:sldLayoutId id="2147483981" r:id="rId10"/>
    <p:sldLayoutId id="214748398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5">
            <a:extLst>
              <a:ext uri="{FF2B5EF4-FFF2-40B4-BE49-F238E27FC236}">
                <a16:creationId xmlns:a16="http://schemas.microsoft.com/office/drawing/2014/main" id="{8EFEAD5C-32C9-441F-9F74-96621F7750F5}"/>
              </a:ext>
            </a:extLst>
          </p:cNvPr>
          <p:cNvSpPr txBox="1">
            <a:spLocks/>
          </p:cNvSpPr>
          <p:nvPr/>
        </p:nvSpPr>
        <p:spPr>
          <a:xfrm>
            <a:off x="1073426" y="1113183"/>
            <a:ext cx="6188767" cy="4393917"/>
          </a:xfrm>
          <a:prstGeom prst="rect">
            <a:avLst/>
          </a:prstGeom>
        </p:spPr>
        <p:txBody>
          <a:bodyPr vert="horz" lIns="91440" tIns="45720" rIns="91440" bIns="45720" rtlCol="0" anchor="b">
            <a:noAutofit/>
          </a:bodyPr>
          <a:lstStyle>
            <a:lvl1pPr algn="ctr" defTabSz="914400" rtl="0" eaLnBrk="1" latinLnBrk="0" hangingPunct="1">
              <a:lnSpc>
                <a:spcPct val="89000"/>
              </a:lnSpc>
              <a:spcBef>
                <a:spcPct val="0"/>
              </a:spcBef>
              <a:buNone/>
              <a:defRPr sz="7200" kern="1200" cap="all" baseline="0">
                <a:solidFill>
                  <a:schemeClr val="tx2"/>
                </a:solidFill>
                <a:latin typeface="+mj-lt"/>
                <a:ea typeface="+mj-ea"/>
                <a:cs typeface="+mj-cs"/>
              </a:defRPr>
            </a:lvl1pPr>
          </a:lstStyle>
          <a:p>
            <a: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t>ΝΕΟΕΛΛΗΝΙΚΗ ΓΛΩΣΣΑ</a:t>
            </a:r>
            <a:b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br>
            <a: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t>Β’ ΓΥΜΝΑΣΙΟΥ</a:t>
            </a:r>
            <a:b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br>
            <a:b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br>
            <a: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t>ΕΝΟΤΗΤΑ 7</a:t>
            </a:r>
            <a:r>
              <a:rPr lang="el-GR" sz="2600" cap="none" baseline="30000"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t>η</a:t>
            </a:r>
            <a: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t>: «ΒΙΩΝΟΝΤΑΣ ΠΡΟΒΛΗΜΑΤΑ ΤΗΣ ΚΑΘΗΜΕΡΙΝΗΣ ΖΩΗΣ»</a:t>
            </a:r>
            <a:b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br>
            <a:b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br>
            <a: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t>ΕΝΟΤΗΤΑ 7.Γ. «ΠΑΡΑΓΩΓΑ ΕΠΙΡΡΗΜΑΤΑ»</a:t>
            </a:r>
            <a:b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br>
            <a:b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br>
            <a: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t>ΚΑΠΕΤΑΝΟΥ ΚΑΛΛΙΟΠΗ</a:t>
            </a:r>
            <a:br>
              <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rPr>
            </a:br>
            <a:endParaRPr lang="el-GR" sz="2600" cap="none" dirty="0">
              <a:ln w="0"/>
              <a:solidFill>
                <a:schemeClr val="tx1"/>
              </a:solidFill>
              <a:effectLst>
                <a:outerShdw blurRad="38100" dist="19050" dir="2700000" algn="tl" rotWithShape="0">
                  <a:schemeClr val="dk1">
                    <a:alpha val="40000"/>
                  </a:schemeClr>
                </a:outerShdw>
              </a:effectLst>
              <a:latin typeface="+mn-lt"/>
              <a:cs typeface="Calibri Light" panose="020F0302020204030204" pitchFamily="34" charset="0"/>
            </a:endParaRPr>
          </a:p>
        </p:txBody>
      </p:sp>
      <p:pic>
        <p:nvPicPr>
          <p:cNvPr id="4098" name="Picture 2" descr="Βιβλία Γυμνασίου - Σχολεία ΑΞΙΟΝ">
            <a:extLst>
              <a:ext uri="{FF2B5EF4-FFF2-40B4-BE49-F238E27FC236}">
                <a16:creationId xmlns:a16="http://schemas.microsoft.com/office/drawing/2014/main" id="{667D7473-E520-42C9-B3BC-1A88CF6E17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7203" y="2120347"/>
            <a:ext cx="3743794" cy="30612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2659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a:extLst>
              <a:ext uri="{FF2B5EF4-FFF2-40B4-BE49-F238E27FC236}">
                <a16:creationId xmlns:a16="http://schemas.microsoft.com/office/drawing/2014/main" id="{ED834AE9-B258-468F-9353-F552362BD25C}"/>
              </a:ext>
            </a:extLst>
          </p:cNvPr>
          <p:cNvSpPr txBox="1">
            <a:spLocks noGrp="1"/>
          </p:cNvSpPr>
          <p:nvPr>
            <p:ph idx="1"/>
          </p:nvPr>
        </p:nvSpPr>
        <p:spPr>
          <a:xfrm>
            <a:off x="5539409" y="0"/>
            <a:ext cx="6652591" cy="5295937"/>
          </a:xfrm>
          <a:prstGeom prst="rect">
            <a:avLst/>
          </a:prstGeom>
          <a:noFill/>
        </p:spPr>
        <p:txBody>
          <a:bodyPr wrap="square" rtlCol="0">
            <a:spAutoFit/>
          </a:bodyPr>
          <a:lstStyle/>
          <a:p>
            <a:pPr marL="0" indent="0">
              <a:buNone/>
            </a:pPr>
            <a:r>
              <a:rPr lang="el-GR" sz="2400" b="1" u="sng" dirty="0">
                <a:ln w="0"/>
                <a:solidFill>
                  <a:schemeClr val="tx1"/>
                </a:solidFill>
                <a:effectLst>
                  <a:outerShdw blurRad="38100" dist="19050" dir="2700000" algn="tl" rotWithShape="0">
                    <a:schemeClr val="dk1">
                      <a:alpha val="40000"/>
                    </a:schemeClr>
                  </a:outerShdw>
                </a:effectLst>
                <a:latin typeface="Calibri Light" panose="020F0302020204030204" pitchFamily="34" charset="0"/>
                <a:cs typeface="Calibri Light" panose="020F0302020204030204" pitchFamily="34" charset="0"/>
              </a:rPr>
              <a:t>Άσκηση 2</a:t>
            </a:r>
            <a:r>
              <a:rPr lang="el-GR" sz="2400" b="1" u="sng" baseline="30000" dirty="0">
                <a:ln w="0"/>
                <a:solidFill>
                  <a:schemeClr val="tx1"/>
                </a:solidFill>
                <a:effectLst>
                  <a:outerShdw blurRad="38100" dist="19050" dir="2700000" algn="tl" rotWithShape="0">
                    <a:schemeClr val="dk1">
                      <a:alpha val="40000"/>
                    </a:schemeClr>
                  </a:outerShdw>
                </a:effectLst>
                <a:latin typeface="Calibri Light" panose="020F0302020204030204" pitchFamily="34" charset="0"/>
                <a:cs typeface="Calibri Light" panose="020F0302020204030204" pitchFamily="34" charset="0"/>
              </a:rPr>
              <a:t>η</a:t>
            </a:r>
            <a:r>
              <a:rPr lang="el-GR" sz="2400" b="1" u="sng" dirty="0">
                <a:ln w="0"/>
                <a:solidFill>
                  <a:schemeClr val="tx1"/>
                </a:solidFill>
                <a:effectLst>
                  <a:outerShdw blurRad="38100" dist="19050" dir="2700000" algn="tl" rotWithShape="0">
                    <a:schemeClr val="dk1">
                      <a:alpha val="40000"/>
                    </a:schemeClr>
                  </a:outerShdw>
                </a:effectLst>
                <a:latin typeface="Calibri Light" panose="020F0302020204030204" pitchFamily="34" charset="0"/>
                <a:cs typeface="Calibri Light" panose="020F0302020204030204" pitchFamily="34" charset="0"/>
              </a:rPr>
              <a:t>:</a:t>
            </a:r>
          </a:p>
          <a:p>
            <a:pPr marL="0" indent="0" algn="just">
              <a:buNone/>
            </a:pPr>
            <a:r>
              <a:rPr lang="el-GR" sz="2400" dirty="0">
                <a:latin typeface="Calibri Light" panose="020F0302020204030204" pitchFamily="34" charset="0"/>
                <a:cs typeface="Calibri Light" panose="020F0302020204030204" pitchFamily="34" charset="0"/>
              </a:rPr>
              <a:t>Να σχηματίσετε προτάσεις με τα παράγωγα επιρρήματα που θα δημιουργήσετε:</a:t>
            </a:r>
          </a:p>
          <a:p>
            <a:pPr marL="0" indent="0">
              <a:buNone/>
            </a:pPr>
            <a:endParaRPr lang="el-GR" sz="2400" dirty="0">
              <a:latin typeface="Calibri Light" panose="020F0302020204030204" pitchFamily="34" charset="0"/>
              <a:cs typeface="Calibri Light" panose="020F0302020204030204" pitchFamily="34" charset="0"/>
            </a:endParaRPr>
          </a:p>
          <a:p>
            <a:pPr marL="342900" indent="-342900">
              <a:buFont typeface="+mj-lt"/>
              <a:buAutoNum type="arabicPeriod"/>
            </a:pPr>
            <a:r>
              <a:rPr lang="el-GR" sz="2400" dirty="0">
                <a:latin typeface="Calibri Light" panose="020F0302020204030204" pitchFamily="34" charset="0"/>
                <a:cs typeface="Calibri Light" panose="020F0302020204030204" pitchFamily="34" charset="0"/>
              </a:rPr>
              <a:t>«ψυχρός»</a:t>
            </a:r>
          </a:p>
          <a:p>
            <a:pPr marL="342900" indent="-342900">
              <a:buFont typeface="+mj-lt"/>
              <a:buAutoNum type="arabicPeriod"/>
            </a:pPr>
            <a:endParaRPr lang="el-GR" sz="2400" dirty="0">
              <a:latin typeface="Calibri Light" panose="020F0302020204030204" pitchFamily="34" charset="0"/>
              <a:cs typeface="Calibri Light" panose="020F0302020204030204" pitchFamily="34" charset="0"/>
            </a:endParaRPr>
          </a:p>
          <a:p>
            <a:pPr marL="342900" indent="-342900">
              <a:buFont typeface="+mj-lt"/>
              <a:buAutoNum type="arabicPeriod"/>
            </a:pPr>
            <a:r>
              <a:rPr lang="el-GR" sz="2400" dirty="0">
                <a:latin typeface="Calibri Light" panose="020F0302020204030204" pitchFamily="34" charset="0"/>
                <a:cs typeface="Calibri Light" panose="020F0302020204030204" pitchFamily="34" charset="0"/>
              </a:rPr>
              <a:t>«άλλος»</a:t>
            </a:r>
          </a:p>
          <a:p>
            <a:pPr marL="342900" indent="-342900">
              <a:buFont typeface="+mj-lt"/>
              <a:buAutoNum type="arabicPeriod"/>
            </a:pPr>
            <a:endParaRPr lang="el-GR" sz="2400" dirty="0">
              <a:latin typeface="Calibri Light" panose="020F0302020204030204" pitchFamily="34" charset="0"/>
              <a:cs typeface="Calibri Light" panose="020F0302020204030204" pitchFamily="34" charset="0"/>
            </a:endParaRPr>
          </a:p>
          <a:p>
            <a:pPr marL="342900" indent="-342900">
              <a:buFont typeface="+mj-lt"/>
              <a:buAutoNum type="arabicPeriod"/>
            </a:pPr>
            <a:r>
              <a:rPr lang="el-GR" sz="2400" dirty="0">
                <a:latin typeface="Calibri Light" panose="020F0302020204030204" pitchFamily="34" charset="0"/>
                <a:cs typeface="Calibri Light" panose="020F0302020204030204" pitchFamily="34" charset="0"/>
              </a:rPr>
              <a:t>«ευχάριστος»</a:t>
            </a:r>
          </a:p>
          <a:p>
            <a:pPr marL="342900" indent="-342900">
              <a:buFont typeface="+mj-lt"/>
              <a:buAutoNum type="arabicPeriod"/>
            </a:pPr>
            <a:endParaRPr lang="el-GR" sz="2400" dirty="0">
              <a:latin typeface="Calibri Light" panose="020F0302020204030204" pitchFamily="34" charset="0"/>
              <a:cs typeface="Calibri Light" panose="020F0302020204030204" pitchFamily="34" charset="0"/>
            </a:endParaRPr>
          </a:p>
          <a:p>
            <a:pPr marL="342900" indent="-342900">
              <a:buFont typeface="+mj-lt"/>
              <a:buAutoNum type="arabicPeriod"/>
            </a:pPr>
            <a:r>
              <a:rPr lang="el-GR" sz="2400" dirty="0">
                <a:latin typeface="Calibri Light" panose="020F0302020204030204" pitchFamily="34" charset="0"/>
                <a:cs typeface="Calibri Light" panose="020F0302020204030204" pitchFamily="34" charset="0"/>
              </a:rPr>
              <a:t>«ελαφρύς»</a:t>
            </a:r>
          </a:p>
        </p:txBody>
      </p:sp>
      <p:sp>
        <p:nvSpPr>
          <p:cNvPr id="6" name="Βέλος: Δεξιό 5">
            <a:extLst>
              <a:ext uri="{FF2B5EF4-FFF2-40B4-BE49-F238E27FC236}">
                <a16:creationId xmlns:a16="http://schemas.microsoft.com/office/drawing/2014/main" id="{5D82E3C6-7153-4A07-BA36-913875FB20C3}"/>
              </a:ext>
            </a:extLst>
          </p:cNvPr>
          <p:cNvSpPr/>
          <p:nvPr/>
        </p:nvSpPr>
        <p:spPr>
          <a:xfrm>
            <a:off x="8015586" y="1823265"/>
            <a:ext cx="702366" cy="384314"/>
          </a:xfrm>
          <a:prstGeom prst="right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Βέλος: Δεξιό 6">
            <a:extLst>
              <a:ext uri="{FF2B5EF4-FFF2-40B4-BE49-F238E27FC236}">
                <a16:creationId xmlns:a16="http://schemas.microsoft.com/office/drawing/2014/main" id="{7B3D7D94-0838-443E-B865-F8FADA53A270}"/>
              </a:ext>
            </a:extLst>
          </p:cNvPr>
          <p:cNvSpPr/>
          <p:nvPr/>
        </p:nvSpPr>
        <p:spPr>
          <a:xfrm>
            <a:off x="8015586" y="2866802"/>
            <a:ext cx="702366" cy="384314"/>
          </a:xfrm>
          <a:prstGeom prst="right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8" name="Βέλος: Δεξιό 7">
            <a:extLst>
              <a:ext uri="{FF2B5EF4-FFF2-40B4-BE49-F238E27FC236}">
                <a16:creationId xmlns:a16="http://schemas.microsoft.com/office/drawing/2014/main" id="{7C44FA13-8D31-4234-95F1-A73B8B107ADA}"/>
              </a:ext>
            </a:extLst>
          </p:cNvPr>
          <p:cNvSpPr/>
          <p:nvPr/>
        </p:nvSpPr>
        <p:spPr>
          <a:xfrm>
            <a:off x="8029828" y="3799041"/>
            <a:ext cx="702366" cy="384314"/>
          </a:xfrm>
          <a:prstGeom prst="rightArrow">
            <a:avLst/>
          </a:prstGeom>
          <a:solidFill>
            <a:srgbClr val="7030A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Βέλος: Δεξιό 8">
            <a:extLst>
              <a:ext uri="{FF2B5EF4-FFF2-40B4-BE49-F238E27FC236}">
                <a16:creationId xmlns:a16="http://schemas.microsoft.com/office/drawing/2014/main" id="{912EF470-B673-4791-806A-60AB13B20C11}"/>
              </a:ext>
            </a:extLst>
          </p:cNvPr>
          <p:cNvSpPr/>
          <p:nvPr/>
        </p:nvSpPr>
        <p:spPr>
          <a:xfrm>
            <a:off x="8015586" y="4834670"/>
            <a:ext cx="702366" cy="384314"/>
          </a:xfrm>
          <a:prstGeom prst="right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026" name="Picture 2" descr="Τι συμβαίνει με τα παιδιά που μιλούν πολύ στην τάξη; - mpampades.eu">
            <a:extLst>
              <a:ext uri="{FF2B5EF4-FFF2-40B4-BE49-F238E27FC236}">
                <a16:creationId xmlns:a16="http://schemas.microsoft.com/office/drawing/2014/main" id="{ED7921B6-3DC4-4BB0-B021-589FD217BA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67" y="2498987"/>
            <a:ext cx="4276867" cy="33687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8" name="Τίτλος 3">
            <a:extLst>
              <a:ext uri="{FF2B5EF4-FFF2-40B4-BE49-F238E27FC236}">
                <a16:creationId xmlns:a16="http://schemas.microsoft.com/office/drawing/2014/main" id="{F72EED6F-A39E-40DA-BE18-6894E3690C3C}"/>
              </a:ext>
            </a:extLst>
          </p:cNvPr>
          <p:cNvSpPr>
            <a:spLocks noGrp="1"/>
          </p:cNvSpPr>
          <p:nvPr>
            <p:ph type="title"/>
          </p:nvPr>
        </p:nvSpPr>
        <p:spPr>
          <a:xfrm>
            <a:off x="685818" y="861390"/>
            <a:ext cx="3855720" cy="961875"/>
          </a:xfrm>
        </p:spPr>
        <p:txBody>
          <a:bodyPr>
            <a:noAutofit/>
          </a:bodyPr>
          <a:lstStyle/>
          <a:p>
            <a:pPr algn="ctr"/>
            <a:r>
              <a:rPr lang="el-GR" sz="3600" b="1" dirty="0">
                <a:ln w="0"/>
                <a:solidFill>
                  <a:schemeClr val="tx1"/>
                </a:solidFill>
                <a:effectLst>
                  <a:outerShdw blurRad="38100" dist="19050" dir="2700000" algn="tl" rotWithShape="0">
                    <a:schemeClr val="dk1">
                      <a:alpha val="40000"/>
                    </a:schemeClr>
                  </a:outerShdw>
                </a:effectLst>
                <a:latin typeface="+mn-lt"/>
              </a:rPr>
              <a:t>ΦΥΛΛΟ </a:t>
            </a:r>
            <a:br>
              <a:rPr lang="el-GR" sz="3600" b="1" dirty="0">
                <a:ln w="0"/>
                <a:solidFill>
                  <a:schemeClr val="tx1"/>
                </a:solidFill>
                <a:effectLst>
                  <a:outerShdw blurRad="38100" dist="19050" dir="2700000" algn="tl" rotWithShape="0">
                    <a:schemeClr val="dk1">
                      <a:alpha val="40000"/>
                    </a:schemeClr>
                  </a:outerShdw>
                </a:effectLst>
                <a:latin typeface="+mn-lt"/>
              </a:rPr>
            </a:br>
            <a:r>
              <a:rPr lang="el-GR" sz="3600" b="1" dirty="0">
                <a:ln w="0"/>
                <a:solidFill>
                  <a:schemeClr val="tx1"/>
                </a:solidFill>
                <a:effectLst>
                  <a:outerShdw blurRad="38100" dist="19050" dir="2700000" algn="tl" rotWithShape="0">
                    <a:schemeClr val="dk1">
                      <a:alpha val="40000"/>
                    </a:schemeClr>
                  </a:outerShdw>
                </a:effectLst>
                <a:latin typeface="+mn-lt"/>
              </a:rPr>
              <a:t>ΑΞΙΟΛΟΓΗΣΗΣ</a:t>
            </a:r>
          </a:p>
        </p:txBody>
      </p:sp>
    </p:spTree>
    <p:extLst>
      <p:ext uri="{BB962C8B-B14F-4D97-AF65-F5344CB8AC3E}">
        <p14:creationId xmlns:p14="http://schemas.microsoft.com/office/powerpoint/2010/main" val="3178904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D78B4363-8ABA-48AD-92C1-4E8B523B29FD}"/>
              </a:ext>
            </a:extLst>
          </p:cNvPr>
          <p:cNvSpPr>
            <a:spLocks noGrp="1"/>
          </p:cNvSpPr>
          <p:nvPr>
            <p:ph type="title"/>
          </p:nvPr>
        </p:nvSpPr>
        <p:spPr>
          <a:xfrm>
            <a:off x="2478157" y="115956"/>
            <a:ext cx="7646504" cy="559904"/>
          </a:xfrm>
        </p:spPr>
        <p:txBody>
          <a:bodyPr>
            <a:normAutofit/>
          </a:bodyPr>
          <a:lstStyle/>
          <a:p>
            <a:pPr algn="ctr"/>
            <a:r>
              <a:rPr lang="el-GR" sz="3200" b="1" dirty="0">
                <a:ln w="0"/>
                <a:solidFill>
                  <a:schemeClr val="tx1"/>
                </a:solidFill>
                <a:effectLst>
                  <a:outerShdw blurRad="38100" dist="19050" dir="2700000" algn="tl" rotWithShape="0">
                    <a:schemeClr val="dk1">
                      <a:alpha val="40000"/>
                    </a:schemeClr>
                  </a:outerShdw>
                </a:effectLst>
              </a:rPr>
              <a:t>ΑΝΑΚΕΦΑΛΑΙΩΣΗ</a:t>
            </a:r>
          </a:p>
        </p:txBody>
      </p:sp>
      <p:sp>
        <p:nvSpPr>
          <p:cNvPr id="7" name="Θέση κειμένου 5">
            <a:extLst>
              <a:ext uri="{FF2B5EF4-FFF2-40B4-BE49-F238E27FC236}">
                <a16:creationId xmlns:a16="http://schemas.microsoft.com/office/drawing/2014/main" id="{3E6D5073-E347-43E5-9D46-01101AF0F259}"/>
              </a:ext>
            </a:extLst>
          </p:cNvPr>
          <p:cNvSpPr>
            <a:spLocks noGrp="1"/>
          </p:cNvSpPr>
          <p:nvPr>
            <p:ph idx="1"/>
          </p:nvPr>
        </p:nvSpPr>
        <p:spPr>
          <a:xfrm>
            <a:off x="914400" y="675861"/>
            <a:ext cx="11277600" cy="6387548"/>
          </a:xfrm>
        </p:spPr>
        <p:txBody>
          <a:bodyPr>
            <a:noAutofit/>
          </a:bodyPr>
          <a:lstStyle/>
          <a:p>
            <a:pPr marL="0" indent="0">
              <a:buNone/>
            </a:pPr>
            <a:endParaRPr lang="el-GR" sz="2200" dirty="0">
              <a:ln w="0"/>
              <a:solidFill>
                <a:schemeClr val="tx1"/>
              </a:solidFill>
              <a:effectLst>
                <a:outerShdw blurRad="38100" dist="19050" dir="2700000" algn="tl" rotWithShape="0">
                  <a:schemeClr val="dk1">
                    <a:alpha val="40000"/>
                  </a:schemeClr>
                </a:outerShdw>
              </a:effectLst>
            </a:endParaRPr>
          </a:p>
          <a:p>
            <a:pPr marL="0" indent="0" algn="just">
              <a:buNone/>
            </a:pPr>
            <a:endParaRPr lang="el-GR" sz="2200" dirty="0">
              <a:ln w="0"/>
              <a:solidFill>
                <a:schemeClr val="tx1"/>
              </a:solidFill>
              <a:effectLst>
                <a:outerShdw blurRad="38100" dist="19050" dir="2700000" algn="tl" rotWithShape="0">
                  <a:schemeClr val="dk1">
                    <a:alpha val="40000"/>
                  </a:schemeClr>
                </a:outerShdw>
              </a:effectLst>
            </a:endParaRPr>
          </a:p>
          <a:p>
            <a:pPr marL="0" indent="0" algn="just">
              <a:buNone/>
            </a:pPr>
            <a:endParaRPr lang="el-GR" sz="2200" dirty="0">
              <a:ln w="0"/>
              <a:solidFill>
                <a:schemeClr val="tx1"/>
              </a:solidFill>
              <a:effectLst>
                <a:outerShdw blurRad="38100" dist="19050" dir="2700000" algn="tl" rotWithShape="0">
                  <a:schemeClr val="dk1">
                    <a:alpha val="40000"/>
                  </a:schemeClr>
                </a:outerShdw>
              </a:effectLst>
            </a:endParaRPr>
          </a:p>
          <a:p>
            <a:pPr marL="0" indent="0" algn="just">
              <a:buNone/>
            </a:pPr>
            <a:endParaRPr lang="el-GR" sz="2200" dirty="0">
              <a:ln w="0"/>
              <a:solidFill>
                <a:schemeClr val="tx1"/>
              </a:solidFill>
              <a:effectLst>
                <a:outerShdw blurRad="38100" dist="19050" dir="2700000" algn="tl" rotWithShape="0">
                  <a:schemeClr val="dk1">
                    <a:alpha val="40000"/>
                  </a:schemeClr>
                </a:outerShdw>
              </a:effectLst>
            </a:endParaRPr>
          </a:p>
          <a:p>
            <a:pPr marL="0" indent="0" algn="ctr">
              <a:buNone/>
            </a:pPr>
            <a:r>
              <a:rPr lang="el-GR" sz="2200" dirty="0">
                <a:ln w="0"/>
                <a:solidFill>
                  <a:schemeClr val="tx1"/>
                </a:solidFill>
                <a:effectLst>
                  <a:outerShdw blurRad="38100" dist="19050" dir="2700000" algn="tl" rotWithShape="0">
                    <a:schemeClr val="dk1">
                      <a:alpha val="40000"/>
                    </a:schemeClr>
                  </a:outerShdw>
                </a:effectLst>
              </a:rPr>
              <a:t>Επιρρήματα όπου παράγονται από επίθετα, </a:t>
            </a:r>
          </a:p>
          <a:p>
            <a:pPr marL="0" indent="0" algn="ctr">
              <a:buNone/>
            </a:pPr>
            <a:r>
              <a:rPr lang="el-GR" sz="2200" dirty="0">
                <a:ln w="0"/>
                <a:solidFill>
                  <a:schemeClr val="tx1"/>
                </a:solidFill>
                <a:effectLst>
                  <a:outerShdw blurRad="38100" dist="19050" dir="2700000" algn="tl" rotWithShape="0">
                    <a:schemeClr val="dk1">
                      <a:alpha val="40000"/>
                    </a:schemeClr>
                  </a:outerShdw>
                </a:effectLst>
              </a:rPr>
              <a:t>μετοχές, αντωνυμίες και από άλλα επιρρήματα.</a:t>
            </a:r>
          </a:p>
          <a:p>
            <a:pPr marL="0" indent="0" algn="just">
              <a:buNone/>
            </a:pPr>
            <a:endParaRPr lang="el-GR" sz="2200" dirty="0">
              <a:ln w="0"/>
              <a:solidFill>
                <a:schemeClr val="tx1"/>
              </a:solidFill>
              <a:effectLst>
                <a:outerShdw blurRad="38100" dist="19050" dir="2700000" algn="tl" rotWithShape="0">
                  <a:schemeClr val="dk1">
                    <a:alpha val="40000"/>
                  </a:schemeClr>
                </a:outerShdw>
              </a:effectLst>
            </a:endParaRPr>
          </a:p>
          <a:p>
            <a:pPr marL="0" indent="0" algn="just">
              <a:buNone/>
            </a:pPr>
            <a:endParaRPr lang="el-GR" sz="2200" dirty="0">
              <a:ln w="0"/>
              <a:solidFill>
                <a:schemeClr val="tx1"/>
              </a:solidFill>
              <a:effectLst>
                <a:outerShdw blurRad="38100" dist="19050" dir="2700000" algn="tl" rotWithShape="0">
                  <a:schemeClr val="dk1">
                    <a:alpha val="40000"/>
                  </a:schemeClr>
                </a:outerShdw>
              </a:effectLst>
            </a:endParaRPr>
          </a:p>
        </p:txBody>
      </p:sp>
      <p:sp>
        <p:nvSpPr>
          <p:cNvPr id="8" name="Ορθογώνιο 7">
            <a:extLst>
              <a:ext uri="{FF2B5EF4-FFF2-40B4-BE49-F238E27FC236}">
                <a16:creationId xmlns:a16="http://schemas.microsoft.com/office/drawing/2014/main" id="{7992AA09-AFB6-4538-A442-A1D4373DB159}"/>
              </a:ext>
            </a:extLst>
          </p:cNvPr>
          <p:cNvSpPr/>
          <p:nvPr/>
        </p:nvSpPr>
        <p:spPr>
          <a:xfrm>
            <a:off x="4320208" y="806727"/>
            <a:ext cx="3962400" cy="559904"/>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400" b="1" dirty="0">
                <a:ln w="0"/>
                <a:solidFill>
                  <a:schemeClr val="tx1"/>
                </a:solidFill>
                <a:effectLst>
                  <a:outerShdw blurRad="38100" dist="19050" dir="2700000" algn="tl" rotWithShape="0">
                    <a:schemeClr val="dk1">
                      <a:alpha val="40000"/>
                    </a:schemeClr>
                  </a:outerShdw>
                </a:effectLst>
              </a:rPr>
              <a:t>«ΠΑΡΑΓΩΓΑ ΕΠΙΡΡΗΜΑΤΑ»</a:t>
            </a:r>
          </a:p>
        </p:txBody>
      </p:sp>
      <p:sp>
        <p:nvSpPr>
          <p:cNvPr id="9" name="Βέλος: Κάτω 8">
            <a:extLst>
              <a:ext uri="{FF2B5EF4-FFF2-40B4-BE49-F238E27FC236}">
                <a16:creationId xmlns:a16="http://schemas.microsoft.com/office/drawing/2014/main" id="{D04303A1-0824-43D3-9038-40AE4AD1A7F2}"/>
              </a:ext>
            </a:extLst>
          </p:cNvPr>
          <p:cNvSpPr/>
          <p:nvPr/>
        </p:nvSpPr>
        <p:spPr>
          <a:xfrm>
            <a:off x="5711687" y="1497496"/>
            <a:ext cx="1179443" cy="82163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5EFF2437-9842-417A-9192-B261AD16BED1}"/>
              </a:ext>
            </a:extLst>
          </p:cNvPr>
          <p:cNvSpPr/>
          <p:nvPr/>
        </p:nvSpPr>
        <p:spPr>
          <a:xfrm>
            <a:off x="993911" y="4835189"/>
            <a:ext cx="3445565" cy="914400"/>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l-GR" sz="2000" b="1" dirty="0">
                <a:ln w="0"/>
                <a:solidFill>
                  <a:schemeClr val="tx1"/>
                </a:solidFill>
                <a:effectLst>
                  <a:outerShdw blurRad="38100" dist="19050" dir="2700000" algn="tl" rotWithShape="0">
                    <a:schemeClr val="dk1">
                      <a:alpha val="40000"/>
                    </a:schemeClr>
                  </a:outerShdw>
                </a:effectLst>
              </a:rPr>
              <a:t>ΠΑΡΑΓΩΓΙΚΕΣ ΚΑΤΑΛΗΞΕΙΣ</a:t>
            </a:r>
          </a:p>
        </p:txBody>
      </p:sp>
      <p:sp>
        <p:nvSpPr>
          <p:cNvPr id="11" name="Ορθογώνιο 10">
            <a:extLst>
              <a:ext uri="{FF2B5EF4-FFF2-40B4-BE49-F238E27FC236}">
                <a16:creationId xmlns:a16="http://schemas.microsoft.com/office/drawing/2014/main" id="{F8EC403A-41C7-4B0A-9CD0-FEBDC51D083D}"/>
              </a:ext>
            </a:extLst>
          </p:cNvPr>
          <p:cNvSpPr/>
          <p:nvPr/>
        </p:nvSpPr>
        <p:spPr>
          <a:xfrm>
            <a:off x="5287616" y="4253948"/>
            <a:ext cx="6096000" cy="2246769"/>
          </a:xfrm>
          <a:prstGeom prst="rect">
            <a:avLst/>
          </a:prstGeom>
        </p:spPr>
        <p:txBody>
          <a:bodyPr>
            <a:spAutoFit/>
          </a:bodyPr>
          <a:lstStyle/>
          <a:p>
            <a:pPr algn="just"/>
            <a:r>
              <a:rPr lang="el-GR" sz="2000" b="1" i="1" dirty="0">
                <a:ln w="0"/>
                <a:effectLst>
                  <a:outerShdw blurRad="38100" dist="19050" dir="2700000" algn="tl" rotWithShape="0">
                    <a:schemeClr val="dk1">
                      <a:alpha val="40000"/>
                    </a:schemeClr>
                  </a:outerShdw>
                </a:effectLst>
              </a:rPr>
              <a:t>	    -α / -ά / -</a:t>
            </a:r>
            <a:r>
              <a:rPr lang="el-GR" sz="2000" b="1" i="1" dirty="0" err="1">
                <a:ln w="0"/>
                <a:effectLst>
                  <a:outerShdw blurRad="38100" dist="19050" dir="2700000" algn="tl" rotWithShape="0">
                    <a:schemeClr val="dk1">
                      <a:alpha val="40000"/>
                    </a:schemeClr>
                  </a:outerShdw>
                </a:effectLst>
              </a:rPr>
              <a:t>ιά</a:t>
            </a:r>
            <a:endParaRPr lang="el-GR" sz="2000" b="1" i="1" dirty="0">
              <a:ln w="0"/>
              <a:effectLst>
                <a:outerShdw blurRad="38100" dist="19050" dir="2700000" algn="tl" rotWithShape="0">
                  <a:schemeClr val="dk1">
                    <a:alpha val="40000"/>
                  </a:schemeClr>
                </a:outerShdw>
              </a:effectLst>
            </a:endParaRPr>
          </a:p>
          <a:p>
            <a:pPr algn="just"/>
            <a:endParaRPr lang="el-GR" sz="2000" b="1" i="1" dirty="0">
              <a:ln w="0"/>
              <a:effectLst>
                <a:outerShdw blurRad="38100" dist="19050" dir="2700000" algn="tl" rotWithShape="0">
                  <a:schemeClr val="dk1">
                    <a:alpha val="40000"/>
                  </a:schemeClr>
                </a:outerShdw>
              </a:effectLst>
            </a:endParaRPr>
          </a:p>
          <a:p>
            <a:pPr algn="just"/>
            <a:r>
              <a:rPr lang="el-GR" sz="2000" b="1" i="1" dirty="0">
                <a:ln w="0"/>
                <a:effectLst>
                  <a:outerShdw blurRad="38100" dist="19050" dir="2700000" algn="tl" rotWithShape="0">
                    <a:schemeClr val="dk1">
                      <a:alpha val="40000"/>
                    </a:schemeClr>
                  </a:outerShdw>
                </a:effectLst>
              </a:rPr>
              <a:t>            -ως / -</a:t>
            </a:r>
            <a:r>
              <a:rPr lang="el-GR" sz="2000" b="1" i="1" dirty="0" err="1">
                <a:ln w="0"/>
                <a:effectLst>
                  <a:outerShdw blurRad="38100" dist="19050" dir="2700000" algn="tl" rotWithShape="0">
                    <a:schemeClr val="dk1">
                      <a:alpha val="40000"/>
                    </a:schemeClr>
                  </a:outerShdw>
                </a:effectLst>
              </a:rPr>
              <a:t>ώς</a:t>
            </a:r>
            <a:endParaRPr lang="el-GR" sz="2000" b="1" i="1" dirty="0">
              <a:ln w="0"/>
              <a:effectLst>
                <a:outerShdw blurRad="38100" dist="19050" dir="2700000" algn="tl" rotWithShape="0">
                  <a:schemeClr val="dk1">
                    <a:alpha val="40000"/>
                  </a:schemeClr>
                </a:outerShdw>
              </a:effectLst>
            </a:endParaRPr>
          </a:p>
          <a:p>
            <a:pPr algn="just"/>
            <a:endParaRPr lang="el-GR" sz="2000" b="1" i="1" dirty="0">
              <a:ln w="0"/>
              <a:effectLst>
                <a:outerShdw blurRad="38100" dist="19050" dir="2700000" algn="tl" rotWithShape="0">
                  <a:schemeClr val="dk1">
                    <a:alpha val="40000"/>
                  </a:schemeClr>
                </a:outerShdw>
              </a:effectLst>
            </a:endParaRPr>
          </a:p>
          <a:p>
            <a:pPr algn="just"/>
            <a:r>
              <a:rPr lang="el-GR" sz="2000" b="1" i="1" dirty="0">
                <a:ln w="0"/>
                <a:effectLst>
                  <a:outerShdw blurRad="38100" dist="19050" dir="2700000" algn="tl" rotWithShape="0">
                    <a:schemeClr val="dk1">
                      <a:alpha val="40000"/>
                    </a:schemeClr>
                  </a:outerShdw>
                </a:effectLst>
              </a:rPr>
              <a:t>            -θε</a:t>
            </a:r>
          </a:p>
          <a:p>
            <a:pPr algn="just"/>
            <a:endParaRPr lang="el-GR" sz="2000" b="1" i="1" dirty="0">
              <a:ln w="0"/>
              <a:effectLst>
                <a:outerShdw blurRad="38100" dist="19050" dir="2700000" algn="tl" rotWithShape="0">
                  <a:schemeClr val="dk1">
                    <a:alpha val="40000"/>
                  </a:schemeClr>
                </a:outerShdw>
              </a:effectLst>
            </a:endParaRPr>
          </a:p>
          <a:p>
            <a:pPr algn="just"/>
            <a:r>
              <a:rPr lang="el-GR" sz="2000" b="1" i="1" dirty="0">
                <a:ln w="0"/>
                <a:effectLst>
                  <a:outerShdw blurRad="38100" dist="19050" dir="2700000" algn="tl" rotWithShape="0">
                    <a:schemeClr val="dk1">
                      <a:alpha val="40000"/>
                    </a:schemeClr>
                  </a:outerShdw>
                </a:effectLst>
              </a:rPr>
              <a:t>            -</a:t>
            </a:r>
            <a:r>
              <a:rPr lang="el-GR" sz="2000" b="1" i="1" dirty="0" err="1">
                <a:ln w="0"/>
                <a:effectLst>
                  <a:outerShdw blurRad="38100" dist="19050" dir="2700000" algn="tl" rotWithShape="0">
                    <a:schemeClr val="dk1">
                      <a:alpha val="40000"/>
                    </a:schemeClr>
                  </a:outerShdw>
                </a:effectLst>
              </a:rPr>
              <a:t>ού</a:t>
            </a:r>
            <a:endParaRPr lang="el-GR" sz="2000" b="1" i="1" dirty="0">
              <a:ln w="0"/>
              <a:effectLst>
                <a:outerShdw blurRad="38100" dist="19050" dir="2700000" algn="tl" rotWithShape="0">
                  <a:schemeClr val="dk1">
                    <a:alpha val="40000"/>
                  </a:schemeClr>
                </a:outerShdw>
              </a:effectLst>
            </a:endParaRPr>
          </a:p>
        </p:txBody>
      </p:sp>
      <p:sp>
        <p:nvSpPr>
          <p:cNvPr id="12" name="Βέλος: Δεξιό 11">
            <a:extLst>
              <a:ext uri="{FF2B5EF4-FFF2-40B4-BE49-F238E27FC236}">
                <a16:creationId xmlns:a16="http://schemas.microsoft.com/office/drawing/2014/main" id="{459750B3-2D24-4F8A-AC7C-C2770A9C886E}"/>
              </a:ext>
            </a:extLst>
          </p:cNvPr>
          <p:cNvSpPr/>
          <p:nvPr/>
        </p:nvSpPr>
        <p:spPr>
          <a:xfrm>
            <a:off x="4863548" y="4272497"/>
            <a:ext cx="978408"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Βέλος: Δεξιό 12">
            <a:extLst>
              <a:ext uri="{FF2B5EF4-FFF2-40B4-BE49-F238E27FC236}">
                <a16:creationId xmlns:a16="http://schemas.microsoft.com/office/drawing/2014/main" id="{1B113D4C-3E05-47A8-8BB1-B13AA23120B8}"/>
              </a:ext>
            </a:extLst>
          </p:cNvPr>
          <p:cNvSpPr/>
          <p:nvPr/>
        </p:nvSpPr>
        <p:spPr>
          <a:xfrm>
            <a:off x="4937560" y="6016085"/>
            <a:ext cx="978408"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Βέλος: Δεξιό 13">
            <a:extLst>
              <a:ext uri="{FF2B5EF4-FFF2-40B4-BE49-F238E27FC236}">
                <a16:creationId xmlns:a16="http://schemas.microsoft.com/office/drawing/2014/main" id="{8648F03C-661E-4500-8658-11EF91DDFE65}"/>
              </a:ext>
            </a:extLst>
          </p:cNvPr>
          <p:cNvSpPr/>
          <p:nvPr/>
        </p:nvSpPr>
        <p:spPr>
          <a:xfrm>
            <a:off x="4930933" y="5453393"/>
            <a:ext cx="978408"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Βέλος: Δεξιό 14">
            <a:extLst>
              <a:ext uri="{FF2B5EF4-FFF2-40B4-BE49-F238E27FC236}">
                <a16:creationId xmlns:a16="http://schemas.microsoft.com/office/drawing/2014/main" id="{0CCAE327-8D7C-4C51-AB20-4D3D9EA428F6}"/>
              </a:ext>
            </a:extLst>
          </p:cNvPr>
          <p:cNvSpPr/>
          <p:nvPr/>
        </p:nvSpPr>
        <p:spPr>
          <a:xfrm>
            <a:off x="4903301" y="4835189"/>
            <a:ext cx="978408"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552375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5392D63C-D897-470F-B2E9-F1CFE69C95F4}"/>
              </a:ext>
            </a:extLst>
          </p:cNvPr>
          <p:cNvSpPr>
            <a:spLocks noGrp="1"/>
          </p:cNvSpPr>
          <p:nvPr>
            <p:ph type="title"/>
          </p:nvPr>
        </p:nvSpPr>
        <p:spPr>
          <a:xfrm>
            <a:off x="1424609" y="136694"/>
            <a:ext cx="9601200" cy="989741"/>
          </a:xfrm>
        </p:spPr>
        <p:txBody>
          <a:bodyPr>
            <a:noAutofit/>
          </a:bodyPr>
          <a:lstStyle/>
          <a:p>
            <a:pPr algn="ctr"/>
            <a:r>
              <a:rPr lang="el-GR" sz="3600" b="1" dirty="0">
                <a:ln w="0"/>
                <a:solidFill>
                  <a:schemeClr val="tx1"/>
                </a:solidFill>
                <a:effectLst>
                  <a:outerShdw blurRad="38100" dist="19050" dir="2700000" algn="tl" rotWithShape="0">
                    <a:schemeClr val="dk1">
                      <a:alpha val="40000"/>
                    </a:schemeClr>
                  </a:outerShdw>
                </a:effectLst>
                <a:cs typeface="Times New Roman" panose="02020603050405020304" pitchFamily="18" charset="0"/>
              </a:rPr>
              <a:t>ΕΡΓΑΣΙΑ ΓΙΑ ΤΟ ΣΠΙΤΙ: </a:t>
            </a:r>
            <a:br>
              <a:rPr lang="el-GR" sz="3600" b="1" dirty="0">
                <a:ln w="0"/>
                <a:solidFill>
                  <a:schemeClr val="tx1"/>
                </a:solidFill>
                <a:effectLst>
                  <a:outerShdw blurRad="38100" dist="19050" dir="2700000" algn="tl" rotWithShape="0">
                    <a:schemeClr val="dk1">
                      <a:alpha val="40000"/>
                    </a:schemeClr>
                  </a:outerShdw>
                </a:effectLst>
                <a:cs typeface="Times New Roman" panose="02020603050405020304" pitchFamily="18" charset="0"/>
              </a:rPr>
            </a:br>
            <a:r>
              <a:rPr lang="el-GR" sz="3600" b="1" dirty="0">
                <a:ln w="0"/>
                <a:solidFill>
                  <a:schemeClr val="tx1"/>
                </a:solidFill>
                <a:effectLst>
                  <a:outerShdw blurRad="38100" dist="19050" dir="2700000" algn="tl" rotWithShape="0">
                    <a:schemeClr val="dk1">
                      <a:alpha val="40000"/>
                    </a:schemeClr>
                  </a:outerShdw>
                </a:effectLst>
                <a:cs typeface="Times New Roman" panose="02020603050405020304" pitchFamily="18" charset="0"/>
              </a:rPr>
              <a:t>«ΡΟΥΜΠΡΙΚΑ ΑΞΙΟΛΟΓΗΣΗΣ»</a:t>
            </a:r>
            <a:endParaRPr lang="el-GR" sz="3600" b="1" dirty="0">
              <a:ln w="0"/>
              <a:solidFill>
                <a:schemeClr val="tx1"/>
              </a:solidFill>
              <a:effectLst>
                <a:outerShdw blurRad="38100" dist="19050" dir="2700000" algn="tl" rotWithShape="0">
                  <a:schemeClr val="dk1">
                    <a:alpha val="40000"/>
                  </a:schemeClr>
                </a:outerShdw>
              </a:effectLst>
            </a:endParaRPr>
          </a:p>
        </p:txBody>
      </p:sp>
      <p:graphicFrame>
        <p:nvGraphicFramePr>
          <p:cNvPr id="7" name="Πίνακας 6">
            <a:extLst>
              <a:ext uri="{FF2B5EF4-FFF2-40B4-BE49-F238E27FC236}">
                <a16:creationId xmlns:a16="http://schemas.microsoft.com/office/drawing/2014/main" id="{54FD9A3A-42B9-4134-99D1-435A5180EE2A}"/>
              </a:ext>
            </a:extLst>
          </p:cNvPr>
          <p:cNvGraphicFramePr>
            <a:graphicFrameLocks noGrp="1"/>
          </p:cNvGraphicFramePr>
          <p:nvPr>
            <p:extLst>
              <p:ext uri="{D42A27DB-BD31-4B8C-83A1-F6EECF244321}">
                <p14:modId xmlns:p14="http://schemas.microsoft.com/office/powerpoint/2010/main" val="1157221315"/>
              </p:ext>
            </p:extLst>
          </p:nvPr>
        </p:nvGraphicFramePr>
        <p:xfrm>
          <a:off x="702368" y="2326182"/>
          <a:ext cx="11489632" cy="2769033"/>
        </p:xfrm>
        <a:graphic>
          <a:graphicData uri="http://schemas.openxmlformats.org/drawingml/2006/table">
            <a:tbl>
              <a:tblPr firstRow="1" bandRow="1">
                <a:tableStyleId>{5C22544A-7EE6-4342-B048-85BDC9FD1C3A}</a:tableStyleId>
              </a:tblPr>
              <a:tblGrid>
                <a:gridCol w="1641376">
                  <a:extLst>
                    <a:ext uri="{9D8B030D-6E8A-4147-A177-3AD203B41FA5}">
                      <a16:colId xmlns:a16="http://schemas.microsoft.com/office/drawing/2014/main" val="941686451"/>
                    </a:ext>
                  </a:extLst>
                </a:gridCol>
                <a:gridCol w="1641376">
                  <a:extLst>
                    <a:ext uri="{9D8B030D-6E8A-4147-A177-3AD203B41FA5}">
                      <a16:colId xmlns:a16="http://schemas.microsoft.com/office/drawing/2014/main" val="1722343915"/>
                    </a:ext>
                  </a:extLst>
                </a:gridCol>
                <a:gridCol w="1641376">
                  <a:extLst>
                    <a:ext uri="{9D8B030D-6E8A-4147-A177-3AD203B41FA5}">
                      <a16:colId xmlns:a16="http://schemas.microsoft.com/office/drawing/2014/main" val="1648308"/>
                    </a:ext>
                  </a:extLst>
                </a:gridCol>
                <a:gridCol w="1641376">
                  <a:extLst>
                    <a:ext uri="{9D8B030D-6E8A-4147-A177-3AD203B41FA5}">
                      <a16:colId xmlns:a16="http://schemas.microsoft.com/office/drawing/2014/main" val="4287935477"/>
                    </a:ext>
                  </a:extLst>
                </a:gridCol>
                <a:gridCol w="1641376">
                  <a:extLst>
                    <a:ext uri="{9D8B030D-6E8A-4147-A177-3AD203B41FA5}">
                      <a16:colId xmlns:a16="http://schemas.microsoft.com/office/drawing/2014/main" val="2904269400"/>
                    </a:ext>
                  </a:extLst>
                </a:gridCol>
                <a:gridCol w="1641376">
                  <a:extLst>
                    <a:ext uri="{9D8B030D-6E8A-4147-A177-3AD203B41FA5}">
                      <a16:colId xmlns:a16="http://schemas.microsoft.com/office/drawing/2014/main" val="1790403179"/>
                    </a:ext>
                  </a:extLst>
                </a:gridCol>
                <a:gridCol w="1641376">
                  <a:extLst>
                    <a:ext uri="{9D8B030D-6E8A-4147-A177-3AD203B41FA5}">
                      <a16:colId xmlns:a16="http://schemas.microsoft.com/office/drawing/2014/main" val="1010968756"/>
                    </a:ext>
                  </a:extLst>
                </a:gridCol>
              </a:tblGrid>
              <a:tr h="932943">
                <a:tc>
                  <a:txBody>
                    <a:bodyPr/>
                    <a:lstStyle/>
                    <a:p>
                      <a:pPr algn="ctr"/>
                      <a:endParaRPr lang="el-GR" dirty="0"/>
                    </a:p>
                    <a:p>
                      <a:pPr algn="ctr"/>
                      <a:r>
                        <a:rPr lang="el-GR" dirty="0"/>
                        <a:t>ΜΕΛΗ</a:t>
                      </a:r>
                    </a:p>
                  </a:txBody>
                  <a:tcPr/>
                </a:tc>
                <a:tc>
                  <a:txBody>
                    <a:bodyPr/>
                    <a:lstStyle/>
                    <a:p>
                      <a:pPr algn="ctr"/>
                      <a:endParaRPr lang="el-GR" dirty="0"/>
                    </a:p>
                    <a:p>
                      <a:pPr algn="ctr"/>
                      <a:r>
                        <a:rPr lang="el-GR" dirty="0"/>
                        <a:t>ΕΝΕΡΓΟΣ ΣΥΜΜΕΤΟΧΗ</a:t>
                      </a:r>
                    </a:p>
                  </a:txBody>
                  <a:tcPr/>
                </a:tc>
                <a:tc>
                  <a:txBody>
                    <a:bodyPr/>
                    <a:lstStyle/>
                    <a:p>
                      <a:pPr algn="ctr"/>
                      <a:endParaRPr lang="el-GR" dirty="0"/>
                    </a:p>
                    <a:p>
                      <a:pPr algn="ctr"/>
                      <a:r>
                        <a:rPr lang="el-GR" dirty="0"/>
                        <a:t>ΟΡΓΑΝΩΣΗ ΕΡΓΑΣΙΑΣ</a:t>
                      </a:r>
                    </a:p>
                  </a:txBody>
                  <a:tcPr/>
                </a:tc>
                <a:tc>
                  <a:txBody>
                    <a:bodyPr/>
                    <a:lstStyle/>
                    <a:p>
                      <a:pPr algn="ctr"/>
                      <a:endParaRPr lang="el-GR" dirty="0"/>
                    </a:p>
                    <a:p>
                      <a:pPr algn="ctr"/>
                      <a:r>
                        <a:rPr lang="el-GR" sz="1500" dirty="0"/>
                        <a:t>ΥΠΕΥΘΥΝΟΤΗΤΑ</a:t>
                      </a:r>
                    </a:p>
                  </a:txBody>
                  <a:tcPr/>
                </a:tc>
                <a:tc>
                  <a:txBody>
                    <a:bodyPr/>
                    <a:lstStyle/>
                    <a:p>
                      <a:pPr algn="ctr"/>
                      <a:endParaRPr lang="el-GR" dirty="0"/>
                    </a:p>
                    <a:p>
                      <a:pPr algn="ctr"/>
                      <a:r>
                        <a:rPr lang="el-GR" dirty="0"/>
                        <a:t>ΓΕΝΙΚΗ </a:t>
                      </a:r>
                      <a:r>
                        <a:rPr lang="el-GR" sz="1700" dirty="0"/>
                        <a:t>ΣΥΜΠΕΡΙΦΟΡΑ</a:t>
                      </a:r>
                    </a:p>
                  </a:txBody>
                  <a:tcPr/>
                </a:tc>
                <a:tc>
                  <a:txBody>
                    <a:bodyPr/>
                    <a:lstStyle/>
                    <a:p>
                      <a:pPr algn="ctr"/>
                      <a:r>
                        <a:rPr lang="el-GR" sz="1700" dirty="0"/>
                        <a:t>ΔΕΞΙΟΤΗΤΑ ΕΠΙΛΥΣΗΣ ΣΥΓΚΡΟΥΣΕΩΝ</a:t>
                      </a:r>
                    </a:p>
                  </a:txBody>
                  <a:tcPr/>
                </a:tc>
                <a:tc>
                  <a:txBody>
                    <a:bodyPr/>
                    <a:lstStyle/>
                    <a:p>
                      <a:pPr algn="ctr"/>
                      <a:endParaRPr lang="el-GR" dirty="0"/>
                    </a:p>
                    <a:p>
                      <a:pPr algn="ctr"/>
                      <a:r>
                        <a:rPr lang="el-GR" dirty="0"/>
                        <a:t>ΣΥΝΟΛΟ </a:t>
                      </a:r>
                      <a:r>
                        <a:rPr lang="el-GR" sz="1700" dirty="0"/>
                        <a:t>ΒΑΘΜΟΛΟΓΙΑΣ</a:t>
                      </a:r>
                    </a:p>
                  </a:txBody>
                  <a:tcPr/>
                </a:tc>
                <a:extLst>
                  <a:ext uri="{0D108BD9-81ED-4DB2-BD59-A6C34878D82A}">
                    <a16:rowId xmlns:a16="http://schemas.microsoft.com/office/drawing/2014/main" val="1031980080"/>
                  </a:ext>
                </a:extLst>
              </a:tr>
              <a:tr h="918045">
                <a:tc>
                  <a:txBody>
                    <a:bodyPr/>
                    <a:lstStyle/>
                    <a:p>
                      <a:r>
                        <a:rPr lang="el-GR" dirty="0"/>
                        <a:t>Εκπρόσωπος</a:t>
                      </a: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3463522790"/>
                  </a:ext>
                </a:extLst>
              </a:tr>
              <a:tr h="918045">
                <a:tc>
                  <a:txBody>
                    <a:bodyPr/>
                    <a:lstStyle/>
                    <a:p>
                      <a:r>
                        <a:rPr lang="el-GR" dirty="0"/>
                        <a:t>Γραμματέας</a:t>
                      </a:r>
                    </a:p>
                  </a:txBody>
                  <a:tcPr/>
                </a:tc>
                <a:tc>
                  <a:txBody>
                    <a:bodyPr/>
                    <a:lstStyle/>
                    <a:p>
                      <a:endParaRPr lang="el-GR" dirty="0"/>
                    </a:p>
                  </a:txBody>
                  <a:tcPr/>
                </a:tc>
                <a:tc>
                  <a:txBody>
                    <a:bodyPr/>
                    <a:lstStyle/>
                    <a:p>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3224818108"/>
                  </a:ext>
                </a:extLst>
              </a:tr>
            </a:tbl>
          </a:graphicData>
        </a:graphic>
      </p:graphicFrame>
      <p:sp>
        <p:nvSpPr>
          <p:cNvPr id="10" name="TextBox 9">
            <a:extLst>
              <a:ext uri="{FF2B5EF4-FFF2-40B4-BE49-F238E27FC236}">
                <a16:creationId xmlns:a16="http://schemas.microsoft.com/office/drawing/2014/main" id="{502437FD-FFCA-4F7E-97AD-ED05E3B9A11A}"/>
              </a:ext>
            </a:extLst>
          </p:cNvPr>
          <p:cNvSpPr txBox="1"/>
          <p:nvPr/>
        </p:nvSpPr>
        <p:spPr>
          <a:xfrm>
            <a:off x="702366" y="1218186"/>
            <a:ext cx="11423372" cy="1107996"/>
          </a:xfrm>
          <a:prstGeom prst="rect">
            <a:avLst/>
          </a:prstGeom>
          <a:noFill/>
        </p:spPr>
        <p:txBody>
          <a:bodyPr wrap="square" rtlCol="0">
            <a:spAutoFit/>
          </a:bodyPr>
          <a:lstStyle/>
          <a:p>
            <a:pPr algn="just"/>
            <a:r>
              <a:rPr lang="el-GR" sz="2400" dirty="0">
                <a:latin typeface="Calibri Light" panose="020F0302020204030204" pitchFamily="34" charset="0"/>
                <a:cs typeface="Calibri Light" panose="020F0302020204030204" pitchFamily="34" charset="0"/>
              </a:rPr>
              <a:t>Σημειώστε σε κάθε πεδίο τον αντίστοιχο αριθμό, που θεωρείτε εσείς οι ίδιοι ότι αντιστοιχεί στην προσωπική αλλά παράλληλα και στην ομαδική σας απόδοση.</a:t>
            </a:r>
          </a:p>
          <a:p>
            <a:endParaRPr lang="el-GR" dirty="0">
              <a:latin typeface="Calibri Light" panose="020F0302020204030204" pitchFamily="34" charset="0"/>
              <a:cs typeface="Calibri Light" panose="020F0302020204030204" pitchFamily="34" charset="0"/>
            </a:endParaRPr>
          </a:p>
        </p:txBody>
      </p:sp>
      <p:graphicFrame>
        <p:nvGraphicFramePr>
          <p:cNvPr id="11" name="Πίνακας 10">
            <a:extLst>
              <a:ext uri="{FF2B5EF4-FFF2-40B4-BE49-F238E27FC236}">
                <a16:creationId xmlns:a16="http://schemas.microsoft.com/office/drawing/2014/main" id="{A64DBCF0-9C37-4ECC-9CD1-A3A1227CDA7C}"/>
              </a:ext>
            </a:extLst>
          </p:cNvPr>
          <p:cNvGraphicFramePr>
            <a:graphicFrameLocks noGrp="1"/>
          </p:cNvGraphicFramePr>
          <p:nvPr>
            <p:extLst>
              <p:ext uri="{D42A27DB-BD31-4B8C-83A1-F6EECF244321}">
                <p14:modId xmlns:p14="http://schemas.microsoft.com/office/powerpoint/2010/main" val="2981284091"/>
              </p:ext>
            </p:extLst>
          </p:nvPr>
        </p:nvGraphicFramePr>
        <p:xfrm>
          <a:off x="2350052" y="5837451"/>
          <a:ext cx="8128000" cy="3657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978169769"/>
                    </a:ext>
                  </a:extLst>
                </a:gridCol>
                <a:gridCol w="2032000">
                  <a:extLst>
                    <a:ext uri="{9D8B030D-6E8A-4147-A177-3AD203B41FA5}">
                      <a16:colId xmlns:a16="http://schemas.microsoft.com/office/drawing/2014/main" val="10677230"/>
                    </a:ext>
                  </a:extLst>
                </a:gridCol>
                <a:gridCol w="2032000">
                  <a:extLst>
                    <a:ext uri="{9D8B030D-6E8A-4147-A177-3AD203B41FA5}">
                      <a16:colId xmlns:a16="http://schemas.microsoft.com/office/drawing/2014/main" val="3158942848"/>
                    </a:ext>
                  </a:extLst>
                </a:gridCol>
                <a:gridCol w="2032000">
                  <a:extLst>
                    <a:ext uri="{9D8B030D-6E8A-4147-A177-3AD203B41FA5}">
                      <a16:colId xmlns:a16="http://schemas.microsoft.com/office/drawing/2014/main" val="1072333099"/>
                    </a:ext>
                  </a:extLst>
                </a:gridCol>
              </a:tblGrid>
              <a:tr h="254675">
                <a:tc>
                  <a:txBody>
                    <a:bodyPr/>
                    <a:lstStyle/>
                    <a:p>
                      <a:pPr marL="342900" indent="-342900">
                        <a:buAutoNum type="arabicParenR"/>
                      </a:pPr>
                      <a:r>
                        <a:rPr lang="el-GR" dirty="0"/>
                        <a:t>ΑΝΕΠΑΡΚΗΣ</a:t>
                      </a:r>
                    </a:p>
                  </a:txBody>
                  <a:tcPr/>
                </a:tc>
                <a:tc>
                  <a:txBody>
                    <a:bodyPr/>
                    <a:lstStyle/>
                    <a:p>
                      <a:pPr marL="342900" indent="-342900">
                        <a:buAutoNum type="arabicParenR" startAt="2"/>
                      </a:pPr>
                      <a:r>
                        <a:rPr lang="el-GR" dirty="0"/>
                        <a:t>  ΜΕΤΡΙΑ</a:t>
                      </a:r>
                    </a:p>
                  </a:txBody>
                  <a:tcPr/>
                </a:tc>
                <a:tc>
                  <a:txBody>
                    <a:bodyPr/>
                    <a:lstStyle/>
                    <a:p>
                      <a:r>
                        <a:rPr lang="el-GR" dirty="0"/>
                        <a:t>3)      ΚΑΛΑ</a:t>
                      </a:r>
                    </a:p>
                  </a:txBody>
                  <a:tcPr/>
                </a:tc>
                <a:tc>
                  <a:txBody>
                    <a:bodyPr/>
                    <a:lstStyle/>
                    <a:p>
                      <a:r>
                        <a:rPr lang="el-GR" dirty="0"/>
                        <a:t>4)     ΑΡΙΣΤΑ</a:t>
                      </a:r>
                    </a:p>
                  </a:txBody>
                  <a:tcPr/>
                </a:tc>
                <a:extLst>
                  <a:ext uri="{0D108BD9-81ED-4DB2-BD59-A6C34878D82A}">
                    <a16:rowId xmlns:a16="http://schemas.microsoft.com/office/drawing/2014/main" val="2215479789"/>
                  </a:ext>
                </a:extLst>
              </a:tr>
            </a:tbl>
          </a:graphicData>
        </a:graphic>
      </p:graphicFrame>
    </p:spTree>
    <p:extLst>
      <p:ext uri="{BB962C8B-B14F-4D97-AF65-F5344CB8AC3E}">
        <p14:creationId xmlns:p14="http://schemas.microsoft.com/office/powerpoint/2010/main" val="3382452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3">
            <a:extLst>
              <a:ext uri="{FF2B5EF4-FFF2-40B4-BE49-F238E27FC236}">
                <a16:creationId xmlns:a16="http://schemas.microsoft.com/office/drawing/2014/main" id="{84CA4617-84DF-4D1C-974D-515A6EAFFAA0}"/>
              </a:ext>
            </a:extLst>
          </p:cNvPr>
          <p:cNvSpPr>
            <a:spLocks noGrp="1"/>
          </p:cNvSpPr>
          <p:nvPr>
            <p:ph type="title"/>
          </p:nvPr>
        </p:nvSpPr>
        <p:spPr>
          <a:xfrm>
            <a:off x="723900" y="420756"/>
            <a:ext cx="3855720" cy="1699591"/>
          </a:xfrm>
        </p:spPr>
        <p:txBody>
          <a:bodyPr>
            <a:noAutofit/>
          </a:bodyPr>
          <a:lstStyle/>
          <a:p>
            <a:pPr algn="ctr"/>
            <a:r>
              <a:rPr lang="el-GR" sz="3600" b="1" dirty="0">
                <a:ln w="0"/>
                <a:solidFill>
                  <a:schemeClr val="tx1"/>
                </a:solidFill>
                <a:effectLst>
                  <a:outerShdw blurRad="38100" dist="19050" dir="2700000" algn="tl" rotWithShape="0">
                    <a:schemeClr val="dk1">
                      <a:alpha val="40000"/>
                    </a:schemeClr>
                  </a:outerShdw>
                </a:effectLst>
                <a:cs typeface="Times New Roman" panose="02020603050405020304" pitchFamily="18" charset="0"/>
              </a:rPr>
              <a:t>ΣΤΟ ΕΠΟΜΕΝΟ ΜΑΘΗΜΑ  ΘΑ ΜΙΛΗΣΟΥΜΕ ΓΙΑ:</a:t>
            </a:r>
            <a:endParaRPr lang="el-GR" sz="3600" b="1" dirty="0">
              <a:ln w="0"/>
              <a:solidFill>
                <a:schemeClr val="tx1"/>
              </a:solidFill>
              <a:effectLst>
                <a:outerShdw blurRad="38100" dist="19050" dir="2700000" algn="tl" rotWithShape="0">
                  <a:schemeClr val="dk1">
                    <a:alpha val="40000"/>
                  </a:schemeClr>
                </a:outerShdw>
              </a:effectLst>
            </a:endParaRPr>
          </a:p>
        </p:txBody>
      </p:sp>
      <p:sp>
        <p:nvSpPr>
          <p:cNvPr id="7" name="TextBox 6">
            <a:extLst>
              <a:ext uri="{FF2B5EF4-FFF2-40B4-BE49-F238E27FC236}">
                <a16:creationId xmlns:a16="http://schemas.microsoft.com/office/drawing/2014/main" id="{D2B9913C-F8C0-4700-AFE2-778B7F574EAA}"/>
              </a:ext>
            </a:extLst>
          </p:cNvPr>
          <p:cNvSpPr txBox="1"/>
          <p:nvPr/>
        </p:nvSpPr>
        <p:spPr>
          <a:xfrm>
            <a:off x="516834" y="2358886"/>
            <a:ext cx="3855720" cy="523220"/>
          </a:xfrm>
          <a:prstGeom prst="rect">
            <a:avLst/>
          </a:prstGeom>
          <a:noFill/>
        </p:spPr>
        <p:txBody>
          <a:bodyPr wrap="square" rtlCol="0">
            <a:spAutoFit/>
          </a:bodyPr>
          <a:lstStyle/>
          <a:p>
            <a:pPr algn="ctr"/>
            <a:r>
              <a:rPr lang="el-GR" sz="2800" dirty="0">
                <a:ln w="0"/>
                <a:effectLst>
                  <a:outerShdw blurRad="38100" dist="19050" dir="2700000" algn="tl" rotWithShape="0">
                    <a:schemeClr val="dk1">
                      <a:alpha val="40000"/>
                    </a:schemeClr>
                  </a:outerShdw>
                </a:effectLst>
                <a:latin typeface="Calibri Light" panose="020F0302020204030204" pitchFamily="34" charset="0"/>
                <a:cs typeface="Calibri Light" panose="020F0302020204030204" pitchFamily="34" charset="0"/>
              </a:rPr>
              <a:t>«</a:t>
            </a:r>
            <a:r>
              <a:rPr lang="el-GR" sz="2800" b="1" u="sng" dirty="0">
                <a:ln w="0"/>
                <a:effectLst>
                  <a:outerShdw blurRad="38100" dist="19050" dir="2700000" algn="tl" rotWithShape="0">
                    <a:schemeClr val="dk1">
                      <a:alpha val="40000"/>
                    </a:schemeClr>
                  </a:outerShdw>
                </a:effectLst>
                <a:latin typeface="Calibri Light" panose="020F0302020204030204" pitchFamily="34" charset="0"/>
                <a:cs typeface="Calibri Light" panose="020F0302020204030204" pitchFamily="34" charset="0"/>
              </a:rPr>
              <a:t>ΜΕΤΟΧΕΣ</a:t>
            </a:r>
            <a:r>
              <a:rPr lang="el-GR" sz="2800" dirty="0">
                <a:ln w="0"/>
                <a:effectLst>
                  <a:outerShdw blurRad="38100" dist="19050" dir="2700000" algn="tl" rotWithShape="0">
                    <a:schemeClr val="dk1">
                      <a:alpha val="40000"/>
                    </a:schemeClr>
                  </a:outerShdw>
                </a:effectLst>
                <a:latin typeface="Calibri Light" panose="020F0302020204030204" pitchFamily="34" charset="0"/>
                <a:cs typeface="Calibri Light" panose="020F0302020204030204" pitchFamily="34" charset="0"/>
              </a:rPr>
              <a:t>»</a:t>
            </a:r>
          </a:p>
        </p:txBody>
      </p:sp>
      <p:sp>
        <p:nvSpPr>
          <p:cNvPr id="11" name="Βέλος: Κάτω 10">
            <a:extLst>
              <a:ext uri="{FF2B5EF4-FFF2-40B4-BE49-F238E27FC236}">
                <a16:creationId xmlns:a16="http://schemas.microsoft.com/office/drawing/2014/main" id="{05C724AB-AD15-43AC-B834-0F15D42AC51B}"/>
              </a:ext>
            </a:extLst>
          </p:cNvPr>
          <p:cNvSpPr/>
          <p:nvPr/>
        </p:nvSpPr>
        <p:spPr>
          <a:xfrm>
            <a:off x="2063527" y="3120645"/>
            <a:ext cx="762333" cy="69598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ln w="0"/>
              <a:solidFill>
                <a:schemeClr val="tx1"/>
              </a:solidFill>
              <a:effectLst>
                <a:outerShdw blurRad="38100" dist="19050" dir="2700000" algn="tl" rotWithShape="0">
                  <a:schemeClr val="dk1">
                    <a:alpha val="40000"/>
                  </a:schemeClr>
                </a:outerShdw>
              </a:effectLst>
            </a:endParaRPr>
          </a:p>
        </p:txBody>
      </p:sp>
      <p:sp>
        <p:nvSpPr>
          <p:cNvPr id="10" name="TextBox 9">
            <a:extLst>
              <a:ext uri="{FF2B5EF4-FFF2-40B4-BE49-F238E27FC236}">
                <a16:creationId xmlns:a16="http://schemas.microsoft.com/office/drawing/2014/main" id="{D7BB5A21-A91E-4B2D-B93C-334CEE85CB19}"/>
              </a:ext>
            </a:extLst>
          </p:cNvPr>
          <p:cNvSpPr txBox="1"/>
          <p:nvPr/>
        </p:nvSpPr>
        <p:spPr>
          <a:xfrm>
            <a:off x="185530" y="3962886"/>
            <a:ext cx="5128592" cy="830997"/>
          </a:xfrm>
          <a:prstGeom prst="rect">
            <a:avLst/>
          </a:prstGeom>
          <a:noFill/>
        </p:spPr>
        <p:txBody>
          <a:bodyPr wrap="square" rtlCol="0">
            <a:spAutoFit/>
          </a:bodyPr>
          <a:lstStyle/>
          <a:p>
            <a:r>
              <a:rPr lang="el-GR" sz="2400" dirty="0">
                <a:ln w="0"/>
                <a:effectLst>
                  <a:outerShdw blurRad="38100" dist="19050" dir="2700000" algn="tl" rotWithShape="0">
                    <a:schemeClr val="dk1">
                      <a:alpha val="40000"/>
                    </a:schemeClr>
                  </a:outerShdw>
                </a:effectLst>
                <a:latin typeface="Calibri Light" panose="020F0302020204030204" pitchFamily="34" charset="0"/>
                <a:cs typeface="Calibri Light" panose="020F0302020204030204" pitchFamily="34" charset="0"/>
              </a:rPr>
              <a:t>Η «Μετοχή» είναι και επίθετο και ρήμα</a:t>
            </a:r>
          </a:p>
          <a:p>
            <a:pPr algn="ctr"/>
            <a:r>
              <a:rPr lang="el-GR" sz="2400" dirty="0">
                <a:ln w="0"/>
                <a:effectLst>
                  <a:outerShdw blurRad="38100" dist="19050" dir="2700000" algn="tl" rotWithShape="0">
                    <a:schemeClr val="dk1">
                      <a:alpha val="40000"/>
                    </a:schemeClr>
                  </a:outerShdw>
                </a:effectLst>
                <a:latin typeface="Calibri Light" panose="020F0302020204030204" pitchFamily="34" charset="0"/>
                <a:cs typeface="Calibri Light" panose="020F0302020204030204" pitchFamily="34" charset="0"/>
              </a:rPr>
              <a:t>(Μετέχει και στα δύο)</a:t>
            </a:r>
          </a:p>
        </p:txBody>
      </p:sp>
      <p:sp>
        <p:nvSpPr>
          <p:cNvPr id="12" name="Ορθογώνιο 11">
            <a:extLst>
              <a:ext uri="{FF2B5EF4-FFF2-40B4-BE49-F238E27FC236}">
                <a16:creationId xmlns:a16="http://schemas.microsoft.com/office/drawing/2014/main" id="{59AB7338-1644-4D14-A864-09CC6DAF915B}"/>
              </a:ext>
            </a:extLst>
          </p:cNvPr>
          <p:cNvSpPr/>
          <p:nvPr/>
        </p:nvSpPr>
        <p:spPr>
          <a:xfrm>
            <a:off x="7335078" y="511864"/>
            <a:ext cx="3200400" cy="9193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000" b="1" dirty="0">
                <a:ln w="0"/>
                <a:solidFill>
                  <a:schemeClr val="tx1"/>
                </a:solidFill>
                <a:effectLst>
                  <a:outerShdw blurRad="38100" dist="19050" dir="2700000" algn="tl" rotWithShape="0">
                    <a:schemeClr val="dk1">
                      <a:alpha val="40000"/>
                    </a:schemeClr>
                  </a:outerShdw>
                </a:effectLst>
              </a:rPr>
              <a:t>ΜΕΤΟΧΗ</a:t>
            </a:r>
          </a:p>
        </p:txBody>
      </p:sp>
      <p:sp>
        <p:nvSpPr>
          <p:cNvPr id="15" name="Ορθογώνιο 14">
            <a:extLst>
              <a:ext uri="{FF2B5EF4-FFF2-40B4-BE49-F238E27FC236}">
                <a16:creationId xmlns:a16="http://schemas.microsoft.com/office/drawing/2014/main" id="{896A49C2-74E3-43F7-ACE1-B0F02653328C}"/>
              </a:ext>
            </a:extLst>
          </p:cNvPr>
          <p:cNvSpPr/>
          <p:nvPr/>
        </p:nvSpPr>
        <p:spPr>
          <a:xfrm>
            <a:off x="6096000" y="2120347"/>
            <a:ext cx="2478157" cy="788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000" b="1" dirty="0">
                <a:ln w="0"/>
                <a:solidFill>
                  <a:schemeClr val="tx1"/>
                </a:solidFill>
                <a:effectLst>
                  <a:outerShdw blurRad="38100" dist="19050" dir="2700000" algn="tl" rotWithShape="0">
                    <a:schemeClr val="dk1">
                      <a:alpha val="40000"/>
                    </a:schemeClr>
                  </a:outerShdw>
                </a:effectLst>
              </a:rPr>
              <a:t>ΕΠΙΡΡΗΜΑΤΙΚΗ</a:t>
            </a:r>
          </a:p>
          <a:p>
            <a:pPr algn="ctr"/>
            <a:r>
              <a:rPr lang="el-GR" sz="2000" b="1" dirty="0">
                <a:ln w="0"/>
                <a:solidFill>
                  <a:schemeClr val="tx1"/>
                </a:solidFill>
                <a:effectLst>
                  <a:outerShdw blurRad="38100" dist="19050" dir="2700000" algn="tl" rotWithShape="0">
                    <a:schemeClr val="dk1">
                      <a:alpha val="40000"/>
                    </a:schemeClr>
                  </a:outerShdw>
                </a:effectLst>
              </a:rPr>
              <a:t>ΜΕΤΟΧΗ</a:t>
            </a:r>
          </a:p>
        </p:txBody>
      </p:sp>
      <p:sp>
        <p:nvSpPr>
          <p:cNvPr id="16" name="Ορθογώνιο 15">
            <a:extLst>
              <a:ext uri="{FF2B5EF4-FFF2-40B4-BE49-F238E27FC236}">
                <a16:creationId xmlns:a16="http://schemas.microsoft.com/office/drawing/2014/main" id="{F3B8B145-4B37-4AF1-828C-2B95BB06C2FA}"/>
              </a:ext>
            </a:extLst>
          </p:cNvPr>
          <p:cNvSpPr/>
          <p:nvPr/>
        </p:nvSpPr>
        <p:spPr>
          <a:xfrm>
            <a:off x="9329532" y="2151941"/>
            <a:ext cx="2478156" cy="7569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000" b="1" dirty="0">
                <a:ln w="0"/>
                <a:solidFill>
                  <a:schemeClr val="tx1"/>
                </a:solidFill>
                <a:effectLst>
                  <a:outerShdw blurRad="38100" dist="19050" dir="2700000" algn="tl" rotWithShape="0">
                    <a:schemeClr val="dk1">
                      <a:alpha val="40000"/>
                    </a:schemeClr>
                  </a:outerShdw>
                </a:effectLst>
              </a:rPr>
              <a:t>ΕΠΙΘΕΤΙΚΗ</a:t>
            </a:r>
          </a:p>
          <a:p>
            <a:pPr algn="ctr"/>
            <a:r>
              <a:rPr lang="el-GR" sz="2000" b="1" dirty="0">
                <a:ln w="0"/>
                <a:solidFill>
                  <a:schemeClr val="tx1"/>
                </a:solidFill>
                <a:effectLst>
                  <a:outerShdw blurRad="38100" dist="19050" dir="2700000" algn="tl" rotWithShape="0">
                    <a:schemeClr val="dk1">
                      <a:alpha val="40000"/>
                    </a:schemeClr>
                  </a:outerShdw>
                </a:effectLst>
              </a:rPr>
              <a:t>ΜΕΤΟΧΗ</a:t>
            </a:r>
          </a:p>
        </p:txBody>
      </p:sp>
      <p:sp>
        <p:nvSpPr>
          <p:cNvPr id="19" name="Ορθογώνιο 18">
            <a:extLst>
              <a:ext uri="{FF2B5EF4-FFF2-40B4-BE49-F238E27FC236}">
                <a16:creationId xmlns:a16="http://schemas.microsoft.com/office/drawing/2014/main" id="{BACF6924-B77C-4B3B-B688-4EDE6320EF47}"/>
              </a:ext>
            </a:extLst>
          </p:cNvPr>
          <p:cNvSpPr/>
          <p:nvPr/>
        </p:nvSpPr>
        <p:spPr>
          <a:xfrm>
            <a:off x="9329532" y="3473483"/>
            <a:ext cx="2478157" cy="788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000" b="1" dirty="0">
                <a:ln w="0"/>
                <a:solidFill>
                  <a:schemeClr val="tx1"/>
                </a:solidFill>
                <a:effectLst>
                  <a:outerShdw blurRad="38100" dist="19050" dir="2700000" algn="tl" rotWithShape="0">
                    <a:schemeClr val="dk1">
                      <a:alpha val="40000"/>
                    </a:schemeClr>
                  </a:outerShdw>
                </a:effectLst>
              </a:rPr>
              <a:t>ΠΑΘΗΤΙΚΗ</a:t>
            </a:r>
          </a:p>
          <a:p>
            <a:pPr algn="ctr"/>
            <a:r>
              <a:rPr lang="el-GR" sz="2000" b="1" dirty="0">
                <a:ln w="0"/>
                <a:solidFill>
                  <a:schemeClr val="tx1"/>
                </a:solidFill>
                <a:effectLst>
                  <a:outerShdw blurRad="38100" dist="19050" dir="2700000" algn="tl" rotWithShape="0">
                    <a:schemeClr val="dk1">
                      <a:alpha val="40000"/>
                    </a:schemeClr>
                  </a:outerShdw>
                </a:effectLst>
              </a:rPr>
              <a:t>ΦΩΝΗ</a:t>
            </a:r>
          </a:p>
        </p:txBody>
      </p:sp>
      <p:sp>
        <p:nvSpPr>
          <p:cNvPr id="20" name="Ορθογώνιο 19">
            <a:extLst>
              <a:ext uri="{FF2B5EF4-FFF2-40B4-BE49-F238E27FC236}">
                <a16:creationId xmlns:a16="http://schemas.microsoft.com/office/drawing/2014/main" id="{690CF3CA-8373-4A38-A94D-05EAFD774328}"/>
              </a:ext>
            </a:extLst>
          </p:cNvPr>
          <p:cNvSpPr/>
          <p:nvPr/>
        </p:nvSpPr>
        <p:spPr>
          <a:xfrm>
            <a:off x="6082748" y="3468635"/>
            <a:ext cx="2478157" cy="788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000" b="1" dirty="0">
                <a:ln w="0"/>
                <a:solidFill>
                  <a:schemeClr val="tx1"/>
                </a:solidFill>
                <a:effectLst>
                  <a:outerShdw blurRad="38100" dist="19050" dir="2700000" algn="tl" rotWithShape="0">
                    <a:schemeClr val="dk1">
                      <a:alpha val="40000"/>
                    </a:schemeClr>
                  </a:outerShdw>
                </a:effectLst>
              </a:rPr>
              <a:t>ΕΝΕΡΓΗΤΙΚΗ </a:t>
            </a:r>
          </a:p>
          <a:p>
            <a:pPr algn="ctr"/>
            <a:r>
              <a:rPr lang="el-GR" sz="2000" b="1" dirty="0">
                <a:ln w="0"/>
                <a:solidFill>
                  <a:schemeClr val="tx1"/>
                </a:solidFill>
                <a:effectLst>
                  <a:outerShdw blurRad="38100" dist="19050" dir="2700000" algn="tl" rotWithShape="0">
                    <a:schemeClr val="dk1">
                      <a:alpha val="40000"/>
                    </a:schemeClr>
                  </a:outerShdw>
                </a:effectLst>
              </a:rPr>
              <a:t>ΦΩΝΗ</a:t>
            </a:r>
          </a:p>
        </p:txBody>
      </p:sp>
      <p:sp>
        <p:nvSpPr>
          <p:cNvPr id="22" name="Ορθογώνιο 21">
            <a:extLst>
              <a:ext uri="{FF2B5EF4-FFF2-40B4-BE49-F238E27FC236}">
                <a16:creationId xmlns:a16="http://schemas.microsoft.com/office/drawing/2014/main" id="{2BFE0AD7-AF0F-4E8D-BDA0-A252C07ED257}"/>
              </a:ext>
            </a:extLst>
          </p:cNvPr>
          <p:cNvSpPr/>
          <p:nvPr/>
        </p:nvSpPr>
        <p:spPr>
          <a:xfrm>
            <a:off x="6096000" y="4816923"/>
            <a:ext cx="2027583" cy="6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000" b="1" dirty="0">
                <a:ln w="0"/>
                <a:solidFill>
                  <a:schemeClr val="tx1"/>
                </a:solidFill>
                <a:effectLst>
                  <a:outerShdw blurRad="38100" dist="19050" dir="2700000" algn="tl" rotWithShape="0">
                    <a:schemeClr val="dk1">
                      <a:alpha val="40000"/>
                    </a:schemeClr>
                  </a:outerShdw>
                </a:effectLst>
              </a:rPr>
              <a:t>ΕΝΕΣΤΩΤΑΣ</a:t>
            </a:r>
          </a:p>
        </p:txBody>
      </p:sp>
      <p:sp>
        <p:nvSpPr>
          <p:cNvPr id="23" name="Ορθογώνιο 22">
            <a:extLst>
              <a:ext uri="{FF2B5EF4-FFF2-40B4-BE49-F238E27FC236}">
                <a16:creationId xmlns:a16="http://schemas.microsoft.com/office/drawing/2014/main" id="{D048E3BF-FA91-49C8-A657-891CD31E9597}"/>
              </a:ext>
            </a:extLst>
          </p:cNvPr>
          <p:cNvSpPr/>
          <p:nvPr/>
        </p:nvSpPr>
        <p:spPr>
          <a:xfrm>
            <a:off x="9949069" y="5777462"/>
            <a:ext cx="2027583" cy="6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000" b="1" dirty="0">
                <a:ln w="0"/>
                <a:solidFill>
                  <a:schemeClr val="tx1"/>
                </a:solidFill>
                <a:effectLst>
                  <a:outerShdw blurRad="38100" dist="19050" dir="2700000" algn="tl" rotWithShape="0">
                    <a:schemeClr val="dk1">
                      <a:alpha val="40000"/>
                    </a:schemeClr>
                  </a:outerShdw>
                </a:effectLst>
              </a:rPr>
              <a:t>ΕΝΕΣΤΩΤΑΣ</a:t>
            </a:r>
          </a:p>
        </p:txBody>
      </p:sp>
      <p:sp>
        <p:nvSpPr>
          <p:cNvPr id="24" name="Ορθογώνιο 23">
            <a:extLst>
              <a:ext uri="{FF2B5EF4-FFF2-40B4-BE49-F238E27FC236}">
                <a16:creationId xmlns:a16="http://schemas.microsoft.com/office/drawing/2014/main" id="{31A8229D-8A9B-4488-B326-D7E61D3CDF7A}"/>
              </a:ext>
            </a:extLst>
          </p:cNvPr>
          <p:cNvSpPr/>
          <p:nvPr/>
        </p:nvSpPr>
        <p:spPr>
          <a:xfrm>
            <a:off x="8935278" y="4935950"/>
            <a:ext cx="2027583" cy="6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000" b="1" dirty="0">
                <a:ln w="0"/>
                <a:solidFill>
                  <a:schemeClr val="tx1"/>
                </a:solidFill>
                <a:effectLst>
                  <a:outerShdw blurRad="38100" dist="19050" dir="2700000" algn="tl" rotWithShape="0">
                    <a:schemeClr val="dk1">
                      <a:alpha val="40000"/>
                    </a:schemeClr>
                  </a:outerShdw>
                </a:effectLst>
              </a:rPr>
              <a:t>ΠΑΡΑΚΕΙΜΕΝΟΣ</a:t>
            </a:r>
          </a:p>
        </p:txBody>
      </p:sp>
      <p:cxnSp>
        <p:nvCxnSpPr>
          <p:cNvPr id="25" name="Ευθύγραμμο βέλος σύνδεσης 24">
            <a:extLst>
              <a:ext uri="{FF2B5EF4-FFF2-40B4-BE49-F238E27FC236}">
                <a16:creationId xmlns:a16="http://schemas.microsoft.com/office/drawing/2014/main" id="{7EF72E75-3C36-44C5-8A2F-71548D31CC6E}"/>
              </a:ext>
            </a:extLst>
          </p:cNvPr>
          <p:cNvCxnSpPr/>
          <p:nvPr/>
        </p:nvCxnSpPr>
        <p:spPr>
          <a:xfrm flipH="1">
            <a:off x="7871792" y="1499092"/>
            <a:ext cx="251791" cy="424069"/>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cxnSp>
        <p:nvCxnSpPr>
          <p:cNvPr id="27" name="Ευθύγραμμο βέλος σύνδεσης 26">
            <a:extLst>
              <a:ext uri="{FF2B5EF4-FFF2-40B4-BE49-F238E27FC236}">
                <a16:creationId xmlns:a16="http://schemas.microsoft.com/office/drawing/2014/main" id="{D60E3F55-96A6-4A53-94A0-97A61C23C75E}"/>
              </a:ext>
            </a:extLst>
          </p:cNvPr>
          <p:cNvCxnSpPr/>
          <p:nvPr/>
        </p:nvCxnSpPr>
        <p:spPr>
          <a:xfrm flipH="1">
            <a:off x="10316819" y="2988244"/>
            <a:ext cx="251791" cy="424069"/>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cxnSp>
        <p:nvCxnSpPr>
          <p:cNvPr id="28" name="Ευθύγραμμο βέλος σύνδεσης 27">
            <a:extLst>
              <a:ext uri="{FF2B5EF4-FFF2-40B4-BE49-F238E27FC236}">
                <a16:creationId xmlns:a16="http://schemas.microsoft.com/office/drawing/2014/main" id="{77FE41F3-93D8-4800-B4E4-350CA0984E3D}"/>
              </a:ext>
            </a:extLst>
          </p:cNvPr>
          <p:cNvCxnSpPr/>
          <p:nvPr/>
        </p:nvCxnSpPr>
        <p:spPr>
          <a:xfrm flipH="1">
            <a:off x="7209182" y="2993275"/>
            <a:ext cx="251791" cy="424069"/>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cxnSp>
        <p:nvCxnSpPr>
          <p:cNvPr id="29" name="Ευθύγραμμο βέλος σύνδεσης 28">
            <a:extLst>
              <a:ext uri="{FF2B5EF4-FFF2-40B4-BE49-F238E27FC236}">
                <a16:creationId xmlns:a16="http://schemas.microsoft.com/office/drawing/2014/main" id="{BA4B18FA-4D99-4E3A-B4F9-E9C8F5E36E88}"/>
              </a:ext>
            </a:extLst>
          </p:cNvPr>
          <p:cNvCxnSpPr/>
          <p:nvPr/>
        </p:nvCxnSpPr>
        <p:spPr>
          <a:xfrm flipH="1">
            <a:off x="6983895" y="4324996"/>
            <a:ext cx="251791" cy="424069"/>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cxnSp>
        <p:nvCxnSpPr>
          <p:cNvPr id="30" name="Ευθύγραμμο βέλος σύνδεσης 29">
            <a:extLst>
              <a:ext uri="{FF2B5EF4-FFF2-40B4-BE49-F238E27FC236}">
                <a16:creationId xmlns:a16="http://schemas.microsoft.com/office/drawing/2014/main" id="{C29D39B5-7382-494D-9B0C-397CA06A105F}"/>
              </a:ext>
            </a:extLst>
          </p:cNvPr>
          <p:cNvCxnSpPr/>
          <p:nvPr/>
        </p:nvCxnSpPr>
        <p:spPr>
          <a:xfrm flipH="1">
            <a:off x="9992140" y="4369814"/>
            <a:ext cx="251791" cy="424069"/>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cxnSp>
        <p:nvCxnSpPr>
          <p:cNvPr id="31" name="Ευθύγραμμο βέλος σύνδεσης 30">
            <a:extLst>
              <a:ext uri="{FF2B5EF4-FFF2-40B4-BE49-F238E27FC236}">
                <a16:creationId xmlns:a16="http://schemas.microsoft.com/office/drawing/2014/main" id="{72DBD0C5-EFA1-413F-9761-C9CD53663D76}"/>
              </a:ext>
            </a:extLst>
          </p:cNvPr>
          <p:cNvCxnSpPr>
            <a:cxnSpLocks/>
          </p:cNvCxnSpPr>
          <p:nvPr/>
        </p:nvCxnSpPr>
        <p:spPr>
          <a:xfrm flipH="1">
            <a:off x="11290854" y="4424326"/>
            <a:ext cx="185529" cy="1240735"/>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cxnSp>
        <p:nvCxnSpPr>
          <p:cNvPr id="33" name="Ευθύγραμμο βέλος σύνδεσης 32">
            <a:extLst>
              <a:ext uri="{FF2B5EF4-FFF2-40B4-BE49-F238E27FC236}">
                <a16:creationId xmlns:a16="http://schemas.microsoft.com/office/drawing/2014/main" id="{BEB48CBC-95AD-4B25-B5BC-5B70CEACBF16}"/>
              </a:ext>
            </a:extLst>
          </p:cNvPr>
          <p:cNvCxnSpPr>
            <a:cxnSpLocks/>
          </p:cNvCxnSpPr>
          <p:nvPr/>
        </p:nvCxnSpPr>
        <p:spPr>
          <a:xfrm>
            <a:off x="9905997" y="1558484"/>
            <a:ext cx="337934" cy="402534"/>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77118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Different ways to say &quot;thank you&quot; in Norwegian - Norwegian Academy">
            <a:extLst>
              <a:ext uri="{FF2B5EF4-FFF2-40B4-BE49-F238E27FC236}">
                <a16:creationId xmlns:a16="http://schemas.microsoft.com/office/drawing/2014/main" id="{8CE8AAAC-D105-4FF4-9C88-BC6EDB8B24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062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Φυσαλίδα σκέψης: Σύννεφο 11">
            <a:extLst>
              <a:ext uri="{FF2B5EF4-FFF2-40B4-BE49-F238E27FC236}">
                <a16:creationId xmlns:a16="http://schemas.microsoft.com/office/drawing/2014/main" id="{0E4588AC-6377-4BD3-8072-B506E3A51558}"/>
              </a:ext>
            </a:extLst>
          </p:cNvPr>
          <p:cNvSpPr/>
          <p:nvPr/>
        </p:nvSpPr>
        <p:spPr>
          <a:xfrm>
            <a:off x="887896" y="0"/>
            <a:ext cx="10734261" cy="5817704"/>
          </a:xfrm>
          <a:prstGeom prst="cloudCallou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ln w="0"/>
              <a:solidFill>
                <a:schemeClr val="tx1"/>
              </a:solidFill>
              <a:effectLst>
                <a:outerShdw blurRad="38100" dist="19050" dir="2700000" algn="tl" rotWithShape="0">
                  <a:schemeClr val="dk1">
                    <a:alpha val="40000"/>
                  </a:schemeClr>
                </a:outerShdw>
              </a:effectLst>
            </a:endParaRPr>
          </a:p>
        </p:txBody>
      </p:sp>
      <p:sp>
        <p:nvSpPr>
          <p:cNvPr id="15" name="Θέση περιεχομένου 10">
            <a:extLst>
              <a:ext uri="{FF2B5EF4-FFF2-40B4-BE49-F238E27FC236}">
                <a16:creationId xmlns:a16="http://schemas.microsoft.com/office/drawing/2014/main" id="{850DF369-F2AD-4CB4-BA8F-6F87054AB656}"/>
              </a:ext>
            </a:extLst>
          </p:cNvPr>
          <p:cNvSpPr txBox="1">
            <a:spLocks/>
          </p:cNvSpPr>
          <p:nvPr/>
        </p:nvSpPr>
        <p:spPr>
          <a:xfrm>
            <a:off x="3430655" y="1328800"/>
            <a:ext cx="5753102" cy="3494675"/>
          </a:xfrm>
          <a:prstGeom prst="rect">
            <a:avLst/>
          </a:prstGeom>
          <a:noFill/>
        </p:spPr>
        <p:txBody>
          <a:bodyPr vert="horz" wrap="square" lIns="91440" tIns="45720" rIns="91440" bIns="45720" rtlCol="0">
            <a:sp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lgn="ctr">
              <a:buFont typeface="Franklin Gothic Book" panose="020B0503020102020204" pitchFamily="34" charset="0"/>
              <a:buNone/>
            </a:pPr>
            <a:r>
              <a:rPr lang="el-GR" sz="2600" b="1" dirty="0">
                <a:ln w="0"/>
                <a:solidFill>
                  <a:schemeClr val="tx1"/>
                </a:solidFill>
                <a:effectLst>
                  <a:outerShdw blurRad="38100" dist="19050" dir="2700000" algn="tl" rotWithShape="0">
                    <a:schemeClr val="dk1">
                      <a:alpha val="40000"/>
                    </a:schemeClr>
                  </a:outerShdw>
                </a:effectLst>
                <a:cs typeface="Calibri Light" panose="020F0302020204030204" pitchFamily="34" charset="0"/>
              </a:rPr>
              <a:t>ΣΤΟ ΠΡΟΗΓΟΥΜΕΝΟ ΜΑΘΗΜΑ ΜΙΛΗΣΑΜΕ ΓΙΑ:</a:t>
            </a:r>
          </a:p>
          <a:p>
            <a:pPr algn="ctr"/>
            <a:endParaRPr lang="el-GR" sz="2600" dirty="0">
              <a:ln w="0"/>
              <a:solidFill>
                <a:schemeClr val="tx1"/>
              </a:solidFill>
              <a:effectLst>
                <a:outerShdw blurRad="38100" dist="19050" dir="2700000" algn="tl" rotWithShape="0">
                  <a:schemeClr val="dk1">
                    <a:alpha val="40000"/>
                  </a:schemeClr>
                </a:outerShdw>
              </a:effectLst>
              <a:cs typeface="Calibri Light" panose="020F0302020204030204" pitchFamily="34" charset="0"/>
            </a:endParaRPr>
          </a:p>
          <a:p>
            <a:pPr marL="0" indent="0" algn="ctr">
              <a:buFont typeface="Franklin Gothic Book" panose="020B0503020102020204" pitchFamily="34" charset="0"/>
              <a:buNone/>
            </a:pPr>
            <a:r>
              <a:rPr lang="el-GR" sz="2600" dirty="0">
                <a:ln w="0"/>
                <a:solidFill>
                  <a:schemeClr val="tx1"/>
                </a:solidFill>
                <a:effectLst>
                  <a:outerShdw blurRad="38100" dist="19050" dir="2700000" algn="tl" rotWithShape="0">
                    <a:schemeClr val="dk1">
                      <a:alpha val="40000"/>
                    </a:schemeClr>
                  </a:outerShdw>
                </a:effectLst>
                <a:cs typeface="Calibri Light" panose="020F0302020204030204" pitchFamily="34" charset="0"/>
              </a:rPr>
              <a:t>«ΕΠΙΡΡΗΜΑΤΙΚΟΥΣ ΠΡΟΣΔΙΟΡΙΣΜΟΥΣ»</a:t>
            </a:r>
          </a:p>
          <a:p>
            <a:pPr algn="ctr"/>
            <a:endParaRPr lang="el-GR" sz="2600" dirty="0">
              <a:ln w="0"/>
              <a:solidFill>
                <a:schemeClr val="tx1"/>
              </a:solidFill>
              <a:effectLst>
                <a:outerShdw blurRad="38100" dist="19050" dir="2700000" algn="tl" rotWithShape="0">
                  <a:schemeClr val="dk1">
                    <a:alpha val="40000"/>
                  </a:schemeClr>
                </a:outerShdw>
              </a:effectLst>
              <a:cs typeface="Calibri Light" panose="020F0302020204030204" pitchFamily="34" charset="0"/>
            </a:endParaRPr>
          </a:p>
          <a:p>
            <a:pPr algn="ctr"/>
            <a:endParaRPr lang="el-GR" sz="2600" dirty="0">
              <a:ln w="0"/>
              <a:solidFill>
                <a:schemeClr val="tx1"/>
              </a:solidFill>
              <a:effectLst>
                <a:outerShdw blurRad="38100" dist="19050" dir="2700000" algn="tl" rotWithShape="0">
                  <a:schemeClr val="dk1">
                    <a:alpha val="40000"/>
                  </a:schemeClr>
                </a:outerShdw>
              </a:effectLst>
              <a:cs typeface="Calibri Light" panose="020F0302020204030204" pitchFamily="34" charset="0"/>
            </a:endParaRPr>
          </a:p>
          <a:p>
            <a:pPr marL="0" indent="0" algn="ctr">
              <a:buNone/>
            </a:pPr>
            <a:r>
              <a:rPr lang="el-GR" sz="2600" dirty="0">
                <a:ln w="0"/>
                <a:solidFill>
                  <a:schemeClr val="tx1"/>
                </a:solidFill>
                <a:effectLst>
                  <a:outerShdw blurRad="38100" dist="19050" dir="2700000" algn="tl" rotWithShape="0">
                    <a:schemeClr val="dk1">
                      <a:alpha val="40000"/>
                    </a:schemeClr>
                  </a:outerShdw>
                </a:effectLst>
                <a:cs typeface="Calibri Light" panose="020F0302020204030204" pitchFamily="34" charset="0"/>
              </a:rPr>
              <a:t>Επίρρημα μέσα στην πρόταση</a:t>
            </a:r>
          </a:p>
        </p:txBody>
      </p:sp>
      <p:sp>
        <p:nvSpPr>
          <p:cNvPr id="16" name="Βέλος: Κάτω 15">
            <a:extLst>
              <a:ext uri="{FF2B5EF4-FFF2-40B4-BE49-F238E27FC236}">
                <a16:creationId xmlns:a16="http://schemas.microsoft.com/office/drawing/2014/main" id="{8BE1E38C-F8F7-496F-B21D-7D737EDCD49D}"/>
              </a:ext>
            </a:extLst>
          </p:cNvPr>
          <p:cNvSpPr/>
          <p:nvPr/>
        </p:nvSpPr>
        <p:spPr>
          <a:xfrm>
            <a:off x="5857460" y="3429000"/>
            <a:ext cx="795131" cy="72555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32773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Επιρρηματικοί προσδιορισμοί | Νεοελληνική Γλώσσα | Greek teaching - YouTube">
            <a:extLst>
              <a:ext uri="{FF2B5EF4-FFF2-40B4-BE49-F238E27FC236}">
                <a16:creationId xmlns:a16="http://schemas.microsoft.com/office/drawing/2014/main" id="{4ECCAC7B-0A4A-4AAE-8585-FCF8C3817FC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B563947-7A2B-42BE-9F1C-0F397EFFBA9E}"/>
              </a:ext>
            </a:extLst>
          </p:cNvPr>
          <p:cNvSpPr txBox="1"/>
          <p:nvPr/>
        </p:nvSpPr>
        <p:spPr>
          <a:xfrm>
            <a:off x="2703445" y="2438400"/>
            <a:ext cx="7381461" cy="1754326"/>
          </a:xfrm>
          <a:prstGeom prst="rect">
            <a:avLst/>
          </a:prstGeom>
          <a:solidFill>
            <a:srgbClr val="002060"/>
          </a:solidFill>
        </p:spPr>
        <p:txBody>
          <a:bodyPr wrap="square" rtlCol="0">
            <a:spAutoFit/>
          </a:bodyPr>
          <a:lstStyle/>
          <a:p>
            <a:endParaRPr lang="el-GR" dirty="0">
              <a:latin typeface="Calibri Light" panose="020F0302020204030204" pitchFamily="34" charset="0"/>
              <a:cs typeface="Calibri Light" panose="020F0302020204030204" pitchFamily="34" charset="0"/>
            </a:endParaRPr>
          </a:p>
          <a:p>
            <a:endParaRPr lang="el-GR" dirty="0">
              <a:latin typeface="Calibri Light" panose="020F0302020204030204" pitchFamily="34" charset="0"/>
              <a:cs typeface="Calibri Light" panose="020F0302020204030204" pitchFamily="34" charset="0"/>
            </a:endParaRPr>
          </a:p>
          <a:p>
            <a:pPr algn="ctr"/>
            <a:r>
              <a:rPr lang="el-GR" sz="3600" b="1" dirty="0">
                <a:solidFill>
                  <a:schemeClr val="bg1"/>
                </a:solidFill>
                <a:cs typeface="Calibri Light" panose="020F0302020204030204" pitchFamily="34" charset="0"/>
              </a:rPr>
              <a:t>«ΠΑΡΑΓΩΓΑ </a:t>
            </a:r>
          </a:p>
          <a:p>
            <a:pPr algn="ctr"/>
            <a:r>
              <a:rPr lang="el-GR" sz="3600" b="1" dirty="0">
                <a:solidFill>
                  <a:schemeClr val="bg1"/>
                </a:solidFill>
                <a:cs typeface="Calibri Light" panose="020F0302020204030204" pitchFamily="34" charset="0"/>
              </a:rPr>
              <a:t>ΕΠΙΡΡΗΜΑΤΑ»</a:t>
            </a:r>
          </a:p>
        </p:txBody>
      </p:sp>
    </p:spTree>
    <p:extLst>
      <p:ext uri="{BB962C8B-B14F-4D97-AF65-F5344CB8AC3E}">
        <p14:creationId xmlns:p14="http://schemas.microsoft.com/office/powerpoint/2010/main" val="1759462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215C19-2690-4A28-9F32-8456B8B08A6E}"/>
              </a:ext>
            </a:extLst>
          </p:cNvPr>
          <p:cNvSpPr>
            <a:spLocks noGrp="1"/>
          </p:cNvSpPr>
          <p:nvPr>
            <p:ph type="title"/>
          </p:nvPr>
        </p:nvSpPr>
        <p:spPr>
          <a:xfrm>
            <a:off x="723900" y="1192696"/>
            <a:ext cx="3855720" cy="1378226"/>
          </a:xfrm>
        </p:spPr>
        <p:txBody>
          <a:bodyPr>
            <a:normAutofit/>
          </a:bodyPr>
          <a:lstStyle/>
          <a:p>
            <a:pPr algn="ctr"/>
            <a:r>
              <a:rPr lang="el-GR" sz="3600" b="1" dirty="0">
                <a:ln w="0"/>
                <a:solidFill>
                  <a:schemeClr val="tx1"/>
                </a:solidFill>
                <a:effectLst>
                  <a:outerShdw blurRad="38100" dist="19050" dir="2700000" algn="tl" rotWithShape="0">
                    <a:schemeClr val="dk1">
                      <a:alpha val="40000"/>
                    </a:schemeClr>
                  </a:outerShdw>
                </a:effectLst>
              </a:rPr>
              <a:t>ΦΥΛΛΟ </a:t>
            </a:r>
            <a:br>
              <a:rPr lang="el-GR" sz="3600" b="1" dirty="0">
                <a:ln w="0"/>
                <a:solidFill>
                  <a:schemeClr val="tx1"/>
                </a:solidFill>
                <a:effectLst>
                  <a:outerShdw blurRad="38100" dist="19050" dir="2700000" algn="tl" rotWithShape="0">
                    <a:schemeClr val="dk1">
                      <a:alpha val="40000"/>
                    </a:schemeClr>
                  </a:outerShdw>
                </a:effectLst>
              </a:rPr>
            </a:br>
            <a:r>
              <a:rPr lang="el-GR" sz="3600" b="1" dirty="0">
                <a:ln w="0"/>
                <a:solidFill>
                  <a:schemeClr val="tx1"/>
                </a:solidFill>
                <a:effectLst>
                  <a:outerShdw blurRad="38100" dist="19050" dir="2700000" algn="tl" rotWithShape="0">
                    <a:schemeClr val="dk1">
                      <a:alpha val="40000"/>
                    </a:schemeClr>
                  </a:outerShdw>
                </a:effectLst>
              </a:rPr>
              <a:t>ΕΡΓΑΣΙΑΣ</a:t>
            </a:r>
          </a:p>
        </p:txBody>
      </p:sp>
      <p:sp>
        <p:nvSpPr>
          <p:cNvPr id="3" name="Θέση περιεχομένου 2">
            <a:extLst>
              <a:ext uri="{FF2B5EF4-FFF2-40B4-BE49-F238E27FC236}">
                <a16:creationId xmlns:a16="http://schemas.microsoft.com/office/drawing/2014/main" id="{457203B1-333E-4DB3-B968-B0719D7CA2E8}"/>
              </a:ext>
            </a:extLst>
          </p:cNvPr>
          <p:cNvSpPr>
            <a:spLocks noGrp="1"/>
          </p:cNvSpPr>
          <p:nvPr>
            <p:ph idx="1"/>
          </p:nvPr>
        </p:nvSpPr>
        <p:spPr>
          <a:xfrm>
            <a:off x="5552661" y="0"/>
            <a:ext cx="6639339" cy="6858000"/>
          </a:xfrm>
        </p:spPr>
        <p:txBody>
          <a:bodyPr>
            <a:noAutofit/>
          </a:bodyPr>
          <a:lstStyle/>
          <a:p>
            <a:pPr marL="0" indent="0" algn="just">
              <a:buNone/>
            </a:pPr>
            <a:r>
              <a:rPr lang="el-GR" dirty="0">
                <a:solidFill>
                  <a:schemeClr val="tx1"/>
                </a:solidFill>
                <a:latin typeface="Calibri Light" panose="020F0302020204030204" pitchFamily="34" charset="0"/>
                <a:cs typeface="Calibri Light" panose="020F0302020204030204" pitchFamily="34" charset="0"/>
              </a:rPr>
              <a:t>Χτες είχε γενέθλια ο αδελφός μου. Περάσαμε πολύ ωραία στο πάρτι του. Μόνο η μικρή μας ξαδέρφη, η Αναστασία ήταν λίγο ανήσυχη και συμπεριφερόταν παράλληλα παράξενα. Ευτυχώς όμως μετά από λίγη ώρα, το συνήθισε και ένιωσε πολύ καλύτερα και στο τέλος άρχισε να διασκεδάζει και αυτή μαζί μας. Αλλά η αλήθεια είναι ότι εν μέρει δεν την αδικώ. Και αυτό γιατί, συνήθως τα μικρά παιδιά τρομάζουν όταν βρίσκονται με πολύ κόσμο που δεν γνωρίζουν.</a:t>
            </a:r>
          </a:p>
          <a:p>
            <a:pPr algn="just"/>
            <a:endParaRPr lang="el-GR" dirty="0">
              <a:solidFill>
                <a:schemeClr val="tx1"/>
              </a:solidFill>
              <a:latin typeface="Calibri Light" panose="020F0302020204030204" pitchFamily="34" charset="0"/>
              <a:cs typeface="Calibri Light" panose="020F0302020204030204" pitchFamily="34" charset="0"/>
            </a:endParaRPr>
          </a:p>
          <a:p>
            <a:pPr marL="0" indent="0" algn="just">
              <a:buNone/>
            </a:pPr>
            <a:r>
              <a:rPr lang="el-GR" b="1" u="sng" dirty="0">
                <a:solidFill>
                  <a:schemeClr val="tx1"/>
                </a:solidFill>
                <a:latin typeface="Calibri Light" panose="020F0302020204030204" pitchFamily="34" charset="0"/>
                <a:cs typeface="Calibri Light" panose="020F0302020204030204" pitchFamily="34" charset="0"/>
              </a:rPr>
              <a:t>ΟΜΑΔΑ Α’:</a:t>
            </a:r>
          </a:p>
          <a:p>
            <a:pPr marL="0" indent="0" algn="just">
              <a:buNone/>
            </a:pPr>
            <a:r>
              <a:rPr lang="el-GR" dirty="0">
                <a:solidFill>
                  <a:schemeClr val="tx1"/>
                </a:solidFill>
                <a:latin typeface="Calibri Light" panose="020F0302020204030204" pitchFamily="34" charset="0"/>
                <a:cs typeface="Calibri Light" panose="020F0302020204030204" pitchFamily="34" charset="0"/>
              </a:rPr>
              <a:t>Να υπογραμμίσετε και να σημειώσετε τα παράγωγα επιρρήματα που βρίσκονται στο παραπάνω κείμενο.</a:t>
            </a:r>
          </a:p>
          <a:p>
            <a:pPr marL="0" indent="0" algn="just">
              <a:buNone/>
            </a:pPr>
            <a:endParaRPr lang="el-GR" dirty="0">
              <a:solidFill>
                <a:schemeClr val="tx1"/>
              </a:solidFill>
              <a:latin typeface="Calibri Light" panose="020F0302020204030204" pitchFamily="34" charset="0"/>
              <a:cs typeface="Calibri Light" panose="020F0302020204030204" pitchFamily="34" charset="0"/>
            </a:endParaRPr>
          </a:p>
          <a:p>
            <a:pPr marL="0" indent="0" algn="just">
              <a:buNone/>
            </a:pPr>
            <a:r>
              <a:rPr lang="el-GR" b="1" u="sng" dirty="0">
                <a:solidFill>
                  <a:schemeClr val="tx1"/>
                </a:solidFill>
                <a:latin typeface="Calibri Light" panose="020F0302020204030204" pitchFamily="34" charset="0"/>
                <a:cs typeface="Calibri Light" panose="020F0302020204030204" pitchFamily="34" charset="0"/>
              </a:rPr>
              <a:t>ΟΜΑΔΑ Β’:</a:t>
            </a:r>
          </a:p>
          <a:p>
            <a:pPr marL="0" indent="0" algn="just">
              <a:buNone/>
            </a:pPr>
            <a:r>
              <a:rPr lang="el-GR" dirty="0">
                <a:solidFill>
                  <a:schemeClr val="tx1"/>
                </a:solidFill>
                <a:latin typeface="Calibri Light" panose="020F0302020204030204" pitchFamily="34" charset="0"/>
                <a:cs typeface="Calibri Light" panose="020F0302020204030204" pitchFamily="34" charset="0"/>
              </a:rPr>
              <a:t>Αφού σημειώσετε τα παραπάνω παράγωγα επιρρήματα, να σχηματίσετε τα επίθετα από τα οποία προέρχονται τα επιρρήματα που εντοπίσατε. </a:t>
            </a:r>
          </a:p>
        </p:txBody>
      </p:sp>
      <p:pic>
        <p:nvPicPr>
          <p:cNvPr id="3074" name="Picture 2" descr="Ερώτηση αναγνώστη σε σχέση με τα δικαιώματα επιχειρηματικής ιδέας -  Startup.gr">
            <a:extLst>
              <a:ext uri="{FF2B5EF4-FFF2-40B4-BE49-F238E27FC236}">
                <a16:creationId xmlns:a16="http://schemas.microsoft.com/office/drawing/2014/main" id="{FE706388-5A49-4C19-9C95-3014DD86E7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841" y="2663687"/>
            <a:ext cx="4497838" cy="316726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243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a:extLst>
              <a:ext uri="{FF2B5EF4-FFF2-40B4-BE49-F238E27FC236}">
                <a16:creationId xmlns:a16="http://schemas.microsoft.com/office/drawing/2014/main" id="{BB739FC6-94F0-4E1D-817D-8217DBFB0F11}"/>
              </a:ext>
            </a:extLst>
          </p:cNvPr>
          <p:cNvSpPr>
            <a:spLocks noGrp="1"/>
          </p:cNvSpPr>
          <p:nvPr>
            <p:ph type="title"/>
          </p:nvPr>
        </p:nvSpPr>
        <p:spPr>
          <a:xfrm>
            <a:off x="1371600" y="115956"/>
            <a:ext cx="9601200" cy="626165"/>
          </a:xfrm>
        </p:spPr>
        <p:txBody>
          <a:bodyPr>
            <a:normAutofit/>
          </a:bodyPr>
          <a:lstStyle/>
          <a:p>
            <a:pPr algn="ctr"/>
            <a:r>
              <a:rPr lang="el-GR" sz="3600" b="1" dirty="0">
                <a:ln w="0"/>
                <a:solidFill>
                  <a:schemeClr val="tx1"/>
                </a:solidFill>
                <a:effectLst>
                  <a:outerShdw blurRad="38100" dist="19050" dir="2700000" algn="tl" rotWithShape="0">
                    <a:schemeClr val="dk1">
                      <a:alpha val="40000"/>
                    </a:schemeClr>
                  </a:outerShdw>
                </a:effectLst>
              </a:rPr>
              <a:t>ΠΑΡΑΓΩΓΑ ΕΠΙΡΡΗΜΑΤΑ</a:t>
            </a:r>
          </a:p>
        </p:txBody>
      </p:sp>
      <p:sp>
        <p:nvSpPr>
          <p:cNvPr id="9" name="Θέση περιεχομένου 8">
            <a:extLst>
              <a:ext uri="{FF2B5EF4-FFF2-40B4-BE49-F238E27FC236}">
                <a16:creationId xmlns:a16="http://schemas.microsoft.com/office/drawing/2014/main" id="{CDBCB552-1F08-4F94-B00F-ACA4F9CDCDB5}"/>
              </a:ext>
            </a:extLst>
          </p:cNvPr>
          <p:cNvSpPr>
            <a:spLocks noGrp="1"/>
          </p:cNvSpPr>
          <p:nvPr>
            <p:ph idx="1"/>
          </p:nvPr>
        </p:nvSpPr>
        <p:spPr>
          <a:xfrm>
            <a:off x="755374" y="609600"/>
            <a:ext cx="11436626" cy="6248400"/>
          </a:xfrm>
        </p:spPr>
        <p:txBody>
          <a:bodyPr/>
          <a:lstStyle/>
          <a:p>
            <a:pPr marL="0" indent="0">
              <a:buNone/>
            </a:pPr>
            <a:r>
              <a:rPr lang="el-GR" dirty="0">
                <a:ln w="0"/>
                <a:solidFill>
                  <a:schemeClr val="tx1"/>
                </a:solidFill>
                <a:effectLst>
                  <a:outerShdw blurRad="38100" dist="19050" dir="2700000" algn="tl" rotWithShape="0">
                    <a:schemeClr val="dk1">
                      <a:alpha val="40000"/>
                    </a:schemeClr>
                  </a:outerShdw>
                </a:effectLst>
              </a:rPr>
              <a:t>Τα μέρη του λόγου όπου μπορούν να παραχθούν </a:t>
            </a:r>
          </a:p>
          <a:p>
            <a:pPr marL="0" indent="0">
              <a:buNone/>
            </a:pPr>
            <a:r>
              <a:rPr lang="el-GR" dirty="0">
                <a:ln w="0"/>
                <a:solidFill>
                  <a:schemeClr val="tx1"/>
                </a:solidFill>
                <a:effectLst>
                  <a:outerShdw blurRad="38100" dist="19050" dir="2700000" algn="tl" rotWithShape="0">
                    <a:schemeClr val="dk1">
                      <a:alpha val="40000"/>
                    </a:schemeClr>
                  </a:outerShdw>
                </a:effectLst>
              </a:rPr>
              <a:t>τα επιρρήματα είναι τα εξής:</a:t>
            </a:r>
          </a:p>
          <a:p>
            <a:pPr marL="0" indent="0">
              <a:buNone/>
            </a:pPr>
            <a:endParaRPr lang="el-GR" dirty="0">
              <a:ln w="0"/>
              <a:solidFill>
                <a:schemeClr val="tx1"/>
              </a:solidFill>
              <a:effectLst>
                <a:outerShdw blurRad="38100" dist="19050" dir="2700000" algn="tl" rotWithShape="0">
                  <a:schemeClr val="dk1">
                    <a:alpha val="40000"/>
                  </a:schemeClr>
                </a:outerShdw>
              </a:effectLst>
            </a:endParaRPr>
          </a:p>
          <a:p>
            <a:pPr marL="0" indent="0">
              <a:buNone/>
            </a:pPr>
            <a:r>
              <a:rPr lang="el-GR" dirty="0">
                <a:ln w="0"/>
                <a:solidFill>
                  <a:schemeClr val="tx1"/>
                </a:solidFill>
                <a:effectLst>
                  <a:outerShdw blurRad="38100" dist="19050" dir="2700000" algn="tl" rotWithShape="0">
                    <a:schemeClr val="dk1">
                      <a:alpha val="40000"/>
                    </a:schemeClr>
                  </a:outerShdw>
                </a:effectLst>
              </a:rPr>
              <a:t>                         </a:t>
            </a:r>
            <a:r>
              <a:rPr lang="el-GR" b="1" i="1" dirty="0">
                <a:ln w="0"/>
                <a:solidFill>
                  <a:schemeClr val="tx1"/>
                </a:solidFill>
                <a:effectLst>
                  <a:outerShdw blurRad="38100" dist="19050" dir="2700000" algn="tl" rotWithShape="0">
                    <a:schemeClr val="dk1">
                      <a:alpha val="40000"/>
                    </a:schemeClr>
                  </a:outerShdw>
                </a:effectLst>
              </a:rPr>
              <a:t>«Επίθετα»</a:t>
            </a:r>
          </a:p>
          <a:p>
            <a:pPr marL="0" indent="0">
              <a:buNone/>
            </a:pPr>
            <a:endParaRPr lang="el-GR" i="1" dirty="0">
              <a:ln w="0"/>
              <a:solidFill>
                <a:schemeClr val="tx1"/>
              </a:solidFill>
              <a:effectLst>
                <a:outerShdw blurRad="38100" dist="19050" dir="2700000" algn="tl" rotWithShape="0">
                  <a:schemeClr val="dk1">
                    <a:alpha val="40000"/>
                  </a:schemeClr>
                </a:outerShdw>
              </a:effectLst>
            </a:endParaRPr>
          </a:p>
          <a:p>
            <a:pPr marL="0" indent="0">
              <a:buNone/>
            </a:pPr>
            <a:r>
              <a:rPr lang="el-GR" i="1" dirty="0">
                <a:ln w="0"/>
                <a:solidFill>
                  <a:schemeClr val="tx1"/>
                </a:solidFill>
                <a:effectLst>
                  <a:outerShdw blurRad="38100" dist="19050" dir="2700000" algn="tl" rotWithShape="0">
                    <a:schemeClr val="dk1">
                      <a:alpha val="40000"/>
                    </a:schemeClr>
                  </a:outerShdw>
                </a:effectLst>
              </a:rPr>
              <a:t>                         </a:t>
            </a:r>
            <a:r>
              <a:rPr lang="el-GR" b="1" i="1" dirty="0">
                <a:ln w="0"/>
                <a:solidFill>
                  <a:schemeClr val="tx1"/>
                </a:solidFill>
                <a:effectLst>
                  <a:outerShdw blurRad="38100" dist="19050" dir="2700000" algn="tl" rotWithShape="0">
                    <a:schemeClr val="dk1">
                      <a:alpha val="40000"/>
                    </a:schemeClr>
                  </a:outerShdw>
                </a:effectLst>
              </a:rPr>
              <a:t>«Αντωνυμίες»</a:t>
            </a:r>
          </a:p>
          <a:p>
            <a:pPr marL="0" indent="0">
              <a:buNone/>
            </a:pPr>
            <a:r>
              <a:rPr lang="el-GR" dirty="0">
                <a:ln w="0"/>
                <a:solidFill>
                  <a:schemeClr val="tx1"/>
                </a:solidFill>
                <a:effectLst>
                  <a:outerShdw blurRad="38100" dist="19050" dir="2700000" algn="tl" rotWithShape="0">
                    <a:schemeClr val="dk1">
                      <a:alpha val="40000"/>
                    </a:schemeClr>
                  </a:outerShdw>
                </a:effectLst>
              </a:rPr>
              <a:t>            </a:t>
            </a:r>
          </a:p>
          <a:p>
            <a:pPr marL="0" indent="0">
              <a:buNone/>
            </a:pPr>
            <a:r>
              <a:rPr lang="el-GR" dirty="0">
                <a:ln w="0"/>
                <a:solidFill>
                  <a:schemeClr val="tx1"/>
                </a:solidFill>
                <a:effectLst>
                  <a:outerShdw blurRad="38100" dist="19050" dir="2700000" algn="tl" rotWithShape="0">
                    <a:schemeClr val="dk1">
                      <a:alpha val="40000"/>
                    </a:schemeClr>
                  </a:outerShdw>
                </a:effectLst>
              </a:rPr>
              <a:t>                         </a:t>
            </a:r>
            <a:r>
              <a:rPr lang="el-GR" b="1" u="sng" dirty="0">
                <a:ln w="0"/>
                <a:solidFill>
                  <a:schemeClr val="tx1"/>
                </a:solidFill>
                <a:effectLst>
                  <a:outerShdw blurRad="38100" dist="19050" dir="2700000" algn="tl" rotWithShape="0">
                    <a:schemeClr val="dk1">
                      <a:alpha val="40000"/>
                    </a:schemeClr>
                  </a:outerShdw>
                </a:effectLst>
              </a:rPr>
              <a:t>«Άλλα Επιρρήματα»</a:t>
            </a:r>
          </a:p>
          <a:p>
            <a:pPr marL="0" indent="0">
              <a:buNone/>
            </a:pPr>
            <a:endParaRPr lang="el-GR" dirty="0">
              <a:ln w="0"/>
              <a:solidFill>
                <a:schemeClr val="tx1"/>
              </a:solidFill>
              <a:effectLst>
                <a:outerShdw blurRad="38100" dist="19050" dir="2700000" algn="tl" rotWithShape="0">
                  <a:schemeClr val="dk1">
                    <a:alpha val="40000"/>
                  </a:schemeClr>
                </a:outerShdw>
              </a:effectLst>
            </a:endParaRPr>
          </a:p>
          <a:p>
            <a:pPr marL="0" indent="0">
              <a:buNone/>
            </a:pPr>
            <a:r>
              <a:rPr lang="el-GR" dirty="0">
                <a:ln w="0"/>
                <a:solidFill>
                  <a:schemeClr val="tx1"/>
                </a:solidFill>
                <a:effectLst>
                  <a:outerShdw blurRad="38100" dist="19050" dir="2700000" algn="tl" rotWithShape="0">
                    <a:schemeClr val="dk1">
                      <a:alpha val="40000"/>
                    </a:schemeClr>
                  </a:outerShdw>
                </a:effectLst>
              </a:rPr>
              <a:t>                         </a:t>
            </a:r>
            <a:r>
              <a:rPr lang="el-GR" b="1" u="sng" dirty="0">
                <a:ln w="0"/>
                <a:solidFill>
                  <a:schemeClr val="tx1"/>
                </a:solidFill>
                <a:effectLst>
                  <a:outerShdw blurRad="38100" dist="19050" dir="2700000" algn="tl" rotWithShape="0">
                    <a:schemeClr val="dk1">
                      <a:alpha val="40000"/>
                    </a:schemeClr>
                  </a:outerShdw>
                </a:effectLst>
              </a:rPr>
              <a:t>«Μετοχές»</a:t>
            </a:r>
          </a:p>
          <a:p>
            <a:pPr marL="0" indent="0">
              <a:buNone/>
            </a:pPr>
            <a:r>
              <a:rPr lang="el-GR" dirty="0">
                <a:ln w="0"/>
                <a:solidFill>
                  <a:schemeClr val="tx1"/>
                </a:solidFill>
                <a:effectLst>
                  <a:outerShdw blurRad="38100" dist="19050" dir="2700000" algn="tl" rotWithShape="0">
                    <a:schemeClr val="dk1">
                      <a:alpha val="40000"/>
                    </a:schemeClr>
                  </a:outerShdw>
                </a:effectLst>
              </a:rPr>
              <a:t>(Δηλαδή οι λέξεις που λήγουν σε  -μένος, -μένη, -</a:t>
            </a:r>
            <a:r>
              <a:rPr lang="el-GR" dirty="0" err="1">
                <a:ln w="0"/>
                <a:solidFill>
                  <a:schemeClr val="tx1"/>
                </a:solidFill>
                <a:effectLst>
                  <a:outerShdw blurRad="38100" dist="19050" dir="2700000" algn="tl" rotWithShape="0">
                    <a:schemeClr val="dk1">
                      <a:alpha val="40000"/>
                    </a:schemeClr>
                  </a:outerShdw>
                </a:effectLst>
              </a:rPr>
              <a:t>μένο</a:t>
            </a:r>
            <a:r>
              <a:rPr lang="el-GR" dirty="0">
                <a:ln w="0"/>
                <a:solidFill>
                  <a:schemeClr val="tx1"/>
                </a:solidFill>
                <a:effectLst>
                  <a:outerShdw blurRad="38100" dist="19050" dir="2700000" algn="tl" rotWithShape="0">
                    <a:schemeClr val="dk1">
                      <a:alpha val="40000"/>
                    </a:schemeClr>
                  </a:outerShdw>
                </a:effectLst>
              </a:rPr>
              <a:t>)</a:t>
            </a:r>
          </a:p>
        </p:txBody>
      </p:sp>
      <p:cxnSp>
        <p:nvCxnSpPr>
          <p:cNvPr id="11" name="Γραμμή σύνδεσης: Γωνιώδης 10">
            <a:extLst>
              <a:ext uri="{FF2B5EF4-FFF2-40B4-BE49-F238E27FC236}">
                <a16:creationId xmlns:a16="http://schemas.microsoft.com/office/drawing/2014/main" id="{8EF67BFD-1C38-4A95-8EA9-9E055A742E1F}"/>
              </a:ext>
            </a:extLst>
          </p:cNvPr>
          <p:cNvCxnSpPr>
            <a:cxnSpLocks/>
          </p:cNvCxnSpPr>
          <p:nvPr/>
        </p:nvCxnSpPr>
        <p:spPr>
          <a:xfrm>
            <a:off x="1348409" y="1460633"/>
            <a:ext cx="921026" cy="705677"/>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Γραμμή σύνδεσης: Γωνιώδης 12">
            <a:extLst>
              <a:ext uri="{FF2B5EF4-FFF2-40B4-BE49-F238E27FC236}">
                <a16:creationId xmlns:a16="http://schemas.microsoft.com/office/drawing/2014/main" id="{DB0F3479-9CC6-4A68-8CE8-EA838510E328}"/>
              </a:ext>
            </a:extLst>
          </p:cNvPr>
          <p:cNvCxnSpPr>
            <a:cxnSpLocks/>
          </p:cNvCxnSpPr>
          <p:nvPr/>
        </p:nvCxnSpPr>
        <p:spPr>
          <a:xfrm>
            <a:off x="1325218" y="2261150"/>
            <a:ext cx="921026" cy="705677"/>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Γραμμή σύνδεσης: Γωνιώδης 13">
            <a:extLst>
              <a:ext uri="{FF2B5EF4-FFF2-40B4-BE49-F238E27FC236}">
                <a16:creationId xmlns:a16="http://schemas.microsoft.com/office/drawing/2014/main" id="{97C0FD58-991A-4479-81B2-205E4F5964E5}"/>
              </a:ext>
            </a:extLst>
          </p:cNvPr>
          <p:cNvCxnSpPr>
            <a:cxnSpLocks/>
          </p:cNvCxnSpPr>
          <p:nvPr/>
        </p:nvCxnSpPr>
        <p:spPr>
          <a:xfrm>
            <a:off x="1348409" y="3156507"/>
            <a:ext cx="921026" cy="705677"/>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Γραμμή σύνδεσης: Γωνιώδης 14">
            <a:extLst>
              <a:ext uri="{FF2B5EF4-FFF2-40B4-BE49-F238E27FC236}">
                <a16:creationId xmlns:a16="http://schemas.microsoft.com/office/drawing/2014/main" id="{CD897C80-1566-4D68-B75E-8B2D23EE25CE}"/>
              </a:ext>
            </a:extLst>
          </p:cNvPr>
          <p:cNvCxnSpPr>
            <a:cxnSpLocks/>
          </p:cNvCxnSpPr>
          <p:nvPr/>
        </p:nvCxnSpPr>
        <p:spPr>
          <a:xfrm>
            <a:off x="1371600" y="4109006"/>
            <a:ext cx="921026" cy="705677"/>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DF9C994-59C6-4060-A9FC-4EC291F2BC38}"/>
              </a:ext>
            </a:extLst>
          </p:cNvPr>
          <p:cNvSpPr txBox="1"/>
          <p:nvPr/>
        </p:nvSpPr>
        <p:spPr>
          <a:xfrm>
            <a:off x="6983897" y="609600"/>
            <a:ext cx="5022574" cy="1631216"/>
          </a:xfrm>
          <a:prstGeom prst="rect">
            <a:avLst/>
          </a:prstGeom>
          <a:noFill/>
        </p:spPr>
        <p:txBody>
          <a:bodyPr wrap="square" rtlCol="0">
            <a:spAutoFit/>
          </a:bodyPr>
          <a:lstStyle/>
          <a:p>
            <a:r>
              <a:rPr lang="el-GR" sz="2000" dirty="0">
                <a:ln w="0"/>
                <a:effectLst>
                  <a:outerShdw blurRad="38100" dist="19050" dir="2700000" algn="tl" rotWithShape="0">
                    <a:schemeClr val="dk1">
                      <a:alpha val="40000"/>
                    </a:schemeClr>
                  </a:outerShdw>
                </a:effectLst>
              </a:rPr>
              <a:t>Ποιες όμως είναι οι παραγωγικές καταλήξεις για τον σχηματισμό των επιρρημάτων;</a:t>
            </a:r>
          </a:p>
          <a:p>
            <a:r>
              <a:rPr lang="el-GR" sz="2000" dirty="0">
                <a:ln w="0"/>
                <a:effectLst>
                  <a:outerShdw blurRad="38100" dist="19050" dir="2700000" algn="tl" rotWithShape="0">
                    <a:schemeClr val="dk1">
                      <a:alpha val="40000"/>
                    </a:schemeClr>
                  </a:outerShdw>
                </a:effectLst>
              </a:rPr>
              <a:t>Δηλαδή ποια κατάληξη μπορούμε να βάλουμε στα προηγούμενα μέρη του λόγου, έτσι ώστε να δημιουργήσουμε </a:t>
            </a:r>
            <a:r>
              <a:rPr lang="el-GR" sz="2000" i="1" dirty="0">
                <a:ln w="0"/>
                <a:effectLst>
                  <a:outerShdw blurRad="38100" dist="19050" dir="2700000" algn="tl" rotWithShape="0">
                    <a:schemeClr val="dk1">
                      <a:alpha val="40000"/>
                    </a:schemeClr>
                  </a:outerShdw>
                </a:effectLst>
              </a:rPr>
              <a:t>ΠΑΡΑΓΩΓΑ ΕΠΙΡΡΗΜΑΤΑ</a:t>
            </a:r>
            <a:r>
              <a:rPr lang="el-GR" sz="2000" dirty="0">
                <a:ln w="0"/>
                <a:effectLst>
                  <a:outerShdw blurRad="38100" dist="19050" dir="2700000" algn="tl" rotWithShape="0">
                    <a:schemeClr val="dk1">
                      <a:alpha val="40000"/>
                    </a:schemeClr>
                  </a:outerShdw>
                </a:effectLst>
              </a:rPr>
              <a:t>;</a:t>
            </a:r>
          </a:p>
        </p:txBody>
      </p:sp>
      <p:sp>
        <p:nvSpPr>
          <p:cNvPr id="17" name="TextBox 16">
            <a:extLst>
              <a:ext uri="{FF2B5EF4-FFF2-40B4-BE49-F238E27FC236}">
                <a16:creationId xmlns:a16="http://schemas.microsoft.com/office/drawing/2014/main" id="{55A035C4-B4C8-4651-8503-428ACB0235C6}"/>
              </a:ext>
            </a:extLst>
          </p:cNvPr>
          <p:cNvSpPr txBox="1"/>
          <p:nvPr/>
        </p:nvSpPr>
        <p:spPr>
          <a:xfrm>
            <a:off x="7858539" y="2488859"/>
            <a:ext cx="3763617" cy="461665"/>
          </a:xfrm>
          <a:prstGeom prst="rect">
            <a:avLst/>
          </a:prstGeom>
          <a:solidFill>
            <a:schemeClr val="accent1"/>
          </a:solidFill>
          <a:ln w="38100">
            <a:solidFill>
              <a:schemeClr val="tx1"/>
            </a:solidFill>
          </a:ln>
        </p:spPr>
        <p:txBody>
          <a:bodyPr wrap="square" rtlCol="0">
            <a:spAutoFit/>
          </a:bodyPr>
          <a:lstStyle/>
          <a:p>
            <a:pPr algn="ctr"/>
            <a:r>
              <a:rPr lang="el-GR" sz="2400" b="1" u="sng" dirty="0">
                <a:ln w="0"/>
              </a:rPr>
              <a:t>ΠΑΡΑΓΩΓΙΚΕΣ ΚΑΤΑΛΗΞΕΙΣ</a:t>
            </a:r>
          </a:p>
        </p:txBody>
      </p:sp>
      <p:sp>
        <p:nvSpPr>
          <p:cNvPr id="19" name="TextBox 18">
            <a:extLst>
              <a:ext uri="{FF2B5EF4-FFF2-40B4-BE49-F238E27FC236}">
                <a16:creationId xmlns:a16="http://schemas.microsoft.com/office/drawing/2014/main" id="{FC9805AC-60CE-466C-ACBE-161F2F976419}"/>
              </a:ext>
            </a:extLst>
          </p:cNvPr>
          <p:cNvSpPr txBox="1"/>
          <p:nvPr/>
        </p:nvSpPr>
        <p:spPr>
          <a:xfrm>
            <a:off x="7991061" y="3444168"/>
            <a:ext cx="1378226" cy="369332"/>
          </a:xfrm>
          <a:prstGeom prst="rect">
            <a:avLst/>
          </a:prstGeom>
          <a:noFill/>
          <a:ln w="38100">
            <a:solidFill>
              <a:schemeClr val="tx1"/>
            </a:solidFill>
          </a:ln>
        </p:spPr>
        <p:txBody>
          <a:bodyPr wrap="square" rtlCol="0">
            <a:spAutoFit/>
          </a:bodyPr>
          <a:lstStyle/>
          <a:p>
            <a:pPr algn="ctr"/>
            <a:r>
              <a:rPr lang="el-GR" b="1" u="sng" dirty="0">
                <a:ln w="0"/>
                <a:effectLst>
                  <a:outerShdw blurRad="38100" dist="19050" dir="2700000" algn="tl" rotWithShape="0">
                    <a:schemeClr val="dk1">
                      <a:alpha val="40000"/>
                    </a:schemeClr>
                  </a:outerShdw>
                </a:effectLst>
              </a:rPr>
              <a:t> -α / -ά / -</a:t>
            </a:r>
            <a:r>
              <a:rPr lang="el-GR" b="1" u="sng" dirty="0" err="1">
                <a:ln w="0"/>
                <a:effectLst>
                  <a:outerShdw blurRad="38100" dist="19050" dir="2700000" algn="tl" rotWithShape="0">
                    <a:schemeClr val="dk1">
                      <a:alpha val="40000"/>
                    </a:schemeClr>
                  </a:outerShdw>
                </a:effectLst>
              </a:rPr>
              <a:t>ιά</a:t>
            </a:r>
            <a:endParaRPr lang="el-GR" b="1" u="sng" dirty="0">
              <a:ln w="0"/>
              <a:effectLst>
                <a:outerShdw blurRad="38100" dist="19050" dir="2700000" algn="tl" rotWithShape="0">
                  <a:schemeClr val="dk1">
                    <a:alpha val="40000"/>
                  </a:schemeClr>
                </a:outerShdw>
              </a:effectLst>
            </a:endParaRPr>
          </a:p>
        </p:txBody>
      </p:sp>
      <p:sp>
        <p:nvSpPr>
          <p:cNvPr id="20" name="TextBox 19">
            <a:extLst>
              <a:ext uri="{FF2B5EF4-FFF2-40B4-BE49-F238E27FC236}">
                <a16:creationId xmlns:a16="http://schemas.microsoft.com/office/drawing/2014/main" id="{A872D484-322F-4267-85A9-1892B83AC268}"/>
              </a:ext>
            </a:extLst>
          </p:cNvPr>
          <p:cNvSpPr txBox="1"/>
          <p:nvPr/>
        </p:nvSpPr>
        <p:spPr>
          <a:xfrm>
            <a:off x="7991061" y="4958834"/>
            <a:ext cx="1378226" cy="369332"/>
          </a:xfrm>
          <a:prstGeom prst="rect">
            <a:avLst/>
          </a:prstGeom>
          <a:noFill/>
          <a:ln w="38100">
            <a:solidFill>
              <a:schemeClr val="tx1"/>
            </a:solidFill>
          </a:ln>
        </p:spPr>
        <p:txBody>
          <a:bodyPr wrap="square" rtlCol="0">
            <a:spAutoFit/>
          </a:bodyPr>
          <a:lstStyle/>
          <a:p>
            <a:pPr algn="ctr"/>
            <a:r>
              <a:rPr lang="el-GR" b="1" u="sng" dirty="0">
                <a:ln w="0"/>
                <a:effectLst>
                  <a:outerShdw blurRad="38100" dist="19050" dir="2700000" algn="tl" rotWithShape="0">
                    <a:schemeClr val="dk1">
                      <a:alpha val="40000"/>
                    </a:schemeClr>
                  </a:outerShdw>
                </a:effectLst>
              </a:rPr>
              <a:t> -θε</a:t>
            </a:r>
          </a:p>
        </p:txBody>
      </p:sp>
      <p:sp>
        <p:nvSpPr>
          <p:cNvPr id="21" name="TextBox 20">
            <a:extLst>
              <a:ext uri="{FF2B5EF4-FFF2-40B4-BE49-F238E27FC236}">
                <a16:creationId xmlns:a16="http://schemas.microsoft.com/office/drawing/2014/main" id="{F8592B8B-1C7F-4D0B-9BC6-2E0D6AC7B522}"/>
              </a:ext>
            </a:extLst>
          </p:cNvPr>
          <p:cNvSpPr txBox="1"/>
          <p:nvPr/>
        </p:nvSpPr>
        <p:spPr>
          <a:xfrm>
            <a:off x="10455965" y="4958834"/>
            <a:ext cx="1378226" cy="369332"/>
          </a:xfrm>
          <a:prstGeom prst="rect">
            <a:avLst/>
          </a:prstGeom>
          <a:noFill/>
          <a:ln w="38100">
            <a:solidFill>
              <a:schemeClr val="tx1"/>
            </a:solidFill>
          </a:ln>
        </p:spPr>
        <p:txBody>
          <a:bodyPr wrap="square" rtlCol="0">
            <a:spAutoFit/>
          </a:bodyPr>
          <a:lstStyle/>
          <a:p>
            <a:pPr algn="ctr"/>
            <a:r>
              <a:rPr lang="el-GR" b="1" u="sng" dirty="0">
                <a:ln w="0"/>
                <a:effectLst>
                  <a:outerShdw blurRad="38100" dist="19050" dir="2700000" algn="tl" rotWithShape="0">
                    <a:schemeClr val="dk1">
                      <a:alpha val="40000"/>
                    </a:schemeClr>
                  </a:outerShdw>
                </a:effectLst>
              </a:rPr>
              <a:t>-</a:t>
            </a:r>
            <a:r>
              <a:rPr lang="el-GR" b="1" u="sng" dirty="0" err="1">
                <a:ln w="0"/>
                <a:effectLst>
                  <a:outerShdw blurRad="38100" dist="19050" dir="2700000" algn="tl" rotWithShape="0">
                    <a:schemeClr val="dk1">
                      <a:alpha val="40000"/>
                    </a:schemeClr>
                  </a:outerShdw>
                </a:effectLst>
              </a:rPr>
              <a:t>ού</a:t>
            </a:r>
            <a:endParaRPr lang="el-GR" b="1" u="sng" dirty="0">
              <a:ln w="0"/>
              <a:effectLst>
                <a:outerShdw blurRad="38100" dist="19050" dir="2700000" algn="tl" rotWithShape="0">
                  <a:schemeClr val="dk1">
                    <a:alpha val="40000"/>
                  </a:schemeClr>
                </a:outerShdw>
              </a:effectLst>
            </a:endParaRPr>
          </a:p>
        </p:txBody>
      </p:sp>
      <p:sp>
        <p:nvSpPr>
          <p:cNvPr id="22" name="TextBox 21">
            <a:extLst>
              <a:ext uri="{FF2B5EF4-FFF2-40B4-BE49-F238E27FC236}">
                <a16:creationId xmlns:a16="http://schemas.microsoft.com/office/drawing/2014/main" id="{62157137-8A7C-42C8-ABC9-445FD3D80884}"/>
              </a:ext>
            </a:extLst>
          </p:cNvPr>
          <p:cNvSpPr txBox="1"/>
          <p:nvPr/>
        </p:nvSpPr>
        <p:spPr>
          <a:xfrm>
            <a:off x="10455965" y="3429000"/>
            <a:ext cx="1378226" cy="369332"/>
          </a:xfrm>
          <a:prstGeom prst="rect">
            <a:avLst/>
          </a:prstGeom>
          <a:noFill/>
          <a:ln w="38100">
            <a:solidFill>
              <a:schemeClr val="tx1"/>
            </a:solidFill>
          </a:ln>
        </p:spPr>
        <p:txBody>
          <a:bodyPr wrap="square" rtlCol="0">
            <a:spAutoFit/>
          </a:bodyPr>
          <a:lstStyle/>
          <a:p>
            <a:pPr algn="ctr"/>
            <a:r>
              <a:rPr lang="el-GR" b="1" u="sng" dirty="0">
                <a:ln w="0"/>
                <a:effectLst>
                  <a:outerShdw blurRad="38100" dist="19050" dir="2700000" algn="tl" rotWithShape="0">
                    <a:schemeClr val="dk1">
                      <a:alpha val="40000"/>
                    </a:schemeClr>
                  </a:outerShdw>
                </a:effectLst>
              </a:rPr>
              <a:t> -ως / -</a:t>
            </a:r>
            <a:r>
              <a:rPr lang="el-GR" b="1" u="sng" dirty="0" err="1">
                <a:ln w="0"/>
                <a:effectLst>
                  <a:outerShdw blurRad="38100" dist="19050" dir="2700000" algn="tl" rotWithShape="0">
                    <a:schemeClr val="dk1">
                      <a:alpha val="40000"/>
                    </a:schemeClr>
                  </a:outerShdw>
                </a:effectLst>
              </a:rPr>
              <a:t>ώς</a:t>
            </a:r>
            <a:endParaRPr lang="el-GR" b="1" u="sng"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05448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6AE10799-469E-4EB0-935E-C9BEADDE27BF}"/>
              </a:ext>
            </a:extLst>
          </p:cNvPr>
          <p:cNvSpPr>
            <a:spLocks noGrp="1"/>
          </p:cNvSpPr>
          <p:nvPr>
            <p:ph type="title"/>
          </p:nvPr>
        </p:nvSpPr>
        <p:spPr>
          <a:xfrm>
            <a:off x="1371600" y="221973"/>
            <a:ext cx="9601200" cy="559904"/>
          </a:xfrm>
        </p:spPr>
        <p:txBody>
          <a:bodyPr>
            <a:normAutofit fontScale="90000"/>
          </a:bodyPr>
          <a:lstStyle/>
          <a:p>
            <a:pPr algn="ctr"/>
            <a:r>
              <a:rPr lang="el-GR" sz="3600" b="1" dirty="0">
                <a:ln w="0"/>
                <a:solidFill>
                  <a:schemeClr val="tx1"/>
                </a:solidFill>
                <a:effectLst>
                  <a:outerShdw blurRad="38100" dist="19050" dir="2700000" algn="tl" rotWithShape="0">
                    <a:schemeClr val="dk1">
                      <a:alpha val="40000"/>
                    </a:schemeClr>
                  </a:outerShdw>
                </a:effectLst>
              </a:rPr>
              <a:t>ΠΑΡΑΔΕΙΓΜΑΤΑ ΠΑΡΑΓΩΓΩΝ ΕΠΙΡΡΗΜΑΤΩΝ</a:t>
            </a:r>
          </a:p>
        </p:txBody>
      </p:sp>
      <p:sp>
        <p:nvSpPr>
          <p:cNvPr id="9" name="Σύννεφο 8">
            <a:extLst>
              <a:ext uri="{FF2B5EF4-FFF2-40B4-BE49-F238E27FC236}">
                <a16:creationId xmlns:a16="http://schemas.microsoft.com/office/drawing/2014/main" id="{39205E97-AE34-451A-A0B7-14C335C7EE6F}"/>
              </a:ext>
            </a:extLst>
          </p:cNvPr>
          <p:cNvSpPr/>
          <p:nvPr/>
        </p:nvSpPr>
        <p:spPr>
          <a:xfrm>
            <a:off x="1010478" y="1044880"/>
            <a:ext cx="3720548" cy="2178285"/>
          </a:xfrm>
          <a:prstGeom prst="cloud">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i="1" dirty="0">
                <a:ln w="0"/>
                <a:solidFill>
                  <a:schemeClr val="tx1"/>
                </a:solidFill>
                <a:effectLst>
                  <a:outerShdw blurRad="38100" dist="19050" dir="2700000" algn="tl" rotWithShape="0">
                    <a:schemeClr val="dk1">
                      <a:alpha val="40000"/>
                    </a:schemeClr>
                  </a:outerShdw>
                </a:effectLst>
              </a:rPr>
              <a:t>-α / -ά / -</a:t>
            </a:r>
            <a:r>
              <a:rPr lang="el-GR" sz="3600" b="1" i="1" dirty="0" err="1">
                <a:ln w="0"/>
                <a:solidFill>
                  <a:schemeClr val="tx1"/>
                </a:solidFill>
                <a:effectLst>
                  <a:outerShdw blurRad="38100" dist="19050" dir="2700000" algn="tl" rotWithShape="0">
                    <a:schemeClr val="dk1">
                      <a:alpha val="40000"/>
                    </a:schemeClr>
                  </a:outerShdw>
                </a:effectLst>
              </a:rPr>
              <a:t>ιά</a:t>
            </a:r>
            <a:endParaRPr lang="el-GR" sz="3600" b="1" i="1" dirty="0">
              <a:ln w="0"/>
              <a:solidFill>
                <a:schemeClr val="tx1"/>
              </a:solidFill>
              <a:effectLst>
                <a:outerShdw blurRad="38100" dist="19050" dir="2700000" algn="tl" rotWithShape="0">
                  <a:schemeClr val="dk1">
                    <a:alpha val="40000"/>
                  </a:schemeClr>
                </a:outerShdw>
              </a:effectLst>
            </a:endParaRPr>
          </a:p>
        </p:txBody>
      </p:sp>
      <p:sp>
        <p:nvSpPr>
          <p:cNvPr id="10" name="Σύννεφο 9">
            <a:extLst>
              <a:ext uri="{FF2B5EF4-FFF2-40B4-BE49-F238E27FC236}">
                <a16:creationId xmlns:a16="http://schemas.microsoft.com/office/drawing/2014/main" id="{294D1872-DD34-4BDD-AA65-F3D8A28E4638}"/>
              </a:ext>
            </a:extLst>
          </p:cNvPr>
          <p:cNvSpPr/>
          <p:nvPr/>
        </p:nvSpPr>
        <p:spPr>
          <a:xfrm>
            <a:off x="7898298" y="1044880"/>
            <a:ext cx="3720548" cy="2178285"/>
          </a:xfrm>
          <a:prstGeom prst="cloud">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i="1" dirty="0">
                <a:ln w="0"/>
                <a:solidFill>
                  <a:schemeClr val="tx1"/>
                </a:solidFill>
                <a:effectLst>
                  <a:outerShdw blurRad="38100" dist="19050" dir="2700000" algn="tl" rotWithShape="0">
                    <a:schemeClr val="dk1">
                      <a:alpha val="40000"/>
                    </a:schemeClr>
                  </a:outerShdw>
                </a:effectLst>
              </a:rPr>
              <a:t>-ως / -</a:t>
            </a:r>
            <a:r>
              <a:rPr lang="el-GR" sz="3600" b="1" i="1" dirty="0" err="1">
                <a:ln w="0"/>
                <a:solidFill>
                  <a:schemeClr val="tx1"/>
                </a:solidFill>
                <a:effectLst>
                  <a:outerShdw blurRad="38100" dist="19050" dir="2700000" algn="tl" rotWithShape="0">
                    <a:schemeClr val="dk1">
                      <a:alpha val="40000"/>
                    </a:schemeClr>
                  </a:outerShdw>
                </a:effectLst>
              </a:rPr>
              <a:t>ώς</a:t>
            </a:r>
            <a:endParaRPr lang="el-GR" sz="3600" b="1" i="1" dirty="0">
              <a:ln w="0"/>
              <a:solidFill>
                <a:schemeClr val="tx1"/>
              </a:solidFill>
              <a:effectLst>
                <a:outerShdw blurRad="38100" dist="19050" dir="2700000" algn="tl" rotWithShape="0">
                  <a:schemeClr val="dk1">
                    <a:alpha val="40000"/>
                  </a:schemeClr>
                </a:outerShdw>
              </a:effectLst>
            </a:endParaRPr>
          </a:p>
        </p:txBody>
      </p:sp>
      <p:sp>
        <p:nvSpPr>
          <p:cNvPr id="11" name="Σύννεφο 10">
            <a:extLst>
              <a:ext uri="{FF2B5EF4-FFF2-40B4-BE49-F238E27FC236}">
                <a16:creationId xmlns:a16="http://schemas.microsoft.com/office/drawing/2014/main" id="{D0285361-7F17-4476-AB6D-B09B5F3E9C22}"/>
              </a:ext>
            </a:extLst>
          </p:cNvPr>
          <p:cNvSpPr/>
          <p:nvPr/>
        </p:nvSpPr>
        <p:spPr>
          <a:xfrm>
            <a:off x="1371600" y="4518142"/>
            <a:ext cx="3720548" cy="2178285"/>
          </a:xfrm>
          <a:prstGeom prst="cloud">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i="1" dirty="0">
                <a:ln w="0"/>
                <a:solidFill>
                  <a:schemeClr val="tx1"/>
                </a:solidFill>
                <a:effectLst>
                  <a:outerShdw blurRad="38100" dist="19050" dir="2700000" algn="tl" rotWithShape="0">
                    <a:schemeClr val="dk1">
                      <a:alpha val="40000"/>
                    </a:schemeClr>
                  </a:outerShdw>
                </a:effectLst>
              </a:rPr>
              <a:t>-θε</a:t>
            </a:r>
          </a:p>
        </p:txBody>
      </p:sp>
      <p:sp>
        <p:nvSpPr>
          <p:cNvPr id="12" name="Σύννεφο 11">
            <a:extLst>
              <a:ext uri="{FF2B5EF4-FFF2-40B4-BE49-F238E27FC236}">
                <a16:creationId xmlns:a16="http://schemas.microsoft.com/office/drawing/2014/main" id="{8382BF01-EA31-4E4C-B27C-A590D75F488D}"/>
              </a:ext>
            </a:extLst>
          </p:cNvPr>
          <p:cNvSpPr/>
          <p:nvPr/>
        </p:nvSpPr>
        <p:spPr>
          <a:xfrm>
            <a:off x="7702826" y="4457742"/>
            <a:ext cx="3720548" cy="2178285"/>
          </a:xfrm>
          <a:prstGeom prst="cloud">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i="1" dirty="0">
                <a:ln w="0"/>
                <a:solidFill>
                  <a:schemeClr val="tx1"/>
                </a:solidFill>
                <a:effectLst>
                  <a:outerShdw blurRad="38100" dist="19050" dir="2700000" algn="tl" rotWithShape="0">
                    <a:schemeClr val="dk1">
                      <a:alpha val="40000"/>
                    </a:schemeClr>
                  </a:outerShdw>
                </a:effectLst>
              </a:rPr>
              <a:t>-</a:t>
            </a:r>
            <a:r>
              <a:rPr lang="el-GR" sz="3600" b="1" i="1" dirty="0" err="1">
                <a:ln w="0"/>
                <a:solidFill>
                  <a:schemeClr val="tx1"/>
                </a:solidFill>
                <a:effectLst>
                  <a:outerShdw blurRad="38100" dist="19050" dir="2700000" algn="tl" rotWithShape="0">
                    <a:schemeClr val="dk1">
                      <a:alpha val="40000"/>
                    </a:schemeClr>
                  </a:outerShdw>
                </a:effectLst>
              </a:rPr>
              <a:t>ού</a:t>
            </a:r>
            <a:endParaRPr lang="el-GR" sz="3600" b="1" i="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79901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Σύννεφο 3">
            <a:extLst>
              <a:ext uri="{FF2B5EF4-FFF2-40B4-BE49-F238E27FC236}">
                <a16:creationId xmlns:a16="http://schemas.microsoft.com/office/drawing/2014/main" id="{E786607E-53BA-40D6-A033-D2E5A940EA29}"/>
              </a:ext>
            </a:extLst>
          </p:cNvPr>
          <p:cNvSpPr/>
          <p:nvPr/>
        </p:nvSpPr>
        <p:spPr>
          <a:xfrm>
            <a:off x="886238" y="438544"/>
            <a:ext cx="2360545" cy="1284239"/>
          </a:xfrm>
          <a:prstGeom prst="cloud">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200" b="1" i="1" dirty="0">
                <a:ln w="0"/>
                <a:solidFill>
                  <a:schemeClr val="tx1"/>
                </a:solidFill>
                <a:effectLst>
                  <a:outerShdw blurRad="38100" dist="19050" dir="2700000" algn="tl" rotWithShape="0">
                    <a:schemeClr val="dk1">
                      <a:alpha val="40000"/>
                    </a:schemeClr>
                  </a:outerShdw>
                </a:effectLst>
              </a:rPr>
              <a:t>-α / -ά / -</a:t>
            </a:r>
            <a:r>
              <a:rPr lang="el-GR" sz="2200" b="1" i="1" dirty="0" err="1">
                <a:ln w="0"/>
                <a:solidFill>
                  <a:schemeClr val="tx1"/>
                </a:solidFill>
                <a:effectLst>
                  <a:outerShdw blurRad="38100" dist="19050" dir="2700000" algn="tl" rotWithShape="0">
                    <a:schemeClr val="dk1">
                      <a:alpha val="40000"/>
                    </a:schemeClr>
                  </a:outerShdw>
                </a:effectLst>
              </a:rPr>
              <a:t>ιά</a:t>
            </a:r>
            <a:endParaRPr lang="el-GR" sz="2200" b="1" i="1" dirty="0">
              <a:ln w="0"/>
              <a:solidFill>
                <a:schemeClr val="tx1"/>
              </a:solidFill>
              <a:effectLst>
                <a:outerShdw blurRad="38100" dist="19050" dir="2700000" algn="tl" rotWithShape="0">
                  <a:schemeClr val="dk1">
                    <a:alpha val="40000"/>
                  </a:schemeClr>
                </a:outerShdw>
              </a:effectLst>
            </a:endParaRPr>
          </a:p>
        </p:txBody>
      </p:sp>
      <p:sp>
        <p:nvSpPr>
          <p:cNvPr id="14" name="Ορθογώνιο 13">
            <a:extLst>
              <a:ext uri="{FF2B5EF4-FFF2-40B4-BE49-F238E27FC236}">
                <a16:creationId xmlns:a16="http://schemas.microsoft.com/office/drawing/2014/main" id="{62195056-93FB-4CAE-9CE4-68CBA6E0E54A}"/>
              </a:ext>
            </a:extLst>
          </p:cNvPr>
          <p:cNvSpPr/>
          <p:nvPr/>
        </p:nvSpPr>
        <p:spPr>
          <a:xfrm>
            <a:off x="3882886" y="126692"/>
            <a:ext cx="4426228" cy="230832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7" name="TextBox 16">
            <a:extLst>
              <a:ext uri="{FF2B5EF4-FFF2-40B4-BE49-F238E27FC236}">
                <a16:creationId xmlns:a16="http://schemas.microsoft.com/office/drawing/2014/main" id="{76A53433-1210-49F6-9951-D397991DC59F}"/>
              </a:ext>
            </a:extLst>
          </p:cNvPr>
          <p:cNvSpPr txBox="1"/>
          <p:nvPr/>
        </p:nvSpPr>
        <p:spPr>
          <a:xfrm>
            <a:off x="3902764" y="118133"/>
            <a:ext cx="4386472" cy="2308324"/>
          </a:xfrm>
          <a:prstGeom prst="rect">
            <a:avLst/>
          </a:prstGeom>
          <a:noFill/>
          <a:ln w="38100">
            <a:solidFill>
              <a:schemeClr val="tx1"/>
            </a:solidFill>
          </a:ln>
        </p:spPr>
        <p:txBody>
          <a:bodyPr wrap="square" rtlCol="0">
            <a:spAutoFit/>
          </a:bodyPr>
          <a:lstStyle/>
          <a:p>
            <a:pPr marL="285750" indent="-285750">
              <a:buFont typeface="Wingdings" panose="05000000000000000000" pitchFamily="2" charset="2"/>
              <a:buChar char="Ø"/>
            </a:pPr>
            <a:r>
              <a:rPr lang="el-GR" dirty="0" err="1"/>
              <a:t>Ωραί</a:t>
            </a:r>
            <a:r>
              <a:rPr lang="el-GR" dirty="0"/>
              <a:t> –</a:t>
            </a:r>
            <a:r>
              <a:rPr lang="el-GR" dirty="0" err="1"/>
              <a:t>ος</a:t>
            </a:r>
            <a:r>
              <a:rPr lang="el-GR" dirty="0"/>
              <a:t>            </a:t>
            </a:r>
            <a:r>
              <a:rPr lang="el-GR" dirty="0" err="1"/>
              <a:t>Ωραί</a:t>
            </a:r>
            <a:r>
              <a:rPr lang="el-GR" dirty="0"/>
              <a:t> –α</a:t>
            </a:r>
          </a:p>
          <a:p>
            <a:r>
              <a:rPr lang="el-GR" dirty="0"/>
              <a:t>Π.χ. Πέρασα ωραία απόψε.</a:t>
            </a:r>
          </a:p>
          <a:p>
            <a:pPr marL="285750" indent="-285750">
              <a:buFont typeface="Wingdings" panose="05000000000000000000" pitchFamily="2" charset="2"/>
              <a:buChar char="Ø"/>
            </a:pPr>
            <a:r>
              <a:rPr lang="el-GR" dirty="0" err="1"/>
              <a:t>Παραπονεμέν</a:t>
            </a:r>
            <a:r>
              <a:rPr lang="el-GR" dirty="0"/>
              <a:t> –</a:t>
            </a:r>
            <a:r>
              <a:rPr lang="el-GR" dirty="0" err="1"/>
              <a:t>ος</a:t>
            </a:r>
            <a:r>
              <a:rPr lang="el-GR" dirty="0"/>
              <a:t>            </a:t>
            </a:r>
            <a:r>
              <a:rPr lang="el-GR" dirty="0" err="1"/>
              <a:t>Παραπονεμέν</a:t>
            </a:r>
            <a:r>
              <a:rPr lang="el-GR" dirty="0"/>
              <a:t>-α</a:t>
            </a:r>
          </a:p>
          <a:p>
            <a:r>
              <a:rPr lang="el-GR" dirty="0" err="1"/>
              <a:t>Π.χ</a:t>
            </a:r>
            <a:r>
              <a:rPr lang="el-GR" dirty="0"/>
              <a:t> Τον κοίταξε </a:t>
            </a:r>
            <a:r>
              <a:rPr lang="el-GR" dirty="0" err="1"/>
              <a:t>παραπονεμένα</a:t>
            </a:r>
            <a:r>
              <a:rPr lang="el-GR" dirty="0"/>
              <a:t>.</a:t>
            </a:r>
          </a:p>
          <a:p>
            <a:pPr marL="285750" indent="-285750">
              <a:buFont typeface="Wingdings" panose="05000000000000000000" pitchFamily="2" charset="2"/>
              <a:buChar char="Ø"/>
            </a:pPr>
            <a:r>
              <a:rPr lang="el-GR" dirty="0" err="1"/>
              <a:t>Ψυχρ</a:t>
            </a:r>
            <a:r>
              <a:rPr lang="el-GR" dirty="0"/>
              <a:t> –</a:t>
            </a:r>
            <a:r>
              <a:rPr lang="el-GR" dirty="0" err="1"/>
              <a:t>ός</a:t>
            </a:r>
            <a:r>
              <a:rPr lang="el-GR" dirty="0"/>
              <a:t>           </a:t>
            </a:r>
            <a:r>
              <a:rPr lang="el-GR" dirty="0" err="1"/>
              <a:t>Ψυχρ</a:t>
            </a:r>
            <a:r>
              <a:rPr lang="el-GR" dirty="0"/>
              <a:t> –ά</a:t>
            </a:r>
          </a:p>
          <a:p>
            <a:r>
              <a:rPr lang="el-GR" dirty="0"/>
              <a:t>Π.χ. Την αγκάλιασε ψυχρά.</a:t>
            </a:r>
          </a:p>
          <a:p>
            <a:pPr marL="285750" indent="-285750">
              <a:buFont typeface="Wingdings" panose="05000000000000000000" pitchFamily="2" charset="2"/>
              <a:buChar char="Ø"/>
            </a:pPr>
            <a:r>
              <a:rPr lang="el-GR" dirty="0" err="1"/>
              <a:t>Βαθ</a:t>
            </a:r>
            <a:r>
              <a:rPr lang="el-GR" dirty="0"/>
              <a:t> –</a:t>
            </a:r>
            <a:r>
              <a:rPr lang="el-GR" dirty="0" err="1"/>
              <a:t>ύς</a:t>
            </a:r>
            <a:r>
              <a:rPr lang="el-GR" dirty="0"/>
              <a:t>            </a:t>
            </a:r>
            <a:r>
              <a:rPr lang="el-GR" dirty="0" err="1"/>
              <a:t>Βαθ</a:t>
            </a:r>
            <a:r>
              <a:rPr lang="el-GR" dirty="0"/>
              <a:t> –</a:t>
            </a:r>
            <a:r>
              <a:rPr lang="el-GR" dirty="0" err="1"/>
              <a:t>ιά</a:t>
            </a:r>
            <a:endParaRPr lang="el-GR" dirty="0"/>
          </a:p>
          <a:p>
            <a:r>
              <a:rPr lang="el-GR" dirty="0"/>
              <a:t>Π.χ. Κόπηκε βαθιά στο χέρι. </a:t>
            </a:r>
          </a:p>
        </p:txBody>
      </p:sp>
      <p:sp>
        <p:nvSpPr>
          <p:cNvPr id="20" name="Βέλος: Δεξιό 19">
            <a:extLst>
              <a:ext uri="{FF2B5EF4-FFF2-40B4-BE49-F238E27FC236}">
                <a16:creationId xmlns:a16="http://schemas.microsoft.com/office/drawing/2014/main" id="{5B912E8D-EE37-4930-B598-B680F5F3C15C}"/>
              </a:ext>
            </a:extLst>
          </p:cNvPr>
          <p:cNvSpPr/>
          <p:nvPr/>
        </p:nvSpPr>
        <p:spPr>
          <a:xfrm>
            <a:off x="5261112" y="217088"/>
            <a:ext cx="530088" cy="27087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Βέλος: Δεξιό 21">
            <a:extLst>
              <a:ext uri="{FF2B5EF4-FFF2-40B4-BE49-F238E27FC236}">
                <a16:creationId xmlns:a16="http://schemas.microsoft.com/office/drawing/2014/main" id="{42FF6351-9DAE-4802-A2D7-9E9151AF3EE9}"/>
              </a:ext>
            </a:extLst>
          </p:cNvPr>
          <p:cNvSpPr/>
          <p:nvPr/>
        </p:nvSpPr>
        <p:spPr>
          <a:xfrm>
            <a:off x="6135754" y="772335"/>
            <a:ext cx="530088" cy="27087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3" name="Βέλος: Δεξιό 22">
            <a:extLst>
              <a:ext uri="{FF2B5EF4-FFF2-40B4-BE49-F238E27FC236}">
                <a16:creationId xmlns:a16="http://schemas.microsoft.com/office/drawing/2014/main" id="{78D708F6-16A7-4866-8E20-F75578D9F8CC}"/>
              </a:ext>
            </a:extLst>
          </p:cNvPr>
          <p:cNvSpPr/>
          <p:nvPr/>
        </p:nvSpPr>
        <p:spPr>
          <a:xfrm>
            <a:off x="5261112" y="1280854"/>
            <a:ext cx="530088" cy="27087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Βέλος: Δεξιό 23">
            <a:extLst>
              <a:ext uri="{FF2B5EF4-FFF2-40B4-BE49-F238E27FC236}">
                <a16:creationId xmlns:a16="http://schemas.microsoft.com/office/drawing/2014/main" id="{EF9B7FC4-36F0-48FC-B74F-ED0C844A5C4B}"/>
              </a:ext>
            </a:extLst>
          </p:cNvPr>
          <p:cNvSpPr/>
          <p:nvPr/>
        </p:nvSpPr>
        <p:spPr>
          <a:xfrm>
            <a:off x="5188223" y="1828771"/>
            <a:ext cx="530088" cy="27087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Σύννεφο 24">
            <a:extLst>
              <a:ext uri="{FF2B5EF4-FFF2-40B4-BE49-F238E27FC236}">
                <a16:creationId xmlns:a16="http://schemas.microsoft.com/office/drawing/2014/main" id="{556B165D-ACE8-408C-9573-EA0630BE200D}"/>
              </a:ext>
            </a:extLst>
          </p:cNvPr>
          <p:cNvSpPr/>
          <p:nvPr/>
        </p:nvSpPr>
        <p:spPr>
          <a:xfrm>
            <a:off x="8712474" y="2718983"/>
            <a:ext cx="2334041" cy="1162432"/>
          </a:xfrm>
          <a:prstGeom prst="cloud">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200" b="1" i="1" dirty="0">
                <a:ln w="0"/>
                <a:solidFill>
                  <a:schemeClr val="tx1"/>
                </a:solidFill>
                <a:effectLst>
                  <a:outerShdw blurRad="38100" dist="19050" dir="2700000" algn="tl" rotWithShape="0">
                    <a:schemeClr val="dk1">
                      <a:alpha val="40000"/>
                    </a:schemeClr>
                  </a:outerShdw>
                </a:effectLst>
              </a:rPr>
              <a:t>-ως / -</a:t>
            </a:r>
            <a:r>
              <a:rPr lang="el-GR" sz="2200" b="1" i="1" dirty="0" err="1">
                <a:ln w="0"/>
                <a:solidFill>
                  <a:schemeClr val="tx1"/>
                </a:solidFill>
                <a:effectLst>
                  <a:outerShdw blurRad="38100" dist="19050" dir="2700000" algn="tl" rotWithShape="0">
                    <a:schemeClr val="dk1">
                      <a:alpha val="40000"/>
                    </a:schemeClr>
                  </a:outerShdw>
                </a:effectLst>
              </a:rPr>
              <a:t>ώς</a:t>
            </a:r>
            <a:endParaRPr lang="el-GR" sz="2200" b="1" i="1" dirty="0">
              <a:ln w="0"/>
              <a:solidFill>
                <a:schemeClr val="tx1"/>
              </a:solidFill>
              <a:effectLst>
                <a:outerShdw blurRad="38100" dist="19050" dir="2700000" algn="tl" rotWithShape="0">
                  <a:schemeClr val="dk1">
                    <a:alpha val="40000"/>
                  </a:schemeClr>
                </a:outerShdw>
              </a:effectLst>
            </a:endParaRPr>
          </a:p>
        </p:txBody>
      </p:sp>
      <p:sp>
        <p:nvSpPr>
          <p:cNvPr id="28" name="Ορθογώνιο 27">
            <a:extLst>
              <a:ext uri="{FF2B5EF4-FFF2-40B4-BE49-F238E27FC236}">
                <a16:creationId xmlns:a16="http://schemas.microsoft.com/office/drawing/2014/main" id="{C51A372A-B44D-4499-89FF-EB1523FB30B2}"/>
              </a:ext>
            </a:extLst>
          </p:cNvPr>
          <p:cNvSpPr/>
          <p:nvPr/>
        </p:nvSpPr>
        <p:spPr>
          <a:xfrm>
            <a:off x="3882886" y="2873628"/>
            <a:ext cx="4426228" cy="1291035"/>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9" name="TextBox 28">
            <a:extLst>
              <a:ext uri="{FF2B5EF4-FFF2-40B4-BE49-F238E27FC236}">
                <a16:creationId xmlns:a16="http://schemas.microsoft.com/office/drawing/2014/main" id="{801579D2-C02C-4BA6-9271-DCB8379C826E}"/>
              </a:ext>
            </a:extLst>
          </p:cNvPr>
          <p:cNvSpPr txBox="1"/>
          <p:nvPr/>
        </p:nvSpPr>
        <p:spPr>
          <a:xfrm>
            <a:off x="3935894" y="2964334"/>
            <a:ext cx="3657604" cy="1200329"/>
          </a:xfrm>
          <a:prstGeom prst="rect">
            <a:avLst/>
          </a:prstGeom>
          <a:noFill/>
        </p:spPr>
        <p:txBody>
          <a:bodyPr wrap="square" rtlCol="0">
            <a:spAutoFit/>
          </a:bodyPr>
          <a:lstStyle/>
          <a:p>
            <a:pPr marL="285750" indent="-285750">
              <a:buFont typeface="Wingdings" panose="05000000000000000000" pitchFamily="2" charset="2"/>
              <a:buChar char="Ø"/>
            </a:pPr>
            <a:r>
              <a:rPr lang="el-GR" dirty="0" err="1"/>
              <a:t>Άμεσ</a:t>
            </a:r>
            <a:r>
              <a:rPr lang="el-GR" dirty="0"/>
              <a:t> –</a:t>
            </a:r>
            <a:r>
              <a:rPr lang="el-GR" dirty="0" err="1"/>
              <a:t>ος</a:t>
            </a:r>
            <a:r>
              <a:rPr lang="el-GR" dirty="0"/>
              <a:t>           </a:t>
            </a:r>
            <a:r>
              <a:rPr lang="el-GR" dirty="0" err="1"/>
              <a:t>Αμέσ</a:t>
            </a:r>
            <a:r>
              <a:rPr lang="el-GR" dirty="0"/>
              <a:t> –ως</a:t>
            </a:r>
          </a:p>
          <a:p>
            <a:r>
              <a:rPr lang="el-GR" dirty="0"/>
              <a:t>Π.χ. Έλα εδώ αμέσως.</a:t>
            </a:r>
          </a:p>
          <a:p>
            <a:pPr marL="285750" indent="-285750">
              <a:buFont typeface="Wingdings" panose="05000000000000000000" pitchFamily="2" charset="2"/>
              <a:buChar char="Ø"/>
            </a:pPr>
            <a:r>
              <a:rPr lang="el-GR" dirty="0" err="1"/>
              <a:t>Δυστυχ</a:t>
            </a:r>
            <a:r>
              <a:rPr lang="el-GR" dirty="0"/>
              <a:t> –</a:t>
            </a:r>
            <a:r>
              <a:rPr lang="el-GR" dirty="0" err="1"/>
              <a:t>ής</a:t>
            </a:r>
            <a:r>
              <a:rPr lang="el-GR" dirty="0"/>
              <a:t>            </a:t>
            </a:r>
            <a:r>
              <a:rPr lang="el-GR" dirty="0" err="1"/>
              <a:t>Δυστυχ</a:t>
            </a:r>
            <a:r>
              <a:rPr lang="el-GR" dirty="0"/>
              <a:t> –</a:t>
            </a:r>
            <a:r>
              <a:rPr lang="el-GR" dirty="0" err="1"/>
              <a:t>ώς</a:t>
            </a:r>
            <a:endParaRPr lang="el-GR" dirty="0"/>
          </a:p>
          <a:p>
            <a:r>
              <a:rPr lang="el-GR" dirty="0"/>
              <a:t>Π.χ. Δυστυχώς, δε θα έρθω.</a:t>
            </a:r>
          </a:p>
        </p:txBody>
      </p:sp>
      <p:sp>
        <p:nvSpPr>
          <p:cNvPr id="30" name="Βέλος: Δεξιό 29">
            <a:extLst>
              <a:ext uri="{FF2B5EF4-FFF2-40B4-BE49-F238E27FC236}">
                <a16:creationId xmlns:a16="http://schemas.microsoft.com/office/drawing/2014/main" id="{A50D348B-C1FE-4FD1-B4D2-BE765241BCA8}"/>
              </a:ext>
            </a:extLst>
          </p:cNvPr>
          <p:cNvSpPr/>
          <p:nvPr/>
        </p:nvSpPr>
        <p:spPr>
          <a:xfrm>
            <a:off x="5246199" y="2991985"/>
            <a:ext cx="540028" cy="2618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1" name="Βέλος: Δεξιό 30">
            <a:extLst>
              <a:ext uri="{FF2B5EF4-FFF2-40B4-BE49-F238E27FC236}">
                <a16:creationId xmlns:a16="http://schemas.microsoft.com/office/drawing/2014/main" id="{6ABBA8C7-C0A8-4807-A655-0D6678D59F6C}"/>
              </a:ext>
            </a:extLst>
          </p:cNvPr>
          <p:cNvSpPr/>
          <p:nvPr/>
        </p:nvSpPr>
        <p:spPr>
          <a:xfrm>
            <a:off x="5506275" y="3560695"/>
            <a:ext cx="540028" cy="2618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Σύννεφο 31">
            <a:extLst>
              <a:ext uri="{FF2B5EF4-FFF2-40B4-BE49-F238E27FC236}">
                <a16:creationId xmlns:a16="http://schemas.microsoft.com/office/drawing/2014/main" id="{95C5C326-3BC1-4540-98BF-CFCA4D6FAF7F}"/>
              </a:ext>
            </a:extLst>
          </p:cNvPr>
          <p:cNvSpPr/>
          <p:nvPr/>
        </p:nvSpPr>
        <p:spPr>
          <a:xfrm>
            <a:off x="1524826" y="4487825"/>
            <a:ext cx="1883465" cy="1180720"/>
          </a:xfrm>
          <a:prstGeom prst="cloud">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i="1" dirty="0">
                <a:ln w="0"/>
                <a:solidFill>
                  <a:schemeClr val="tx1"/>
                </a:solidFill>
                <a:effectLst>
                  <a:outerShdw blurRad="38100" dist="19050" dir="2700000" algn="tl" rotWithShape="0">
                    <a:schemeClr val="dk1">
                      <a:alpha val="40000"/>
                    </a:schemeClr>
                  </a:outerShdw>
                </a:effectLst>
              </a:rPr>
              <a:t>-θε</a:t>
            </a:r>
          </a:p>
        </p:txBody>
      </p:sp>
      <p:sp>
        <p:nvSpPr>
          <p:cNvPr id="33" name="Ορθογώνιο 32">
            <a:extLst>
              <a:ext uri="{FF2B5EF4-FFF2-40B4-BE49-F238E27FC236}">
                <a16:creationId xmlns:a16="http://schemas.microsoft.com/office/drawing/2014/main" id="{AFF6457B-57C0-4D14-B487-70536F8C0BBF}"/>
              </a:ext>
            </a:extLst>
          </p:cNvPr>
          <p:cNvSpPr/>
          <p:nvPr/>
        </p:nvSpPr>
        <p:spPr>
          <a:xfrm>
            <a:off x="3914354" y="4603275"/>
            <a:ext cx="4374882" cy="778873"/>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34" name="Βέλος: Δεξιό 33">
            <a:extLst>
              <a:ext uri="{FF2B5EF4-FFF2-40B4-BE49-F238E27FC236}">
                <a16:creationId xmlns:a16="http://schemas.microsoft.com/office/drawing/2014/main" id="{D89C9CD5-1C8D-41C1-BD75-06D7491797A9}"/>
              </a:ext>
            </a:extLst>
          </p:cNvPr>
          <p:cNvSpPr/>
          <p:nvPr/>
        </p:nvSpPr>
        <p:spPr>
          <a:xfrm>
            <a:off x="5050727" y="4721052"/>
            <a:ext cx="540028" cy="2618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 name="TextBox 34">
            <a:extLst>
              <a:ext uri="{FF2B5EF4-FFF2-40B4-BE49-F238E27FC236}">
                <a16:creationId xmlns:a16="http://schemas.microsoft.com/office/drawing/2014/main" id="{3E8D8AF3-1414-49C7-83FF-51492DAC4268}"/>
              </a:ext>
            </a:extLst>
          </p:cNvPr>
          <p:cNvSpPr txBox="1"/>
          <p:nvPr/>
        </p:nvSpPr>
        <p:spPr>
          <a:xfrm>
            <a:off x="3955770" y="4652246"/>
            <a:ext cx="2822713" cy="646331"/>
          </a:xfrm>
          <a:prstGeom prst="rect">
            <a:avLst/>
          </a:prstGeom>
          <a:noFill/>
          <a:ln w="38100">
            <a:noFill/>
          </a:ln>
        </p:spPr>
        <p:txBody>
          <a:bodyPr wrap="square" rtlCol="0">
            <a:spAutoFit/>
          </a:bodyPr>
          <a:lstStyle/>
          <a:p>
            <a:pPr marL="285750" indent="-285750">
              <a:buFont typeface="Wingdings" panose="05000000000000000000" pitchFamily="2" charset="2"/>
              <a:buChar char="Ø"/>
            </a:pPr>
            <a:r>
              <a:rPr lang="el-GR" dirty="0" err="1"/>
              <a:t>Όλ</a:t>
            </a:r>
            <a:r>
              <a:rPr lang="el-GR" dirty="0"/>
              <a:t> –</a:t>
            </a:r>
            <a:r>
              <a:rPr lang="el-GR" dirty="0" err="1"/>
              <a:t>ος</a:t>
            </a:r>
            <a:r>
              <a:rPr lang="el-GR" dirty="0"/>
              <a:t>           </a:t>
            </a:r>
            <a:r>
              <a:rPr lang="el-GR" dirty="0" err="1"/>
              <a:t>Ολού</a:t>
            </a:r>
            <a:r>
              <a:rPr lang="el-GR" dirty="0"/>
              <a:t> –θε</a:t>
            </a:r>
          </a:p>
          <a:p>
            <a:r>
              <a:rPr lang="el-GR" dirty="0"/>
              <a:t>Π.χ. Αγάπη ολούθε.</a:t>
            </a:r>
          </a:p>
        </p:txBody>
      </p:sp>
      <p:sp>
        <p:nvSpPr>
          <p:cNvPr id="36" name="Σύννεφο 35">
            <a:extLst>
              <a:ext uri="{FF2B5EF4-FFF2-40B4-BE49-F238E27FC236}">
                <a16:creationId xmlns:a16="http://schemas.microsoft.com/office/drawing/2014/main" id="{8AB4C2B7-2707-49CE-8AE8-9DB8CE8D5678}"/>
              </a:ext>
            </a:extLst>
          </p:cNvPr>
          <p:cNvSpPr/>
          <p:nvPr/>
        </p:nvSpPr>
        <p:spPr>
          <a:xfrm>
            <a:off x="10045150" y="5382148"/>
            <a:ext cx="1883465" cy="1162431"/>
          </a:xfrm>
          <a:prstGeom prst="cloud">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i="1" dirty="0">
                <a:ln w="0"/>
                <a:solidFill>
                  <a:schemeClr val="tx1"/>
                </a:solidFill>
                <a:effectLst>
                  <a:outerShdw blurRad="38100" dist="19050" dir="2700000" algn="tl" rotWithShape="0">
                    <a:schemeClr val="dk1">
                      <a:alpha val="40000"/>
                    </a:schemeClr>
                  </a:outerShdw>
                </a:effectLst>
              </a:rPr>
              <a:t>-</a:t>
            </a:r>
            <a:r>
              <a:rPr lang="el-GR" sz="2400" b="1" i="1" dirty="0" err="1">
                <a:ln w="0"/>
                <a:solidFill>
                  <a:schemeClr val="tx1"/>
                </a:solidFill>
                <a:effectLst>
                  <a:outerShdw blurRad="38100" dist="19050" dir="2700000" algn="tl" rotWithShape="0">
                    <a:schemeClr val="dk1">
                      <a:alpha val="40000"/>
                    </a:schemeClr>
                  </a:outerShdw>
                </a:effectLst>
              </a:rPr>
              <a:t>ού</a:t>
            </a:r>
            <a:endParaRPr lang="el-GR" sz="2400" b="1" i="1" dirty="0">
              <a:ln w="0"/>
              <a:solidFill>
                <a:schemeClr val="tx1"/>
              </a:solidFill>
              <a:effectLst>
                <a:outerShdw blurRad="38100" dist="19050" dir="2700000" algn="tl" rotWithShape="0">
                  <a:schemeClr val="dk1">
                    <a:alpha val="40000"/>
                  </a:schemeClr>
                </a:outerShdw>
              </a:effectLst>
            </a:endParaRPr>
          </a:p>
        </p:txBody>
      </p:sp>
      <p:sp>
        <p:nvSpPr>
          <p:cNvPr id="37" name="Ορθογώνιο 36">
            <a:extLst>
              <a:ext uri="{FF2B5EF4-FFF2-40B4-BE49-F238E27FC236}">
                <a16:creationId xmlns:a16="http://schemas.microsoft.com/office/drawing/2014/main" id="{79A3B463-C367-45A4-937A-2FCA95E7627D}"/>
              </a:ext>
            </a:extLst>
          </p:cNvPr>
          <p:cNvSpPr/>
          <p:nvPr/>
        </p:nvSpPr>
        <p:spPr>
          <a:xfrm>
            <a:off x="3902764" y="5733040"/>
            <a:ext cx="4374882" cy="952682"/>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39" name="TextBox 38">
            <a:extLst>
              <a:ext uri="{FF2B5EF4-FFF2-40B4-BE49-F238E27FC236}">
                <a16:creationId xmlns:a16="http://schemas.microsoft.com/office/drawing/2014/main" id="{F32E84D1-A9B8-43BC-885D-D9E2ED06EA62}"/>
              </a:ext>
            </a:extLst>
          </p:cNvPr>
          <p:cNvSpPr txBox="1"/>
          <p:nvPr/>
        </p:nvSpPr>
        <p:spPr>
          <a:xfrm>
            <a:off x="3955770" y="5936974"/>
            <a:ext cx="4128056" cy="646331"/>
          </a:xfrm>
          <a:prstGeom prst="rect">
            <a:avLst/>
          </a:prstGeom>
          <a:noFill/>
        </p:spPr>
        <p:txBody>
          <a:bodyPr wrap="square" rtlCol="0">
            <a:spAutoFit/>
          </a:bodyPr>
          <a:lstStyle/>
          <a:p>
            <a:pPr marL="285750" indent="-285750">
              <a:buFont typeface="Wingdings" panose="05000000000000000000" pitchFamily="2" charset="2"/>
              <a:buChar char="Ø"/>
            </a:pPr>
            <a:r>
              <a:rPr lang="el-GR" dirty="0" err="1"/>
              <a:t>Άλλ</a:t>
            </a:r>
            <a:r>
              <a:rPr lang="el-GR" dirty="0"/>
              <a:t> –</a:t>
            </a:r>
            <a:r>
              <a:rPr lang="el-GR" dirty="0" err="1"/>
              <a:t>ος</a:t>
            </a:r>
            <a:r>
              <a:rPr lang="el-GR" dirty="0"/>
              <a:t>           </a:t>
            </a:r>
            <a:r>
              <a:rPr lang="el-GR" dirty="0" err="1"/>
              <a:t>Αλλ</a:t>
            </a:r>
            <a:r>
              <a:rPr lang="el-GR" dirty="0"/>
              <a:t> –</a:t>
            </a:r>
            <a:r>
              <a:rPr lang="el-GR" dirty="0" err="1"/>
              <a:t>ού</a:t>
            </a:r>
            <a:endParaRPr lang="el-GR" dirty="0"/>
          </a:p>
          <a:p>
            <a:r>
              <a:rPr lang="el-GR" dirty="0"/>
              <a:t>Π.χ. Πήγαινε αλλού να διαβάσεις</a:t>
            </a:r>
          </a:p>
        </p:txBody>
      </p:sp>
      <p:sp>
        <p:nvSpPr>
          <p:cNvPr id="40" name="Βέλος: Δεξιό 39">
            <a:extLst>
              <a:ext uri="{FF2B5EF4-FFF2-40B4-BE49-F238E27FC236}">
                <a16:creationId xmlns:a16="http://schemas.microsoft.com/office/drawing/2014/main" id="{64221EEB-3B4F-40FF-A7FF-A3A7B5927267}"/>
              </a:ext>
            </a:extLst>
          </p:cNvPr>
          <p:cNvSpPr/>
          <p:nvPr/>
        </p:nvSpPr>
        <p:spPr>
          <a:xfrm>
            <a:off x="5097112" y="5990729"/>
            <a:ext cx="540028" cy="2618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470869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Ορθογώνιο 8">
            <a:extLst>
              <a:ext uri="{FF2B5EF4-FFF2-40B4-BE49-F238E27FC236}">
                <a16:creationId xmlns:a16="http://schemas.microsoft.com/office/drawing/2014/main" id="{F482EB44-AB31-41E6-A3AF-4120124445B4}"/>
              </a:ext>
            </a:extLst>
          </p:cNvPr>
          <p:cNvSpPr/>
          <p:nvPr/>
        </p:nvSpPr>
        <p:spPr>
          <a:xfrm>
            <a:off x="1"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TextBox 9">
            <a:extLst>
              <a:ext uri="{FF2B5EF4-FFF2-40B4-BE49-F238E27FC236}">
                <a16:creationId xmlns:a16="http://schemas.microsoft.com/office/drawing/2014/main" id="{413FF244-B0C3-4C91-859D-58796FD04D2F}"/>
              </a:ext>
            </a:extLst>
          </p:cNvPr>
          <p:cNvSpPr txBox="1"/>
          <p:nvPr/>
        </p:nvSpPr>
        <p:spPr>
          <a:xfrm>
            <a:off x="0" y="437322"/>
            <a:ext cx="12192000" cy="5693866"/>
          </a:xfrm>
          <a:prstGeom prst="rect">
            <a:avLst/>
          </a:prstGeom>
          <a:noFill/>
          <a:ln w="38100">
            <a:solidFill>
              <a:schemeClr val="tx1"/>
            </a:solidFill>
          </a:ln>
        </p:spPr>
        <p:txBody>
          <a:bodyPr wrap="square" rtlCol="0">
            <a:spAutoFit/>
          </a:bodyPr>
          <a:lstStyle/>
          <a:p>
            <a:pPr algn="ctr"/>
            <a:r>
              <a:rPr lang="el-GR" sz="2800" b="1" dirty="0">
                <a:ln w="0"/>
                <a:effectLst>
                  <a:outerShdw blurRad="38100" dist="19050" dir="2700000" algn="tl" rotWithShape="0">
                    <a:schemeClr val="dk1">
                      <a:alpha val="40000"/>
                    </a:schemeClr>
                  </a:outerShdw>
                </a:effectLst>
              </a:rPr>
              <a:t>ΠΡΟΣΟΧΗ!!!</a:t>
            </a:r>
          </a:p>
          <a:p>
            <a:pPr algn="just"/>
            <a:endParaRPr lang="el-GR" sz="2800" b="1" dirty="0">
              <a:ln w="0"/>
              <a:effectLst>
                <a:outerShdw blurRad="38100" dist="19050" dir="2700000" algn="tl" rotWithShape="0">
                  <a:schemeClr val="dk1">
                    <a:alpha val="40000"/>
                  </a:schemeClr>
                </a:outerShdw>
              </a:effectLst>
            </a:endParaRPr>
          </a:p>
          <a:p>
            <a:pPr algn="just"/>
            <a:r>
              <a:rPr lang="el-GR" sz="2800" dirty="0">
                <a:ln w="0"/>
                <a:effectLst>
                  <a:outerShdw blurRad="38100" dist="19050" dir="2700000" algn="tl" rotWithShape="0">
                    <a:schemeClr val="dk1">
                      <a:alpha val="40000"/>
                    </a:schemeClr>
                  </a:outerShdw>
                </a:effectLst>
              </a:rPr>
              <a:t>Υπάρχουν και κάποιες </a:t>
            </a:r>
            <a:r>
              <a:rPr lang="el-GR" sz="2800" i="1" dirty="0">
                <a:ln w="0"/>
                <a:effectLst>
                  <a:outerShdw blurRad="38100" dist="19050" dir="2700000" algn="tl" rotWithShape="0">
                    <a:schemeClr val="dk1">
                      <a:alpha val="40000"/>
                    </a:schemeClr>
                  </a:outerShdw>
                </a:effectLst>
              </a:rPr>
              <a:t>ΕΞΑΙΡΕΣΕΙΣ</a:t>
            </a:r>
            <a:r>
              <a:rPr lang="el-GR" sz="2800" dirty="0">
                <a:ln w="0"/>
                <a:effectLst>
                  <a:outerShdw blurRad="38100" dist="19050" dir="2700000" algn="tl" rotWithShape="0">
                    <a:schemeClr val="dk1">
                      <a:alpha val="40000"/>
                    </a:schemeClr>
                  </a:outerShdw>
                </a:effectLst>
              </a:rPr>
              <a:t>…</a:t>
            </a:r>
          </a:p>
          <a:p>
            <a:pPr algn="just"/>
            <a:r>
              <a:rPr lang="el-GR" sz="2800" dirty="0">
                <a:ln w="0"/>
                <a:effectLst>
                  <a:outerShdw blurRad="38100" dist="19050" dir="2700000" algn="tl" rotWithShape="0">
                    <a:schemeClr val="dk1">
                      <a:alpha val="40000"/>
                    </a:schemeClr>
                  </a:outerShdw>
                </a:effectLst>
              </a:rPr>
              <a:t>Συγκεκριμένα δε δημιουργούνται με τις προηγούμενες παραγωγικές καταλήξεις τα εξής επιρρήματα:</a:t>
            </a:r>
          </a:p>
          <a:p>
            <a:pPr algn="just"/>
            <a:endParaRPr lang="el-GR" sz="2800" dirty="0">
              <a:ln w="0"/>
              <a:effectLst>
                <a:outerShdw blurRad="38100" dist="19050" dir="2700000" algn="tl" rotWithShape="0">
                  <a:schemeClr val="dk1">
                    <a:alpha val="40000"/>
                  </a:schemeClr>
                </a:outerShdw>
              </a:effectLst>
            </a:endParaRPr>
          </a:p>
          <a:p>
            <a:pPr algn="just"/>
            <a:r>
              <a:rPr lang="el-GR" sz="2800" dirty="0">
                <a:ln w="0"/>
                <a:effectLst>
                  <a:outerShdw blurRad="38100" dist="19050" dir="2700000" algn="tl" rotWithShape="0">
                    <a:schemeClr val="dk1">
                      <a:alpha val="40000"/>
                    </a:schemeClr>
                  </a:outerShdw>
                </a:effectLst>
              </a:rPr>
              <a:t>            από το επίθετο «πολύς»          το επίρρημα «πολύ»</a:t>
            </a:r>
          </a:p>
          <a:p>
            <a:pPr algn="just"/>
            <a:endParaRPr lang="el-GR" sz="2800" dirty="0">
              <a:ln w="0"/>
              <a:effectLst>
                <a:outerShdw blurRad="38100" dist="19050" dir="2700000" algn="tl" rotWithShape="0">
                  <a:schemeClr val="dk1">
                    <a:alpha val="40000"/>
                  </a:schemeClr>
                </a:outerShdw>
              </a:effectLst>
            </a:endParaRPr>
          </a:p>
          <a:p>
            <a:pPr algn="just"/>
            <a:endParaRPr lang="el-GR" sz="2800" dirty="0">
              <a:ln w="0"/>
              <a:effectLst>
                <a:outerShdw blurRad="38100" dist="19050" dir="2700000" algn="tl" rotWithShape="0">
                  <a:schemeClr val="dk1">
                    <a:alpha val="40000"/>
                  </a:schemeClr>
                </a:outerShdw>
              </a:effectLst>
            </a:endParaRPr>
          </a:p>
          <a:p>
            <a:pPr algn="just"/>
            <a:r>
              <a:rPr lang="el-GR" sz="2800" b="1" dirty="0">
                <a:ln w="0"/>
                <a:effectLst>
                  <a:outerShdw blurRad="38100" dist="19050" dir="2700000" algn="tl" rotWithShape="0">
                    <a:schemeClr val="dk1">
                      <a:alpha val="40000"/>
                    </a:schemeClr>
                  </a:outerShdw>
                </a:effectLst>
              </a:rPr>
              <a:t>             </a:t>
            </a:r>
            <a:r>
              <a:rPr lang="el-GR" sz="2800" dirty="0">
                <a:ln w="0"/>
                <a:effectLst>
                  <a:outerShdw blurRad="38100" dist="19050" dir="2700000" algn="tl" rotWithShape="0">
                    <a:schemeClr val="dk1">
                      <a:alpha val="40000"/>
                    </a:schemeClr>
                  </a:outerShdw>
                </a:effectLst>
              </a:rPr>
              <a:t>από το επίθετο «λίγος»           το επίρρημα «λίγο»</a:t>
            </a:r>
          </a:p>
          <a:p>
            <a:pPr algn="just"/>
            <a:endParaRPr lang="el-GR" sz="2800" dirty="0">
              <a:ln w="0"/>
              <a:effectLst>
                <a:outerShdw blurRad="38100" dist="19050" dir="2700000" algn="tl" rotWithShape="0">
                  <a:schemeClr val="dk1">
                    <a:alpha val="40000"/>
                  </a:schemeClr>
                </a:outerShdw>
              </a:effectLst>
            </a:endParaRPr>
          </a:p>
          <a:p>
            <a:pPr algn="just"/>
            <a:endParaRPr lang="el-GR" sz="2800" dirty="0">
              <a:ln w="0"/>
              <a:effectLst>
                <a:outerShdw blurRad="38100" dist="19050" dir="2700000" algn="tl" rotWithShape="0">
                  <a:schemeClr val="dk1">
                    <a:alpha val="40000"/>
                  </a:schemeClr>
                </a:outerShdw>
              </a:effectLst>
            </a:endParaRPr>
          </a:p>
          <a:p>
            <a:pPr algn="just"/>
            <a:r>
              <a:rPr lang="el-GR" sz="2800" dirty="0">
                <a:ln w="0"/>
                <a:effectLst>
                  <a:outerShdw blurRad="38100" dist="19050" dir="2700000" algn="tl" rotWithShape="0">
                    <a:schemeClr val="dk1">
                      <a:alpha val="40000"/>
                    </a:schemeClr>
                  </a:outerShdw>
                </a:effectLst>
              </a:rPr>
              <a:t>             από το επίθετο «μόνος»         το επίρρημα «μόνο»</a:t>
            </a:r>
          </a:p>
        </p:txBody>
      </p:sp>
      <p:cxnSp>
        <p:nvCxnSpPr>
          <p:cNvPr id="14" name="Γραμμή σύνδεσης: Γωνιώδης 13">
            <a:extLst>
              <a:ext uri="{FF2B5EF4-FFF2-40B4-BE49-F238E27FC236}">
                <a16:creationId xmlns:a16="http://schemas.microsoft.com/office/drawing/2014/main" id="{732756E1-EE9E-4039-93F9-CF74E213EB8F}"/>
              </a:ext>
            </a:extLst>
          </p:cNvPr>
          <p:cNvCxnSpPr>
            <a:cxnSpLocks/>
          </p:cNvCxnSpPr>
          <p:nvPr/>
        </p:nvCxnSpPr>
        <p:spPr>
          <a:xfrm>
            <a:off x="112644" y="2689593"/>
            <a:ext cx="1007165" cy="641527"/>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Βέλος: Δεξιό 15">
            <a:extLst>
              <a:ext uri="{FF2B5EF4-FFF2-40B4-BE49-F238E27FC236}">
                <a16:creationId xmlns:a16="http://schemas.microsoft.com/office/drawing/2014/main" id="{7BCAF770-784E-4930-AD8F-BC844B2DE965}"/>
              </a:ext>
            </a:extLst>
          </p:cNvPr>
          <p:cNvSpPr/>
          <p:nvPr/>
        </p:nvSpPr>
        <p:spPr>
          <a:xfrm>
            <a:off x="4704521" y="3138963"/>
            <a:ext cx="622852" cy="38431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7" name="Γραμμή σύνδεσης: Γωνιώδης 16">
            <a:extLst>
              <a:ext uri="{FF2B5EF4-FFF2-40B4-BE49-F238E27FC236}">
                <a16:creationId xmlns:a16="http://schemas.microsoft.com/office/drawing/2014/main" id="{5CC1C3F2-FF95-4AE8-9A2C-FC94DA98FA2C}"/>
              </a:ext>
            </a:extLst>
          </p:cNvPr>
          <p:cNvCxnSpPr>
            <a:cxnSpLocks/>
          </p:cNvCxnSpPr>
          <p:nvPr/>
        </p:nvCxnSpPr>
        <p:spPr>
          <a:xfrm>
            <a:off x="112643" y="3976095"/>
            <a:ext cx="1007165" cy="641527"/>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Γραμμή σύνδεσης: Γωνιώδης 17">
            <a:extLst>
              <a:ext uri="{FF2B5EF4-FFF2-40B4-BE49-F238E27FC236}">
                <a16:creationId xmlns:a16="http://schemas.microsoft.com/office/drawing/2014/main" id="{8750852B-6E8A-49D8-A4A6-5E01E3D62F67}"/>
              </a:ext>
            </a:extLst>
          </p:cNvPr>
          <p:cNvCxnSpPr>
            <a:cxnSpLocks/>
          </p:cNvCxnSpPr>
          <p:nvPr/>
        </p:nvCxnSpPr>
        <p:spPr>
          <a:xfrm>
            <a:off x="106016" y="5262627"/>
            <a:ext cx="1007165" cy="641527"/>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Βέλος: Δεξιό 18">
            <a:extLst>
              <a:ext uri="{FF2B5EF4-FFF2-40B4-BE49-F238E27FC236}">
                <a16:creationId xmlns:a16="http://schemas.microsoft.com/office/drawing/2014/main" id="{67E6B81F-38BD-4123-87CB-12775008103F}"/>
              </a:ext>
            </a:extLst>
          </p:cNvPr>
          <p:cNvSpPr/>
          <p:nvPr/>
        </p:nvSpPr>
        <p:spPr>
          <a:xfrm>
            <a:off x="4704521" y="4425465"/>
            <a:ext cx="622852" cy="38431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Βέλος: Δεξιό 19">
            <a:extLst>
              <a:ext uri="{FF2B5EF4-FFF2-40B4-BE49-F238E27FC236}">
                <a16:creationId xmlns:a16="http://schemas.microsoft.com/office/drawing/2014/main" id="{BC63F300-0FD9-4C91-9FA3-5911BF4A6BE7}"/>
              </a:ext>
            </a:extLst>
          </p:cNvPr>
          <p:cNvSpPr/>
          <p:nvPr/>
        </p:nvSpPr>
        <p:spPr>
          <a:xfrm>
            <a:off x="4704521" y="5583390"/>
            <a:ext cx="622852" cy="38431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697675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E8C28169-FAEC-416C-81D9-59EAE20DDEEF}"/>
              </a:ext>
            </a:extLst>
          </p:cNvPr>
          <p:cNvSpPr>
            <a:spLocks noGrp="1"/>
          </p:cNvSpPr>
          <p:nvPr>
            <p:ph type="title"/>
          </p:nvPr>
        </p:nvSpPr>
        <p:spPr>
          <a:xfrm>
            <a:off x="828406" y="887895"/>
            <a:ext cx="3855720" cy="961875"/>
          </a:xfrm>
        </p:spPr>
        <p:txBody>
          <a:bodyPr>
            <a:noAutofit/>
          </a:bodyPr>
          <a:lstStyle/>
          <a:p>
            <a:pPr algn="ctr"/>
            <a:r>
              <a:rPr lang="el-GR" sz="3600" b="1" dirty="0">
                <a:ln w="0"/>
                <a:solidFill>
                  <a:schemeClr val="tx1"/>
                </a:solidFill>
                <a:effectLst>
                  <a:outerShdw blurRad="38100" dist="19050" dir="2700000" algn="tl" rotWithShape="0">
                    <a:schemeClr val="dk1">
                      <a:alpha val="40000"/>
                    </a:schemeClr>
                  </a:outerShdw>
                </a:effectLst>
                <a:latin typeface="+mn-lt"/>
              </a:rPr>
              <a:t>ΦΥΛΛΟ </a:t>
            </a:r>
            <a:br>
              <a:rPr lang="el-GR" sz="3600" b="1" dirty="0">
                <a:ln w="0"/>
                <a:solidFill>
                  <a:schemeClr val="tx1"/>
                </a:solidFill>
                <a:effectLst>
                  <a:outerShdw blurRad="38100" dist="19050" dir="2700000" algn="tl" rotWithShape="0">
                    <a:schemeClr val="dk1">
                      <a:alpha val="40000"/>
                    </a:schemeClr>
                  </a:outerShdw>
                </a:effectLst>
                <a:latin typeface="+mn-lt"/>
              </a:rPr>
            </a:br>
            <a:r>
              <a:rPr lang="el-GR" sz="3600" b="1" dirty="0">
                <a:ln w="0"/>
                <a:solidFill>
                  <a:schemeClr val="tx1"/>
                </a:solidFill>
                <a:effectLst>
                  <a:outerShdw blurRad="38100" dist="19050" dir="2700000" algn="tl" rotWithShape="0">
                    <a:schemeClr val="dk1">
                      <a:alpha val="40000"/>
                    </a:schemeClr>
                  </a:outerShdw>
                </a:effectLst>
                <a:latin typeface="+mn-lt"/>
              </a:rPr>
              <a:t>ΑΞΙΟΛΟΓΗΣΗΣ</a:t>
            </a:r>
          </a:p>
        </p:txBody>
      </p:sp>
      <p:sp>
        <p:nvSpPr>
          <p:cNvPr id="5" name="Θέση περιεχομένου 4">
            <a:extLst>
              <a:ext uri="{FF2B5EF4-FFF2-40B4-BE49-F238E27FC236}">
                <a16:creationId xmlns:a16="http://schemas.microsoft.com/office/drawing/2014/main" id="{36E0A5CB-81F1-4198-890D-779434B57158}"/>
              </a:ext>
            </a:extLst>
          </p:cNvPr>
          <p:cNvSpPr>
            <a:spLocks noGrp="1"/>
          </p:cNvSpPr>
          <p:nvPr>
            <p:ph idx="1"/>
          </p:nvPr>
        </p:nvSpPr>
        <p:spPr>
          <a:xfrm>
            <a:off x="5579165" y="92764"/>
            <a:ext cx="6612835" cy="6765235"/>
          </a:xfrm>
        </p:spPr>
        <p:txBody>
          <a:bodyPr>
            <a:normAutofit/>
          </a:bodyPr>
          <a:lstStyle/>
          <a:p>
            <a:pPr marL="0" indent="0" algn="just">
              <a:buNone/>
            </a:pPr>
            <a:r>
              <a:rPr lang="el-GR" sz="2400" b="1" u="sng" dirty="0">
                <a:ln w="0"/>
                <a:solidFill>
                  <a:schemeClr val="tx1"/>
                </a:solidFill>
                <a:effectLst>
                  <a:outerShdw blurRad="38100" dist="19050" dir="2700000" algn="tl" rotWithShape="0">
                    <a:schemeClr val="dk1">
                      <a:alpha val="40000"/>
                    </a:schemeClr>
                  </a:outerShdw>
                </a:effectLst>
                <a:latin typeface="Calibri Light" panose="020F0302020204030204" pitchFamily="34" charset="0"/>
                <a:cs typeface="Calibri Light" panose="020F0302020204030204" pitchFamily="34" charset="0"/>
              </a:rPr>
              <a:t>Άσκηση 1</a:t>
            </a:r>
            <a:r>
              <a:rPr lang="el-GR" sz="2400" b="1" u="sng" baseline="30000" dirty="0">
                <a:ln w="0"/>
                <a:solidFill>
                  <a:schemeClr val="tx1"/>
                </a:solidFill>
                <a:effectLst>
                  <a:outerShdw blurRad="38100" dist="19050" dir="2700000" algn="tl" rotWithShape="0">
                    <a:schemeClr val="dk1">
                      <a:alpha val="40000"/>
                    </a:schemeClr>
                  </a:outerShdw>
                </a:effectLst>
                <a:latin typeface="Calibri Light" panose="020F0302020204030204" pitchFamily="34" charset="0"/>
                <a:cs typeface="Calibri Light" panose="020F0302020204030204" pitchFamily="34" charset="0"/>
              </a:rPr>
              <a:t>η</a:t>
            </a:r>
            <a:r>
              <a:rPr lang="el-GR" sz="2400" b="1" u="sng" dirty="0">
                <a:ln w="0"/>
                <a:solidFill>
                  <a:schemeClr val="tx1"/>
                </a:solidFill>
                <a:effectLst>
                  <a:outerShdw blurRad="38100" dist="19050" dir="2700000" algn="tl" rotWithShape="0">
                    <a:schemeClr val="dk1">
                      <a:alpha val="40000"/>
                    </a:schemeClr>
                  </a:outerShdw>
                </a:effectLst>
                <a:latin typeface="Calibri Light" panose="020F0302020204030204" pitchFamily="34" charset="0"/>
                <a:cs typeface="Calibri Light" panose="020F0302020204030204" pitchFamily="34" charset="0"/>
              </a:rPr>
              <a:t>:</a:t>
            </a:r>
          </a:p>
          <a:p>
            <a:pPr marL="0" indent="0" algn="just">
              <a:buNone/>
            </a:pPr>
            <a:r>
              <a:rPr lang="el-GR" sz="2400" dirty="0">
                <a:latin typeface="Calibri Light" panose="020F0302020204030204" pitchFamily="34" charset="0"/>
                <a:cs typeface="Calibri Light" panose="020F0302020204030204" pitchFamily="34" charset="0"/>
              </a:rPr>
              <a:t>Να σχηματίσετε τα ακόλουθα επιρρήματα από τα παρακάτω επίθετα:</a:t>
            </a:r>
          </a:p>
          <a:p>
            <a:pPr algn="just"/>
            <a:endParaRPr lang="el-GR" sz="2400" dirty="0">
              <a:latin typeface="Calibri Light" panose="020F0302020204030204" pitchFamily="34" charset="0"/>
              <a:cs typeface="Calibri Light" panose="020F0302020204030204" pitchFamily="34" charset="0"/>
            </a:endParaRPr>
          </a:p>
        </p:txBody>
      </p:sp>
      <p:graphicFrame>
        <p:nvGraphicFramePr>
          <p:cNvPr id="10" name="Θέση περιεχομένου 9">
            <a:extLst>
              <a:ext uri="{FF2B5EF4-FFF2-40B4-BE49-F238E27FC236}">
                <a16:creationId xmlns:a16="http://schemas.microsoft.com/office/drawing/2014/main" id="{C5B45125-66E9-4E44-AD21-28E02CE76C95}"/>
              </a:ext>
            </a:extLst>
          </p:cNvPr>
          <p:cNvGraphicFramePr>
            <a:graphicFrameLocks noGrp="1"/>
          </p:cNvGraphicFramePr>
          <p:nvPr>
            <p:ph sz="half" idx="4294967295"/>
            <p:extLst>
              <p:ext uri="{D42A27DB-BD31-4B8C-83A1-F6EECF244321}">
                <p14:modId xmlns:p14="http://schemas.microsoft.com/office/powerpoint/2010/main" val="921390368"/>
              </p:ext>
            </p:extLst>
          </p:nvPr>
        </p:nvGraphicFramePr>
        <p:xfrm>
          <a:off x="5958881" y="1597552"/>
          <a:ext cx="5617266" cy="4876135"/>
        </p:xfrm>
        <a:graphic>
          <a:graphicData uri="http://schemas.openxmlformats.org/drawingml/2006/table">
            <a:tbl>
              <a:tblPr firstRow="1" bandRow="1">
                <a:tableStyleId>{5C22544A-7EE6-4342-B048-85BDC9FD1C3A}</a:tableStyleId>
              </a:tblPr>
              <a:tblGrid>
                <a:gridCol w="2808633">
                  <a:extLst>
                    <a:ext uri="{9D8B030D-6E8A-4147-A177-3AD203B41FA5}">
                      <a16:colId xmlns:a16="http://schemas.microsoft.com/office/drawing/2014/main" val="3823464907"/>
                    </a:ext>
                  </a:extLst>
                </a:gridCol>
                <a:gridCol w="2808633">
                  <a:extLst>
                    <a:ext uri="{9D8B030D-6E8A-4147-A177-3AD203B41FA5}">
                      <a16:colId xmlns:a16="http://schemas.microsoft.com/office/drawing/2014/main" val="2353129404"/>
                    </a:ext>
                  </a:extLst>
                </a:gridCol>
              </a:tblGrid>
              <a:tr h="443285">
                <a:tc>
                  <a:txBody>
                    <a:bodyPr/>
                    <a:lstStyle/>
                    <a:p>
                      <a:pPr algn="ctr"/>
                      <a:r>
                        <a:rPr lang="el-GR" sz="2000" u="sng" dirty="0"/>
                        <a:t>ΕΠΙΘΕΤΑ</a:t>
                      </a:r>
                    </a:p>
                  </a:txBody>
                  <a:tcPr/>
                </a:tc>
                <a:tc>
                  <a:txBody>
                    <a:bodyPr/>
                    <a:lstStyle/>
                    <a:p>
                      <a:pPr algn="ctr"/>
                      <a:r>
                        <a:rPr lang="el-GR" sz="2000" u="sng" dirty="0"/>
                        <a:t>ΕΠΙΡΡΗΜΑ</a:t>
                      </a:r>
                    </a:p>
                  </a:txBody>
                  <a:tcPr/>
                </a:tc>
                <a:extLst>
                  <a:ext uri="{0D108BD9-81ED-4DB2-BD59-A6C34878D82A}">
                    <a16:rowId xmlns:a16="http://schemas.microsoft.com/office/drawing/2014/main" val="2389327472"/>
                  </a:ext>
                </a:extLst>
              </a:tr>
              <a:tr h="443285">
                <a:tc>
                  <a:txBody>
                    <a:bodyPr/>
                    <a:lstStyle/>
                    <a:p>
                      <a:pPr algn="just"/>
                      <a:r>
                        <a:rPr lang="el-GR" sz="2000" dirty="0"/>
                        <a:t>Μυστηριώδης</a:t>
                      </a:r>
                    </a:p>
                  </a:txBody>
                  <a:tcPr/>
                </a:tc>
                <a:tc>
                  <a:txBody>
                    <a:bodyPr/>
                    <a:lstStyle/>
                    <a:p>
                      <a:pPr algn="just"/>
                      <a:endParaRPr lang="el-GR" sz="2000" dirty="0"/>
                    </a:p>
                  </a:txBody>
                  <a:tcPr/>
                </a:tc>
                <a:extLst>
                  <a:ext uri="{0D108BD9-81ED-4DB2-BD59-A6C34878D82A}">
                    <a16:rowId xmlns:a16="http://schemas.microsoft.com/office/drawing/2014/main" val="3219752045"/>
                  </a:ext>
                </a:extLst>
              </a:tr>
              <a:tr h="443285">
                <a:tc>
                  <a:txBody>
                    <a:bodyPr/>
                    <a:lstStyle/>
                    <a:p>
                      <a:pPr algn="just"/>
                      <a:r>
                        <a:rPr lang="el-GR" sz="2000" dirty="0"/>
                        <a:t>Τέλειος</a:t>
                      </a:r>
                    </a:p>
                  </a:txBody>
                  <a:tcPr/>
                </a:tc>
                <a:tc>
                  <a:txBody>
                    <a:bodyPr/>
                    <a:lstStyle/>
                    <a:p>
                      <a:pPr algn="just"/>
                      <a:endParaRPr lang="el-GR" sz="2000" dirty="0"/>
                    </a:p>
                  </a:txBody>
                  <a:tcPr/>
                </a:tc>
                <a:extLst>
                  <a:ext uri="{0D108BD9-81ED-4DB2-BD59-A6C34878D82A}">
                    <a16:rowId xmlns:a16="http://schemas.microsoft.com/office/drawing/2014/main" val="3688996297"/>
                  </a:ext>
                </a:extLst>
              </a:tr>
              <a:tr h="443285">
                <a:tc>
                  <a:txBody>
                    <a:bodyPr/>
                    <a:lstStyle/>
                    <a:p>
                      <a:pPr algn="just"/>
                      <a:r>
                        <a:rPr lang="el-GR" sz="2000" dirty="0"/>
                        <a:t>Σύγχρονος</a:t>
                      </a:r>
                    </a:p>
                  </a:txBody>
                  <a:tcPr/>
                </a:tc>
                <a:tc>
                  <a:txBody>
                    <a:bodyPr/>
                    <a:lstStyle/>
                    <a:p>
                      <a:pPr algn="just"/>
                      <a:endParaRPr lang="el-GR" sz="2000" dirty="0"/>
                    </a:p>
                  </a:txBody>
                  <a:tcPr/>
                </a:tc>
                <a:extLst>
                  <a:ext uri="{0D108BD9-81ED-4DB2-BD59-A6C34878D82A}">
                    <a16:rowId xmlns:a16="http://schemas.microsoft.com/office/drawing/2014/main" val="1475729946"/>
                  </a:ext>
                </a:extLst>
              </a:tr>
              <a:tr h="443285">
                <a:tc>
                  <a:txBody>
                    <a:bodyPr/>
                    <a:lstStyle/>
                    <a:p>
                      <a:pPr algn="just"/>
                      <a:r>
                        <a:rPr lang="el-GR" sz="2000" dirty="0"/>
                        <a:t>Αγενής</a:t>
                      </a:r>
                    </a:p>
                  </a:txBody>
                  <a:tcPr/>
                </a:tc>
                <a:tc>
                  <a:txBody>
                    <a:bodyPr/>
                    <a:lstStyle/>
                    <a:p>
                      <a:pPr algn="just"/>
                      <a:endParaRPr lang="el-GR" sz="2000"/>
                    </a:p>
                  </a:txBody>
                  <a:tcPr/>
                </a:tc>
                <a:extLst>
                  <a:ext uri="{0D108BD9-81ED-4DB2-BD59-A6C34878D82A}">
                    <a16:rowId xmlns:a16="http://schemas.microsoft.com/office/drawing/2014/main" val="733599037"/>
                  </a:ext>
                </a:extLst>
              </a:tr>
              <a:tr h="443285">
                <a:tc>
                  <a:txBody>
                    <a:bodyPr/>
                    <a:lstStyle/>
                    <a:p>
                      <a:pPr algn="just"/>
                      <a:r>
                        <a:rPr lang="el-GR" sz="2000" dirty="0"/>
                        <a:t>Αυθόρμητος</a:t>
                      </a:r>
                    </a:p>
                  </a:txBody>
                  <a:tcPr/>
                </a:tc>
                <a:tc>
                  <a:txBody>
                    <a:bodyPr/>
                    <a:lstStyle/>
                    <a:p>
                      <a:pPr algn="just"/>
                      <a:endParaRPr lang="el-GR" sz="2000" dirty="0"/>
                    </a:p>
                  </a:txBody>
                  <a:tcPr/>
                </a:tc>
                <a:extLst>
                  <a:ext uri="{0D108BD9-81ED-4DB2-BD59-A6C34878D82A}">
                    <a16:rowId xmlns:a16="http://schemas.microsoft.com/office/drawing/2014/main" val="1053005520"/>
                  </a:ext>
                </a:extLst>
              </a:tr>
              <a:tr h="443285">
                <a:tc>
                  <a:txBody>
                    <a:bodyPr/>
                    <a:lstStyle/>
                    <a:p>
                      <a:pPr algn="just"/>
                      <a:r>
                        <a:rPr lang="el-GR" sz="2000" dirty="0"/>
                        <a:t>Φαινομενικός</a:t>
                      </a:r>
                    </a:p>
                  </a:txBody>
                  <a:tcPr/>
                </a:tc>
                <a:tc>
                  <a:txBody>
                    <a:bodyPr/>
                    <a:lstStyle/>
                    <a:p>
                      <a:pPr algn="just"/>
                      <a:endParaRPr lang="el-GR" sz="2000"/>
                    </a:p>
                  </a:txBody>
                  <a:tcPr/>
                </a:tc>
                <a:extLst>
                  <a:ext uri="{0D108BD9-81ED-4DB2-BD59-A6C34878D82A}">
                    <a16:rowId xmlns:a16="http://schemas.microsoft.com/office/drawing/2014/main" val="2863419282"/>
                  </a:ext>
                </a:extLst>
              </a:tr>
              <a:tr h="443285">
                <a:tc>
                  <a:txBody>
                    <a:bodyPr/>
                    <a:lstStyle/>
                    <a:p>
                      <a:pPr algn="just"/>
                      <a:r>
                        <a:rPr lang="el-GR" sz="2000" dirty="0"/>
                        <a:t>Αποφασιστικός</a:t>
                      </a:r>
                    </a:p>
                  </a:txBody>
                  <a:tcPr/>
                </a:tc>
                <a:tc>
                  <a:txBody>
                    <a:bodyPr/>
                    <a:lstStyle/>
                    <a:p>
                      <a:pPr algn="just"/>
                      <a:endParaRPr lang="el-GR" sz="2000" dirty="0"/>
                    </a:p>
                  </a:txBody>
                  <a:tcPr/>
                </a:tc>
                <a:extLst>
                  <a:ext uri="{0D108BD9-81ED-4DB2-BD59-A6C34878D82A}">
                    <a16:rowId xmlns:a16="http://schemas.microsoft.com/office/drawing/2014/main" val="535986504"/>
                  </a:ext>
                </a:extLst>
              </a:tr>
              <a:tr h="443285">
                <a:tc>
                  <a:txBody>
                    <a:bodyPr/>
                    <a:lstStyle/>
                    <a:p>
                      <a:pPr algn="just"/>
                      <a:r>
                        <a:rPr lang="el-GR" sz="2000" dirty="0"/>
                        <a:t>Δοκιμαστικός</a:t>
                      </a:r>
                    </a:p>
                  </a:txBody>
                  <a:tcPr/>
                </a:tc>
                <a:tc>
                  <a:txBody>
                    <a:bodyPr/>
                    <a:lstStyle/>
                    <a:p>
                      <a:pPr algn="just"/>
                      <a:endParaRPr lang="el-GR" sz="2000"/>
                    </a:p>
                  </a:txBody>
                  <a:tcPr/>
                </a:tc>
                <a:extLst>
                  <a:ext uri="{0D108BD9-81ED-4DB2-BD59-A6C34878D82A}">
                    <a16:rowId xmlns:a16="http://schemas.microsoft.com/office/drawing/2014/main" val="2254704021"/>
                  </a:ext>
                </a:extLst>
              </a:tr>
              <a:tr h="443285">
                <a:tc>
                  <a:txBody>
                    <a:bodyPr/>
                    <a:lstStyle/>
                    <a:p>
                      <a:pPr algn="just"/>
                      <a:r>
                        <a:rPr lang="el-GR" sz="2000" dirty="0"/>
                        <a:t>Σπάνιος</a:t>
                      </a:r>
                    </a:p>
                  </a:txBody>
                  <a:tcPr/>
                </a:tc>
                <a:tc>
                  <a:txBody>
                    <a:bodyPr/>
                    <a:lstStyle/>
                    <a:p>
                      <a:pPr algn="just"/>
                      <a:endParaRPr lang="el-GR" sz="2000"/>
                    </a:p>
                  </a:txBody>
                  <a:tcPr/>
                </a:tc>
                <a:extLst>
                  <a:ext uri="{0D108BD9-81ED-4DB2-BD59-A6C34878D82A}">
                    <a16:rowId xmlns:a16="http://schemas.microsoft.com/office/drawing/2014/main" val="673735786"/>
                  </a:ext>
                </a:extLst>
              </a:tr>
              <a:tr h="443285">
                <a:tc>
                  <a:txBody>
                    <a:bodyPr/>
                    <a:lstStyle/>
                    <a:p>
                      <a:pPr algn="just"/>
                      <a:r>
                        <a:rPr lang="el-GR" sz="2000" dirty="0"/>
                        <a:t>Αξιοπρεπής</a:t>
                      </a:r>
                    </a:p>
                  </a:txBody>
                  <a:tcPr/>
                </a:tc>
                <a:tc>
                  <a:txBody>
                    <a:bodyPr/>
                    <a:lstStyle/>
                    <a:p>
                      <a:pPr algn="just"/>
                      <a:endParaRPr lang="el-GR" sz="2000" dirty="0"/>
                    </a:p>
                  </a:txBody>
                  <a:tcPr/>
                </a:tc>
                <a:extLst>
                  <a:ext uri="{0D108BD9-81ED-4DB2-BD59-A6C34878D82A}">
                    <a16:rowId xmlns:a16="http://schemas.microsoft.com/office/drawing/2014/main" val="2094257586"/>
                  </a:ext>
                </a:extLst>
              </a:tr>
            </a:tbl>
          </a:graphicData>
        </a:graphic>
      </p:graphicFrame>
      <p:pic>
        <p:nvPicPr>
          <p:cNvPr id="14" name="Picture 2" descr="Αθόρυβες πρακτικές για πειθαρχία στην τάξη">
            <a:extLst>
              <a:ext uri="{FF2B5EF4-FFF2-40B4-BE49-F238E27FC236}">
                <a16:creationId xmlns:a16="http://schemas.microsoft.com/office/drawing/2014/main" id="{474C3C63-B52C-4E77-B6AA-4DB00B9C01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184" y="2478157"/>
            <a:ext cx="4619128" cy="347347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730826"/>
      </p:ext>
    </p:extLst>
  </p:cSld>
  <p:clrMapOvr>
    <a:masterClrMapping/>
  </p:clrMapOvr>
</p:sld>
</file>

<file path=ppt/theme/theme1.xml><?xml version="1.0" encoding="utf-8"?>
<a:theme xmlns:a="http://schemas.openxmlformats.org/drawingml/2006/main" name="Περικοπή">
  <a:themeElements>
    <a:clrScheme name="Περικοπή">
      <a:dk1>
        <a:sysClr val="windowText" lastClr="000000"/>
      </a:dk1>
      <a:lt1>
        <a:sysClr val="window" lastClr="FFFFFF"/>
      </a:lt1>
      <a:dk2>
        <a:srgbClr val="432A30"/>
      </a:dk2>
      <a:lt2>
        <a:srgbClr val="F2F2F0"/>
      </a:lt2>
      <a:accent1>
        <a:srgbClr val="836C9F"/>
      </a:accent1>
      <a:accent2>
        <a:srgbClr val="BDAB56"/>
      </a:accent2>
      <a:accent3>
        <a:srgbClr val="B0565D"/>
      </a:accent3>
      <a:accent4>
        <a:srgbClr val="55B1BC"/>
      </a:accent4>
      <a:accent5>
        <a:srgbClr val="4D925F"/>
      </a:accent5>
      <a:accent6>
        <a:srgbClr val="E08C4A"/>
      </a:accent6>
      <a:hlink>
        <a:srgbClr val="55B1BC"/>
      </a:hlink>
      <a:folHlink>
        <a:srgbClr val="836C9F"/>
      </a:folHlink>
    </a:clrScheme>
    <a:fontScheme name="Περικοπή">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Περικοπή">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9270AA94-2367-4B1E-B579-26147B222BD0}"/>
    </a:ext>
  </a:extLst>
</a:theme>
</file>

<file path=docProps/app.xml><?xml version="1.0" encoding="utf-8"?>
<Properties xmlns="http://schemas.openxmlformats.org/officeDocument/2006/extended-properties" xmlns:vt="http://schemas.openxmlformats.org/officeDocument/2006/docPropsVTypes">
  <Template>Περικοπή</Template>
  <TotalTime>995</TotalTime>
  <Words>615</Words>
  <Application>Microsoft Office PowerPoint</Application>
  <PresentationFormat>Ευρεία οθόνη</PresentationFormat>
  <Paragraphs>154</Paragraphs>
  <Slides>14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14</vt:i4>
      </vt:variant>
    </vt:vector>
  </HeadingPairs>
  <TitlesOfParts>
    <vt:vector size="20" baseType="lpstr">
      <vt:lpstr>Arial</vt:lpstr>
      <vt:lpstr>Calibri Light</vt:lpstr>
      <vt:lpstr>Franklin Gothic Book</vt:lpstr>
      <vt:lpstr>Times New Roman</vt:lpstr>
      <vt:lpstr>Wingdings</vt:lpstr>
      <vt:lpstr>Περικοπή</vt:lpstr>
      <vt:lpstr>Παρουσίαση του PowerPoint</vt:lpstr>
      <vt:lpstr>Παρουσίαση του PowerPoint</vt:lpstr>
      <vt:lpstr>Παρουσίαση του PowerPoint</vt:lpstr>
      <vt:lpstr>ΦΥΛΛΟ  ΕΡΓΑΣΙΑΣ</vt:lpstr>
      <vt:lpstr>ΠΑΡΑΓΩΓΑ ΕΠΙΡΡΗΜΑΤΑ</vt:lpstr>
      <vt:lpstr>ΠΑΡΑΔΕΙΓΜΑΤΑ ΠΑΡΑΓΩΓΩΝ ΕΠΙΡΡΗΜΑΤΩΝ</vt:lpstr>
      <vt:lpstr>Παρουσίαση του PowerPoint</vt:lpstr>
      <vt:lpstr>Παρουσίαση του PowerPoint</vt:lpstr>
      <vt:lpstr>ΦΥΛΛΟ  ΑΞΙΟΛΟΓΗΣΗΣ</vt:lpstr>
      <vt:lpstr>ΦΥΛΛΟ  ΑΞΙΟΛΟΓΗΣΗΣ</vt:lpstr>
      <vt:lpstr>ΑΝΑΚΕΦΑΛΑΙΩΣΗ</vt:lpstr>
      <vt:lpstr>ΕΡΓΑΣΙΑ ΓΙΑ ΤΟ ΣΠΙΤΙ:  «ΡΟΥΜΠΡΙΚΑ ΑΞΙΟΛΟΓΗΣΗΣ»</vt:lpstr>
      <vt:lpstr>ΣΤΟ ΕΠΟΜΕΝΟ ΜΑΘΗΜΑ  ΘΑ ΜΙΛΗΣΟΥΜΕ ΓΙΑ: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39</cp:revision>
  <dcterms:created xsi:type="dcterms:W3CDTF">2023-04-19T20:33:29Z</dcterms:created>
  <dcterms:modified xsi:type="dcterms:W3CDTF">2023-04-20T13:08:55Z</dcterms:modified>
</cp:coreProperties>
</file>