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4" r:id="rId3"/>
    <p:sldId id="263" r:id="rId4"/>
    <p:sldId id="259" r:id="rId5"/>
    <p:sldId id="258" r:id="rId6"/>
    <p:sldId id="260" r:id="rId7"/>
    <p:sldId id="261" r:id="rId8"/>
    <p:sldId id="262" r:id="rId9"/>
    <p:sldId id="264" r:id="rId10"/>
    <p:sldId id="265" r:id="rId11"/>
    <p:sldId id="266" r:id="rId12"/>
    <p:sldId id="267" r:id="rId13"/>
    <p:sldId id="270" r:id="rId14"/>
    <p:sldId id="271" r:id="rId15"/>
    <p:sldId id="268" r:id="rId16"/>
    <p:sldId id="272" r:id="rId17"/>
    <p:sldId id="273"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8" autoAdjust="0"/>
    <p:restoredTop sz="94660"/>
  </p:normalViewPr>
  <p:slideViewPr>
    <p:cSldViewPr snapToGrid="0">
      <p:cViewPr varScale="1">
        <p:scale>
          <a:sx n="72" d="100"/>
          <a:sy n="72"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p>
            <a:fld id="{B47A85FA-509E-4350-BE18-E5D0F90C247E}" type="datetimeFigureOut">
              <a:rPr lang="el-GR" smtClean="0"/>
              <a:t>1/5/2023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4F5548C-57CE-4E02-BC1A-73582A01EF7F}" type="slidenum">
              <a:rPr lang="el-GR" smtClean="0"/>
              <a:t>‹#›</a:t>
            </a:fld>
            <a:endParaRPr lang="el-GR"/>
          </a:p>
        </p:txBody>
      </p:sp>
    </p:spTree>
    <p:extLst>
      <p:ext uri="{BB962C8B-B14F-4D97-AF65-F5344CB8AC3E}">
        <p14:creationId xmlns:p14="http://schemas.microsoft.com/office/powerpoint/2010/main" val="41284571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47A85FA-509E-4350-BE18-E5D0F90C247E}" type="datetimeFigureOut">
              <a:rPr lang="el-GR" smtClean="0"/>
              <a:t>1/5/2023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4F5548C-57CE-4E02-BC1A-73582A01EF7F}" type="slidenum">
              <a:rPr lang="el-GR" smtClean="0"/>
              <a:t>‹#›</a:t>
            </a:fld>
            <a:endParaRPr lang="el-GR"/>
          </a:p>
        </p:txBody>
      </p:sp>
    </p:spTree>
    <p:extLst>
      <p:ext uri="{BB962C8B-B14F-4D97-AF65-F5344CB8AC3E}">
        <p14:creationId xmlns:p14="http://schemas.microsoft.com/office/powerpoint/2010/main" val="1289773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47A85FA-509E-4350-BE18-E5D0F90C247E}" type="datetimeFigureOut">
              <a:rPr lang="el-GR" smtClean="0"/>
              <a:t>1/5/2023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4F5548C-57CE-4E02-BC1A-73582A01EF7F}" type="slidenum">
              <a:rPr lang="el-GR" smtClean="0"/>
              <a:t>‹#›</a:t>
            </a:fld>
            <a:endParaRPr lang="el-GR"/>
          </a:p>
        </p:txBody>
      </p:sp>
    </p:spTree>
    <p:extLst>
      <p:ext uri="{BB962C8B-B14F-4D97-AF65-F5344CB8AC3E}">
        <p14:creationId xmlns:p14="http://schemas.microsoft.com/office/powerpoint/2010/main" val="35140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47A85FA-509E-4350-BE18-E5D0F90C247E}" type="datetimeFigureOut">
              <a:rPr lang="el-GR" smtClean="0"/>
              <a:t>1/5/2023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4F5548C-57CE-4E02-BC1A-73582A01EF7F}" type="slidenum">
              <a:rPr lang="el-GR" smtClean="0"/>
              <a:t>‹#›</a:t>
            </a:fld>
            <a:endParaRPr lang="el-GR"/>
          </a:p>
        </p:txBody>
      </p:sp>
    </p:spTree>
    <p:extLst>
      <p:ext uri="{BB962C8B-B14F-4D97-AF65-F5344CB8AC3E}">
        <p14:creationId xmlns:p14="http://schemas.microsoft.com/office/powerpoint/2010/main" val="394949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7" name="Date Placeholder 6"/>
          <p:cNvSpPr>
            <a:spLocks noGrp="1"/>
          </p:cNvSpPr>
          <p:nvPr>
            <p:ph type="dt" sz="half" idx="10"/>
          </p:nvPr>
        </p:nvSpPr>
        <p:spPr/>
        <p:txBody>
          <a:bodyPr/>
          <a:lstStyle/>
          <a:p>
            <a:fld id="{B47A85FA-509E-4350-BE18-E5D0F90C247E}" type="datetimeFigureOut">
              <a:rPr lang="el-GR" smtClean="0"/>
              <a:t>1/5/2023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4F5548C-57CE-4E02-BC1A-73582A01EF7F}" type="slidenum">
              <a:rPr lang="el-GR" smtClean="0"/>
              <a:t>‹#›</a:t>
            </a:fld>
            <a:endParaRPr lang="el-GR"/>
          </a:p>
        </p:txBody>
      </p:sp>
    </p:spTree>
    <p:extLst>
      <p:ext uri="{BB962C8B-B14F-4D97-AF65-F5344CB8AC3E}">
        <p14:creationId xmlns:p14="http://schemas.microsoft.com/office/powerpoint/2010/main" val="30651804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8" name="Date Placeholder 7"/>
          <p:cNvSpPr>
            <a:spLocks noGrp="1"/>
          </p:cNvSpPr>
          <p:nvPr>
            <p:ph type="dt" sz="half" idx="10"/>
          </p:nvPr>
        </p:nvSpPr>
        <p:spPr/>
        <p:txBody>
          <a:bodyPr/>
          <a:lstStyle/>
          <a:p>
            <a:fld id="{B47A85FA-509E-4350-BE18-E5D0F90C247E}" type="datetimeFigureOut">
              <a:rPr lang="el-GR" smtClean="0"/>
              <a:t>1/5/2023</a:t>
            </a:fld>
            <a:endParaRPr lang="el-GR"/>
          </a:p>
        </p:txBody>
      </p:sp>
      <p:sp>
        <p:nvSpPr>
          <p:cNvPr id="9" name="Footer Placeholder 8"/>
          <p:cNvSpPr>
            <a:spLocks noGrp="1"/>
          </p:cNvSpPr>
          <p:nvPr>
            <p:ph type="ftr" sz="quarter" idx="11"/>
          </p:nvPr>
        </p:nvSpPr>
        <p:spPr/>
        <p:txBody>
          <a:bodyPr/>
          <a:lstStyle/>
          <a:p>
            <a:endParaRPr lang="el-GR"/>
          </a:p>
        </p:txBody>
      </p:sp>
      <p:sp>
        <p:nvSpPr>
          <p:cNvPr id="10" name="Slide Number Placeholder 9"/>
          <p:cNvSpPr>
            <a:spLocks noGrp="1"/>
          </p:cNvSpPr>
          <p:nvPr>
            <p:ph type="sldNum" sz="quarter" idx="12"/>
          </p:nvPr>
        </p:nvSpPr>
        <p:spPr/>
        <p:txBody>
          <a:bodyPr/>
          <a:lstStyle/>
          <a:p>
            <a:fld id="{F4F5548C-57CE-4E02-BC1A-73582A01EF7F}" type="slidenum">
              <a:rPr lang="el-GR" smtClean="0"/>
              <a:t>‹#›</a:t>
            </a:fld>
            <a:endParaRPr lang="el-GR"/>
          </a:p>
        </p:txBody>
      </p:sp>
    </p:spTree>
    <p:extLst>
      <p:ext uri="{BB962C8B-B14F-4D97-AF65-F5344CB8AC3E}">
        <p14:creationId xmlns:p14="http://schemas.microsoft.com/office/powerpoint/2010/main" val="3553061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583436" y="3143250"/>
            <a:ext cx="4270248" cy="259677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7" name="Date Placeholder 6"/>
          <p:cNvSpPr>
            <a:spLocks noGrp="1"/>
          </p:cNvSpPr>
          <p:nvPr>
            <p:ph type="dt" sz="half" idx="10"/>
          </p:nvPr>
        </p:nvSpPr>
        <p:spPr/>
        <p:txBody>
          <a:bodyPr/>
          <a:lstStyle/>
          <a:p>
            <a:fld id="{B47A85FA-509E-4350-BE18-E5D0F90C247E}" type="datetimeFigureOut">
              <a:rPr lang="el-GR" smtClean="0"/>
              <a:t>1/5/2023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4F5548C-57CE-4E02-BC1A-73582A01EF7F}" type="slidenum">
              <a:rPr lang="el-GR" smtClean="0"/>
              <a:t>‹#›</a:t>
            </a:fld>
            <a:endParaRPr lang="el-GR"/>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380760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47A85FA-509E-4350-BE18-E5D0F90C247E}" type="datetimeFigureOut">
              <a:rPr lang="el-GR" smtClean="0"/>
              <a:t>1/5/2023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4F5548C-57CE-4E02-BC1A-73582A01EF7F}" type="slidenum">
              <a:rPr lang="el-GR" smtClean="0"/>
              <a:t>‹#›</a:t>
            </a:fld>
            <a:endParaRPr lang="el-GR"/>
          </a:p>
        </p:txBody>
      </p:sp>
    </p:spTree>
    <p:extLst>
      <p:ext uri="{BB962C8B-B14F-4D97-AF65-F5344CB8AC3E}">
        <p14:creationId xmlns:p14="http://schemas.microsoft.com/office/powerpoint/2010/main" val="359194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A85FA-509E-4350-BE18-E5D0F90C247E}" type="datetimeFigureOut">
              <a:rPr lang="el-GR" smtClean="0"/>
              <a:t>1/5/2023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4F5548C-57CE-4E02-BC1A-73582A01EF7F}" type="slidenum">
              <a:rPr lang="el-GR" smtClean="0"/>
              <a:t>‹#›</a:t>
            </a:fld>
            <a:endParaRPr lang="el-GR"/>
          </a:p>
        </p:txBody>
      </p:sp>
    </p:spTree>
    <p:extLst>
      <p:ext uri="{BB962C8B-B14F-4D97-AF65-F5344CB8AC3E}">
        <p14:creationId xmlns:p14="http://schemas.microsoft.com/office/powerpoint/2010/main" val="187547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47A85FA-509E-4350-BE18-E5D0F90C247E}" type="datetimeFigureOut">
              <a:rPr lang="el-GR" smtClean="0"/>
              <a:t>1/5/2023</a:t>
            </a:fld>
            <a:endParaRPr lang="el-GR"/>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l-GR"/>
          </a:p>
        </p:txBody>
      </p:sp>
      <p:sp>
        <p:nvSpPr>
          <p:cNvPr id="7" name="Slide Number Placeholder 6"/>
          <p:cNvSpPr>
            <a:spLocks noGrp="1"/>
          </p:cNvSpPr>
          <p:nvPr>
            <p:ph type="sldNum" sz="quarter" idx="12"/>
          </p:nvPr>
        </p:nvSpPr>
        <p:spPr/>
        <p:txBody>
          <a:bodyPr/>
          <a:lstStyle/>
          <a:p>
            <a:fld id="{F4F5548C-57CE-4E02-BC1A-73582A01EF7F}" type="slidenum">
              <a:rPr lang="el-GR" smtClean="0"/>
              <a:t>‹#›</a:t>
            </a:fld>
            <a:endParaRPr lang="el-GR"/>
          </a:p>
        </p:txBody>
      </p:sp>
    </p:spTree>
    <p:extLst>
      <p:ext uri="{BB962C8B-B14F-4D97-AF65-F5344CB8AC3E}">
        <p14:creationId xmlns:p14="http://schemas.microsoft.com/office/powerpoint/2010/main" val="367305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B47A85FA-509E-4350-BE18-E5D0F90C247E}" type="datetimeFigureOut">
              <a:rPr lang="el-GR" smtClean="0"/>
              <a:t>1/5/2023</a:t>
            </a:fld>
            <a:endParaRPr lang="el-GR"/>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l-GR"/>
          </a:p>
        </p:txBody>
      </p:sp>
      <p:sp>
        <p:nvSpPr>
          <p:cNvPr id="7" name="Slide Number Placeholder 6"/>
          <p:cNvSpPr>
            <a:spLocks noGrp="1"/>
          </p:cNvSpPr>
          <p:nvPr>
            <p:ph type="sldNum" sz="quarter" idx="12"/>
          </p:nvPr>
        </p:nvSpPr>
        <p:spPr/>
        <p:txBody>
          <a:bodyPr/>
          <a:lstStyle/>
          <a:p>
            <a:fld id="{F4F5548C-57CE-4E02-BC1A-73582A01EF7F}" type="slidenum">
              <a:rPr lang="el-GR" smtClean="0"/>
              <a:t>‹#›</a:t>
            </a:fld>
            <a:endParaRPr lang="el-GR"/>
          </a:p>
        </p:txBody>
      </p:sp>
    </p:spTree>
    <p:extLst>
      <p:ext uri="{BB962C8B-B14F-4D97-AF65-F5344CB8AC3E}">
        <p14:creationId xmlns:p14="http://schemas.microsoft.com/office/powerpoint/2010/main" val="374304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47A85FA-509E-4350-BE18-E5D0F90C247E}" type="datetimeFigureOut">
              <a:rPr lang="el-GR" smtClean="0"/>
              <a:t>1/5/2023</a:t>
            </a:fld>
            <a:endParaRPr lang="el-G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l-G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4F5548C-57CE-4E02-BC1A-73582A01EF7F}" type="slidenum">
              <a:rPr lang="el-GR" smtClean="0"/>
              <a:t>‹#›</a:t>
            </a:fld>
            <a:endParaRPr lang="el-GR"/>
          </a:p>
        </p:txBody>
      </p:sp>
    </p:spTree>
    <p:extLst>
      <p:ext uri="{BB962C8B-B14F-4D97-AF65-F5344CB8AC3E}">
        <p14:creationId xmlns:p14="http://schemas.microsoft.com/office/powerpoint/2010/main" val="5954990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gif"/><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jpeg"/><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7">
            <a:extLst>
              <a:ext uri="{FF2B5EF4-FFF2-40B4-BE49-F238E27FC236}">
                <a16:creationId xmlns:a16="http://schemas.microsoft.com/office/drawing/2014/main" id="{00817426-C787-4166-AA6E-DC8248C7225E}"/>
              </a:ext>
            </a:extLst>
          </p:cNvPr>
          <p:cNvSpPr>
            <a:spLocks noGrp="1"/>
          </p:cNvSpPr>
          <p:nvPr>
            <p:ph type="ctrTitle"/>
          </p:nvPr>
        </p:nvSpPr>
        <p:spPr>
          <a:xfrm>
            <a:off x="443345" y="544324"/>
            <a:ext cx="11305309" cy="5769351"/>
          </a:xfrm>
        </p:spPr>
        <p:style>
          <a:lnRef idx="2">
            <a:schemeClr val="accent6"/>
          </a:lnRef>
          <a:fillRef idx="1">
            <a:schemeClr val="lt1"/>
          </a:fillRef>
          <a:effectRef idx="0">
            <a:schemeClr val="accent6"/>
          </a:effectRef>
          <a:fontRef idx="minor">
            <a:schemeClr val="dk1"/>
          </a:fontRef>
        </p:style>
        <p:txBody>
          <a:bodyPr>
            <a:noAutofit/>
          </a:bodyPr>
          <a:lstStyle/>
          <a:p>
            <a:pPr algn="ctr" fontAlgn="ctr"/>
            <a:r>
              <a:rPr lang="el-GR" sz="2800" b="1" u="sng"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rial" panose="020B0604020202020204" pitchFamily="34" charset="0"/>
              </a:rPr>
              <a:t>ΚΟΙΝΩΝΙΚΗ </a:t>
            </a:r>
            <a:br>
              <a:rPr lang="el-GR" sz="2800" b="1" u="sng"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rial" panose="020B0604020202020204" pitchFamily="34" charset="0"/>
              </a:rPr>
            </a:br>
            <a:r>
              <a:rPr lang="el-GR" sz="2800" b="1" u="sng"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rial" panose="020B0604020202020204" pitchFamily="34" charset="0"/>
              </a:rPr>
              <a:t>ΚΑΙ </a:t>
            </a:r>
            <a:br>
              <a:rPr lang="el-GR" sz="2800" b="1" u="sng"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rial" panose="020B0604020202020204" pitchFamily="34" charset="0"/>
              </a:rPr>
            </a:br>
            <a:r>
              <a:rPr lang="el-GR" sz="2800" b="1" u="sng"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rial" panose="020B0604020202020204" pitchFamily="34" charset="0"/>
              </a:rPr>
              <a:t>ΠΟΛΙΤΙΚΗ ΑΓΩΓΗ</a:t>
            </a:r>
            <a:br>
              <a:rPr lang="el-GR"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rial" panose="020B0604020202020204" pitchFamily="34" charset="0"/>
              </a:rPr>
            </a:br>
            <a:br>
              <a:rPr lang="el-GR"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rial" panose="020B0604020202020204" pitchFamily="34" charset="0"/>
              </a:rPr>
            </a:br>
            <a:r>
              <a:rPr lang="el-GR"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rial" panose="020B0604020202020204" pitchFamily="34" charset="0"/>
              </a:rPr>
              <a:t>Γ’ ΓΥΜΝΑΣΙΟΥ</a:t>
            </a:r>
            <a:br>
              <a:rPr lang="el-GR"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rial" panose="020B0604020202020204" pitchFamily="34" charset="0"/>
              </a:rPr>
            </a:br>
            <a:br>
              <a:rPr lang="el-GR"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rial" panose="020B0604020202020204" pitchFamily="34" charset="0"/>
              </a:rPr>
            </a:br>
            <a:r>
              <a:rPr lang="el-GR"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rial" panose="020B0604020202020204" pitchFamily="34" charset="0"/>
              </a:rPr>
              <a:t>ΚΕΦΑΛΑΙΟ 6</a:t>
            </a:r>
            <a:r>
              <a:rPr lang="el-GR" sz="2800" b="1" cap="none" spc="0" baseline="30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rial" panose="020B0604020202020204" pitchFamily="34" charset="0"/>
              </a:rPr>
              <a:t>Ο</a:t>
            </a:r>
            <a:r>
              <a:rPr lang="el-GR"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rial" panose="020B0604020202020204" pitchFamily="34" charset="0"/>
              </a:rPr>
              <a:t> : </a:t>
            </a:r>
            <a:r>
              <a:rPr lang="el-GR"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ΚΟΙΝΩΝΙΚΑ ΠΡΟΒΛΗΜΑΤΑ</a:t>
            </a:r>
            <a:br>
              <a:rPr lang="el-GR"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br>
            <a:br>
              <a:rPr lang="el-GR"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br>
            <a:r>
              <a:rPr lang="el-GR"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rial" panose="020B0604020202020204" pitchFamily="34" charset="0"/>
              </a:rPr>
              <a:t>ΚΕΦΑΛΑΙΟ</a:t>
            </a:r>
            <a:r>
              <a:rPr lang="en-US"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rial" panose="020B0604020202020204" pitchFamily="34" charset="0"/>
              </a:rPr>
              <a:t> 6.3 </a:t>
            </a:r>
            <a:r>
              <a:rPr lang="el-GR"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rial" panose="020B0604020202020204" pitchFamily="34" charset="0"/>
              </a:rPr>
              <a:t>ΦΤΩΧΕΙΑ, ΑΝΕΡΓΙΑ, ΚΑΤΑΝΑΛΩΤΙΣΜΟΣ, ΑΓΩΓΗ ΚΑΤΑΝΑΛΩΤΗ</a:t>
            </a:r>
            <a:br>
              <a:rPr lang="el-GR"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rial" panose="020B0604020202020204" pitchFamily="34" charset="0"/>
              </a:rPr>
            </a:br>
            <a:br>
              <a:rPr lang="en-US"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rial" panose="020B0604020202020204" pitchFamily="34" charset="0"/>
              </a:rPr>
            </a:br>
            <a:r>
              <a:rPr lang="el-GR"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rial" panose="020B0604020202020204" pitchFamily="34" charset="0"/>
              </a:rPr>
              <a:t>ΚΑΠΕΤΑΝΟΥ ΚΑΛΛΙΟΠΗ</a:t>
            </a:r>
          </a:p>
        </p:txBody>
      </p:sp>
      <p:pic>
        <p:nvPicPr>
          <p:cNvPr id="18434" name="Picture 2" descr="Πως να επιλέξω ένα καλό βιβλίο για το παιδί μου | Βιβλίο">
            <a:extLst>
              <a:ext uri="{FF2B5EF4-FFF2-40B4-BE49-F238E27FC236}">
                <a16:creationId xmlns:a16="http://schemas.microsoft.com/office/drawing/2014/main" id="{CFFE8116-6E84-485C-A959-C376E906B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8272" y="770731"/>
            <a:ext cx="3279085" cy="2433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722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ADB349A4-0BDA-4DB7-89B1-09A46C4BB7C8}"/>
              </a:ext>
            </a:extLst>
          </p:cNvPr>
          <p:cNvSpPr txBox="1">
            <a:spLocks/>
          </p:cNvSpPr>
          <p:nvPr/>
        </p:nvSpPr>
        <p:spPr>
          <a:xfrm>
            <a:off x="2111866" y="209316"/>
            <a:ext cx="7588725" cy="837605"/>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fontScale="92500" lnSpcReduction="10000"/>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l-GR"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«ΣΥΝΕΠΕΙΕΣ ΦΤΩΧΕΙΑΣ»</a:t>
            </a:r>
          </a:p>
        </p:txBody>
      </p:sp>
      <p:sp>
        <p:nvSpPr>
          <p:cNvPr id="5" name="TextBox 4">
            <a:extLst>
              <a:ext uri="{FF2B5EF4-FFF2-40B4-BE49-F238E27FC236}">
                <a16:creationId xmlns:a16="http://schemas.microsoft.com/office/drawing/2014/main" id="{23274D6A-5435-48FC-8CB2-8E18280E3A75}"/>
              </a:ext>
            </a:extLst>
          </p:cNvPr>
          <p:cNvSpPr txBox="1"/>
          <p:nvPr/>
        </p:nvSpPr>
        <p:spPr>
          <a:xfrm>
            <a:off x="307184" y="2765981"/>
            <a:ext cx="11198087" cy="2123658"/>
          </a:xfrm>
          <a:prstGeom prst="rect">
            <a:avLst/>
          </a:prstGeom>
          <a:noFill/>
        </p:spPr>
        <p:txBody>
          <a:bodyPr wrap="square" rtlCol="0">
            <a:spAutoFit/>
          </a:bodyPr>
          <a:lstStyle/>
          <a:p>
            <a:pPr algn="just"/>
            <a:r>
              <a:rPr lang="el-GR" sz="2200" dirty="0">
                <a:solidFill>
                  <a:schemeClr val="bg1"/>
                </a:solidFill>
              </a:rPr>
              <a:t>Οι </a:t>
            </a:r>
            <a:r>
              <a:rPr lang="el-GR" sz="2200" b="1" i="1" dirty="0">
                <a:solidFill>
                  <a:schemeClr val="bg1"/>
                </a:solidFill>
              </a:rPr>
              <a:t>συνέπειες</a:t>
            </a:r>
            <a:r>
              <a:rPr lang="el-GR" sz="2200" dirty="0">
                <a:solidFill>
                  <a:schemeClr val="bg1"/>
                </a:solidFill>
              </a:rPr>
              <a:t> της φτώχειας είναι ιδιαίτερα έντονες:</a:t>
            </a:r>
          </a:p>
          <a:p>
            <a:pPr marL="342900" indent="-342900" algn="just">
              <a:buFont typeface="Wingdings" panose="05000000000000000000" pitchFamily="2" charset="2"/>
              <a:buChar char="Ø"/>
            </a:pPr>
            <a:r>
              <a:rPr lang="el-GR" sz="2200" dirty="0">
                <a:solidFill>
                  <a:schemeClr val="bg1"/>
                </a:solidFill>
              </a:rPr>
              <a:t>τόσο  </a:t>
            </a:r>
            <a:r>
              <a:rPr lang="el-GR" sz="2200" b="1" dirty="0">
                <a:solidFill>
                  <a:schemeClr val="bg1"/>
                </a:solidFill>
              </a:rPr>
              <a:t>στα άτομα</a:t>
            </a:r>
            <a:r>
              <a:rPr lang="el-GR" sz="2200" dirty="0">
                <a:solidFill>
                  <a:schemeClr val="bg1"/>
                </a:solidFill>
              </a:rPr>
              <a:t>, τα οποία βρίσκονται </a:t>
            </a:r>
            <a:r>
              <a:rPr lang="el-GR" sz="2200" b="1" dirty="0">
                <a:solidFill>
                  <a:schemeClr val="bg1"/>
                </a:solidFill>
              </a:rPr>
              <a:t>αποκλεισμένα</a:t>
            </a:r>
            <a:r>
              <a:rPr lang="el-GR" sz="2200" dirty="0">
                <a:solidFill>
                  <a:schemeClr val="bg1"/>
                </a:solidFill>
              </a:rPr>
              <a:t> από πολλά αγαθά και παράλληλα από πολλές δραστηριότητες</a:t>
            </a:r>
          </a:p>
          <a:p>
            <a:pPr marL="342900" indent="-342900" algn="just">
              <a:buFont typeface="Wingdings" panose="05000000000000000000" pitchFamily="2" charset="2"/>
              <a:buChar char="Ø"/>
            </a:pPr>
            <a:r>
              <a:rPr lang="el-GR" sz="2200" dirty="0">
                <a:solidFill>
                  <a:schemeClr val="bg1"/>
                </a:solidFill>
              </a:rPr>
              <a:t>όσο  και </a:t>
            </a:r>
            <a:r>
              <a:rPr lang="el-GR" sz="2200" b="1" dirty="0">
                <a:solidFill>
                  <a:schemeClr val="bg1"/>
                </a:solidFill>
              </a:rPr>
              <a:t>στην κοινωνία</a:t>
            </a:r>
            <a:r>
              <a:rPr lang="el-GR" sz="2200" dirty="0">
                <a:solidFill>
                  <a:schemeClr val="bg1"/>
                </a:solidFill>
              </a:rPr>
              <a:t>, αφού η φτώχεια αποτελεί η αιτία πολλών κοινωνικών προβλημάτων. Όπως για παράδειγμα είναι </a:t>
            </a:r>
            <a:r>
              <a:rPr lang="el-GR" sz="2200" b="1" dirty="0">
                <a:solidFill>
                  <a:schemeClr val="bg1"/>
                </a:solidFill>
              </a:rPr>
              <a:t>η μετανάστευση</a:t>
            </a:r>
            <a:r>
              <a:rPr lang="el-GR" sz="2200" dirty="0">
                <a:solidFill>
                  <a:schemeClr val="bg1"/>
                </a:solidFill>
              </a:rPr>
              <a:t>, </a:t>
            </a:r>
            <a:r>
              <a:rPr lang="el-GR" sz="2200" b="1" dirty="0">
                <a:solidFill>
                  <a:schemeClr val="bg1"/>
                </a:solidFill>
              </a:rPr>
              <a:t>η ξενοφοβία</a:t>
            </a:r>
            <a:r>
              <a:rPr lang="el-GR" sz="2200" dirty="0">
                <a:solidFill>
                  <a:schemeClr val="bg1"/>
                </a:solidFill>
              </a:rPr>
              <a:t>, </a:t>
            </a:r>
            <a:r>
              <a:rPr lang="el-GR" sz="2200" b="1" dirty="0">
                <a:solidFill>
                  <a:schemeClr val="bg1"/>
                </a:solidFill>
              </a:rPr>
              <a:t>ο ρατσισμός</a:t>
            </a:r>
            <a:r>
              <a:rPr lang="el-GR" sz="2200" dirty="0">
                <a:solidFill>
                  <a:schemeClr val="bg1"/>
                </a:solidFill>
              </a:rPr>
              <a:t>, </a:t>
            </a:r>
            <a:r>
              <a:rPr lang="el-GR" sz="2200" b="1" dirty="0">
                <a:solidFill>
                  <a:schemeClr val="bg1"/>
                </a:solidFill>
              </a:rPr>
              <a:t>η εγκληματικότητα</a:t>
            </a:r>
            <a:r>
              <a:rPr lang="el-GR" sz="2200" dirty="0">
                <a:solidFill>
                  <a:schemeClr val="bg1"/>
                </a:solidFill>
              </a:rPr>
              <a:t> καθώς όμως και </a:t>
            </a:r>
            <a:r>
              <a:rPr lang="el-GR" sz="2200" b="1" dirty="0">
                <a:solidFill>
                  <a:schemeClr val="bg1"/>
                </a:solidFill>
              </a:rPr>
              <a:t>η βία</a:t>
            </a:r>
            <a:r>
              <a:rPr lang="el-GR" sz="2200" dirty="0">
                <a:solidFill>
                  <a:schemeClr val="bg1"/>
                </a:solidFill>
              </a:rPr>
              <a:t>. </a:t>
            </a:r>
          </a:p>
        </p:txBody>
      </p:sp>
      <p:pic>
        <p:nvPicPr>
          <p:cNvPr id="6146" name="Picture 2" descr="Το Αιγαίο πεδίο πολιτικών αντιπαραθέσεων στο μεταναστευτικό – DW –  15/09/2021">
            <a:extLst>
              <a:ext uri="{FF2B5EF4-FFF2-40B4-BE49-F238E27FC236}">
                <a16:creationId xmlns:a16="http://schemas.microsoft.com/office/drawing/2014/main" id="{45CA14F7-71C3-4D73-BFD3-70B3AF0A0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8226" y="1046921"/>
            <a:ext cx="2886590" cy="17429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Ξενοφοβία Ένα Βαρύ Βάρος Στη Ζωή Συμβολίζεται Από Ένα Άτομο — Φωτογραφία Αρχείου">
            <a:extLst>
              <a:ext uri="{FF2B5EF4-FFF2-40B4-BE49-F238E27FC236}">
                <a16:creationId xmlns:a16="http://schemas.microsoft.com/office/drawing/2014/main" id="{207BF693-61C3-43CC-A404-7B3C4C74B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96" y="1152939"/>
            <a:ext cx="3226222" cy="16130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2" name="Picture 8" descr="Ο ρατσισμός στην Ελλάδα του σήμερα. - Συνεντεύξεις, Πολιτισμός, Μουσική,  Άρθρα">
            <a:extLst>
              <a:ext uri="{FF2B5EF4-FFF2-40B4-BE49-F238E27FC236}">
                <a16:creationId xmlns:a16="http://schemas.microsoft.com/office/drawing/2014/main" id="{23522AAD-D286-4171-9F40-291AEBCD7C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96" y="4956313"/>
            <a:ext cx="2888305" cy="16523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4" name="Picture 10" descr="Πρέπει να μάθουμε να μιλάμε για την εγκληματικότητα χωρίς στερεότυπα - ΤΑ  ΝΕΑ">
            <a:extLst>
              <a:ext uri="{FF2B5EF4-FFF2-40B4-BE49-F238E27FC236}">
                <a16:creationId xmlns:a16="http://schemas.microsoft.com/office/drawing/2014/main" id="{AA0EA9D2-2C96-481A-B876-FD6C0A1810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507" y="4956312"/>
            <a:ext cx="2888306" cy="16923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6" name="Picture 12" descr="ΔΕΠΥ και εγκληματικότητα – Crime Times">
            <a:extLst>
              <a:ext uri="{FF2B5EF4-FFF2-40B4-BE49-F238E27FC236}">
                <a16:creationId xmlns:a16="http://schemas.microsoft.com/office/drawing/2014/main" id="{0D91D972-C733-4594-83D1-0C4BDB0E98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4958" y="1179790"/>
            <a:ext cx="2782083" cy="15195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8" name="Picture 14" descr="Ψυχολογική βία: Η αόρατη παγίδα">
            <a:extLst>
              <a:ext uri="{FF2B5EF4-FFF2-40B4-BE49-F238E27FC236}">
                <a16:creationId xmlns:a16="http://schemas.microsoft.com/office/drawing/2014/main" id="{E70E3444-F26B-4CAD-8DE2-365D72A67D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22387" y="4956312"/>
            <a:ext cx="2888307" cy="16523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084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53006F75-FC4D-429D-80AF-3FBFC80CA26E}"/>
              </a:ext>
            </a:extLst>
          </p:cNvPr>
          <p:cNvSpPr txBox="1">
            <a:spLocks/>
          </p:cNvSpPr>
          <p:nvPr/>
        </p:nvSpPr>
        <p:spPr>
          <a:xfrm>
            <a:off x="1144458" y="559190"/>
            <a:ext cx="8185073" cy="67858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l-GR"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«ΑΝΤΙΜΕΤΩΠΙΣΗ ΤΗΣ ΦΤΩΧΕΙΑΣ»</a:t>
            </a:r>
          </a:p>
        </p:txBody>
      </p:sp>
      <p:sp>
        <p:nvSpPr>
          <p:cNvPr id="5" name="TextBox 4">
            <a:extLst>
              <a:ext uri="{FF2B5EF4-FFF2-40B4-BE49-F238E27FC236}">
                <a16:creationId xmlns:a16="http://schemas.microsoft.com/office/drawing/2014/main" id="{6F866CF9-C908-49CF-B228-0F2794D2263D}"/>
              </a:ext>
            </a:extLst>
          </p:cNvPr>
          <p:cNvSpPr txBox="1"/>
          <p:nvPr/>
        </p:nvSpPr>
        <p:spPr>
          <a:xfrm>
            <a:off x="199974" y="1895061"/>
            <a:ext cx="11832999" cy="4801314"/>
          </a:xfrm>
          <a:prstGeom prst="rect">
            <a:avLst/>
          </a:prstGeom>
          <a:noFill/>
        </p:spPr>
        <p:txBody>
          <a:bodyPr wrap="square" rtlCol="0">
            <a:spAutoFit/>
          </a:bodyPr>
          <a:lstStyle/>
          <a:p>
            <a:pPr marL="342900" indent="-342900" algn="just">
              <a:buFont typeface="Wingdings" panose="05000000000000000000" pitchFamily="2" charset="2"/>
              <a:buChar char="Ø"/>
            </a:pPr>
            <a:r>
              <a:rPr lang="el-GR" dirty="0">
                <a:solidFill>
                  <a:schemeClr val="bg1"/>
                </a:solidFill>
              </a:rPr>
              <a:t>Ενίσχυση της ισότητας ευκαιριών για όλους τους πολίτες. Τέτοια μέτρα είναι κυρίως η </a:t>
            </a:r>
            <a:r>
              <a:rPr lang="el-GR" u="sng" dirty="0">
                <a:solidFill>
                  <a:schemeClr val="bg1"/>
                </a:solidFill>
              </a:rPr>
              <a:t>εκπαίδευση</a:t>
            </a:r>
            <a:r>
              <a:rPr lang="el-GR" dirty="0">
                <a:solidFill>
                  <a:schemeClr val="bg1"/>
                </a:solidFill>
              </a:rPr>
              <a:t> και η κατάρτιση, μέτρα </a:t>
            </a:r>
            <a:r>
              <a:rPr lang="el-GR" u="sng" dirty="0">
                <a:solidFill>
                  <a:schemeClr val="bg1"/>
                </a:solidFill>
              </a:rPr>
              <a:t>καταπολέμησης της ανεργίας</a:t>
            </a:r>
            <a:r>
              <a:rPr lang="el-GR" dirty="0">
                <a:solidFill>
                  <a:schemeClr val="bg1"/>
                </a:solidFill>
              </a:rPr>
              <a:t>, αλλά παράλληλα και η </a:t>
            </a:r>
            <a:r>
              <a:rPr lang="el-GR" u="sng" dirty="0">
                <a:solidFill>
                  <a:schemeClr val="bg1"/>
                </a:solidFill>
              </a:rPr>
              <a:t>δικαιότερη κατανομή</a:t>
            </a:r>
            <a:r>
              <a:rPr lang="el-GR" dirty="0">
                <a:solidFill>
                  <a:schemeClr val="bg1"/>
                </a:solidFill>
              </a:rPr>
              <a:t> του εισοδήματος τόσο του εθνικού όσο και του παγκόσμιου πλούτου.</a:t>
            </a:r>
          </a:p>
          <a:p>
            <a:pPr marL="342900" indent="-342900" algn="just">
              <a:buFont typeface="Wingdings" panose="05000000000000000000" pitchFamily="2" charset="2"/>
              <a:buChar char="Ø"/>
            </a:pPr>
            <a:r>
              <a:rPr lang="el-GR" dirty="0">
                <a:solidFill>
                  <a:schemeClr val="bg1"/>
                </a:solidFill>
              </a:rPr>
              <a:t>Μείωση καταναλωτισμού.</a:t>
            </a:r>
          </a:p>
          <a:p>
            <a:pPr marL="342900" indent="-342900" algn="just">
              <a:buFont typeface="Wingdings" panose="05000000000000000000" pitchFamily="2" charset="2"/>
              <a:buChar char="Ø"/>
            </a:pPr>
            <a:r>
              <a:rPr lang="el-GR" dirty="0">
                <a:solidFill>
                  <a:schemeClr val="bg1"/>
                </a:solidFill>
              </a:rPr>
              <a:t>Σημαντικός παράγοντας που οδηγεί στη φτώχεια σήμερα είναι ο καταναλωτισμός των δυτικών κοινωνιών. Στην ουσία, ο άκριτος όπως χαρακτηρίζεται καταναλωτισμός, δηλαδή η υπερβολική κατανάλωση αγαθών, είναι χαρακτηριστικό των σύγχρονων δυτικών κοινωνιών και επιπλέον, οφείλεται στη διαφήμιση καθώς όμως και στην όλο και μεγαλύτερη παραγωγή καταναλωτικών αγαθών.</a:t>
            </a:r>
          </a:p>
          <a:p>
            <a:pPr marL="342900" indent="-342900" algn="just">
              <a:buFont typeface="Wingdings" panose="05000000000000000000" pitchFamily="2" charset="2"/>
              <a:buChar char="Ø"/>
            </a:pPr>
            <a:r>
              <a:rPr lang="el-GR" dirty="0">
                <a:solidFill>
                  <a:schemeClr val="bg1"/>
                </a:solidFill>
              </a:rPr>
              <a:t>Με βάση την </a:t>
            </a:r>
            <a:r>
              <a:rPr lang="en-US" dirty="0" err="1">
                <a:solidFill>
                  <a:schemeClr val="bg1"/>
                </a:solidFill>
              </a:rPr>
              <a:t>Unicef</a:t>
            </a:r>
            <a:r>
              <a:rPr lang="el-GR" dirty="0">
                <a:solidFill>
                  <a:schemeClr val="bg1"/>
                </a:solidFill>
              </a:rPr>
              <a:t> το 25% του πληθυσμού υπερκαταναλώνει και ένα μέρος του αντιμετωπίζει προβλήματα παχυσαρκίας τη στιγμή που το 75% βρίσκεται σε συνθήκες φτώχειας και ένα μέρος του υποσιτίζεται.</a:t>
            </a:r>
          </a:p>
          <a:p>
            <a:pPr marL="342900" indent="-342900" algn="just">
              <a:buFont typeface="Wingdings" panose="05000000000000000000" pitchFamily="2" charset="2"/>
              <a:buChar char="Ø"/>
            </a:pPr>
            <a:r>
              <a:rPr lang="el-GR" dirty="0">
                <a:solidFill>
                  <a:schemeClr val="bg1"/>
                </a:solidFill>
              </a:rPr>
              <a:t>Τα εβδομαδιαία απορρίμματα ενός νοικοκυριού θα αρκούσαν για την επιβίωση των παιδιών ενός χωριού στην Αφρική, το οποίο μάλιστα με τη σειρά του πλήττεται σαφέστατα από τον υποσιτισμό.</a:t>
            </a:r>
          </a:p>
          <a:p>
            <a:pPr marL="342900" indent="-342900" algn="just">
              <a:buFont typeface="Wingdings" panose="05000000000000000000" pitchFamily="2" charset="2"/>
              <a:buChar char="Ø"/>
            </a:pPr>
            <a:r>
              <a:rPr lang="el-GR" dirty="0">
                <a:solidFill>
                  <a:schemeClr val="bg1"/>
                </a:solidFill>
              </a:rPr>
              <a:t>Εξάλλου είναι εν μέρει γνωστό ότι ο καταναλωτισμός οδηγεί στην υπερεκμετάλλευση του φυσικού περιβάλλοντος  για παραγωγή περισσότερων καταναλωτικών αγαθών. Ακόμα αυτή η υπερεκμετάλλευση έχει ως αποτέλεσμα την εξάντληση των φυσικών πόρων , η οποία μάλιστα οδηγεί τόσο στη φτώχεια, όσο όμως και στον υποσιτισμό σε ακόμα περισσότερες αναπτυσσόμενες κοινωνίες. </a:t>
            </a:r>
          </a:p>
          <a:p>
            <a:pPr marL="342900" indent="-342900" algn="just">
              <a:buFont typeface="Wingdings" panose="05000000000000000000" pitchFamily="2" charset="2"/>
              <a:buChar char="Ø"/>
            </a:pPr>
            <a:endParaRPr lang="el-GR" dirty="0">
              <a:solidFill>
                <a:schemeClr val="bg1"/>
              </a:solidFill>
            </a:endParaRPr>
          </a:p>
        </p:txBody>
      </p:sp>
      <p:pic>
        <p:nvPicPr>
          <p:cNvPr id="9218" name="Picture 2" descr="Έρχεται ανεργία, φτώχεια και μείωση του διαθέσιμου εισοδήματος |  MEDLABNEWS.GR / IATRIKA NEA">
            <a:extLst>
              <a:ext uri="{FF2B5EF4-FFF2-40B4-BE49-F238E27FC236}">
                <a16:creationId xmlns:a16="http://schemas.microsoft.com/office/drawing/2014/main" id="{37FD34EF-A5FE-469A-971D-563041825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9531" y="244906"/>
            <a:ext cx="2861626" cy="15237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891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1DD3D7D4-65F3-478C-80AE-14685B546F13}"/>
              </a:ext>
            </a:extLst>
          </p:cNvPr>
          <p:cNvSpPr txBox="1">
            <a:spLocks/>
          </p:cNvSpPr>
          <p:nvPr/>
        </p:nvSpPr>
        <p:spPr>
          <a:xfrm>
            <a:off x="399951" y="538003"/>
            <a:ext cx="7233302" cy="67858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l-GR"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«ΑΓΩΓΗ ΤΟΥ ΚΑΤΑΝΑΛΩΤΗ»</a:t>
            </a:r>
          </a:p>
        </p:txBody>
      </p:sp>
      <p:sp>
        <p:nvSpPr>
          <p:cNvPr id="5" name="TextBox 4">
            <a:extLst>
              <a:ext uri="{FF2B5EF4-FFF2-40B4-BE49-F238E27FC236}">
                <a16:creationId xmlns:a16="http://schemas.microsoft.com/office/drawing/2014/main" id="{C3FF17E1-8DC3-4279-A1A2-D33F4A4399D5}"/>
              </a:ext>
            </a:extLst>
          </p:cNvPr>
          <p:cNvSpPr txBox="1"/>
          <p:nvPr/>
        </p:nvSpPr>
        <p:spPr>
          <a:xfrm>
            <a:off x="199974" y="1895061"/>
            <a:ext cx="11832999" cy="1200329"/>
          </a:xfrm>
          <a:prstGeom prst="rect">
            <a:avLst/>
          </a:prstGeom>
          <a:noFill/>
        </p:spPr>
        <p:txBody>
          <a:bodyPr wrap="square" rtlCol="0">
            <a:spAutoFit/>
          </a:bodyPr>
          <a:lstStyle/>
          <a:p>
            <a:pPr marL="342900" indent="-342900" algn="just">
              <a:buFont typeface="Wingdings" panose="05000000000000000000" pitchFamily="2" charset="2"/>
              <a:buChar char="Ø"/>
            </a:pPr>
            <a:r>
              <a:rPr lang="el-GR" dirty="0">
                <a:solidFill>
                  <a:schemeClr val="bg1"/>
                </a:solidFill>
              </a:rPr>
              <a:t>Έχει στόχο να ενημερώσει τον πολίτη, αλλά παράλληλα και να τον ευαισθητοποιήσει προκειμένου να καταναλώνει με βάση κυρίως τις πραγματικές του ανάγκες και όχι τόσο τις τεχνικές ανάγκες, τις οποίες μάλιστα κατασκευάζει συγκεκριμένα η διαφήμιση.  </a:t>
            </a:r>
          </a:p>
          <a:p>
            <a:pPr marL="342900" indent="-342900" algn="just">
              <a:buFont typeface="Wingdings" panose="05000000000000000000" pitchFamily="2" charset="2"/>
              <a:buChar char="Ø"/>
            </a:pPr>
            <a:endParaRPr lang="el-GR" dirty="0">
              <a:solidFill>
                <a:schemeClr val="bg1"/>
              </a:solidFill>
            </a:endParaRPr>
          </a:p>
        </p:txBody>
      </p:sp>
      <p:sp>
        <p:nvSpPr>
          <p:cNvPr id="6" name="TextBox 5">
            <a:extLst>
              <a:ext uri="{FF2B5EF4-FFF2-40B4-BE49-F238E27FC236}">
                <a16:creationId xmlns:a16="http://schemas.microsoft.com/office/drawing/2014/main" id="{B8911597-6293-48B2-9190-CB3E4B6741FB}"/>
              </a:ext>
            </a:extLst>
          </p:cNvPr>
          <p:cNvSpPr txBox="1"/>
          <p:nvPr/>
        </p:nvSpPr>
        <p:spPr>
          <a:xfrm>
            <a:off x="179499" y="3818942"/>
            <a:ext cx="11832999" cy="923330"/>
          </a:xfrm>
          <a:prstGeom prst="rect">
            <a:avLst/>
          </a:prstGeom>
          <a:noFill/>
        </p:spPr>
        <p:txBody>
          <a:bodyPr wrap="square" rtlCol="0">
            <a:spAutoFit/>
          </a:bodyPr>
          <a:lstStyle/>
          <a:p>
            <a:pPr marL="342900" indent="-342900" algn="just">
              <a:buFont typeface="Wingdings" panose="05000000000000000000" pitchFamily="2" charset="2"/>
              <a:buChar char="Ø"/>
            </a:pPr>
            <a:r>
              <a:rPr lang="el-GR" dirty="0">
                <a:solidFill>
                  <a:schemeClr val="bg1"/>
                </a:solidFill>
              </a:rPr>
              <a:t>Ο υπεύθυνος καθώς όμως και ο ενημερωμένος καταναλωτής ενδιαφέρεται για την βιώσιμη – αειφόρο ανάπτυξη όλου του πλανήτη και ακόμα, ασκεί πιέσεις για σωστή χρήση των παραγωγικών πόρων, έτσι ώστε με αυτό τον τρόπο να εξασφαλίζεται και σήμερα αλλά και στο μέλλον η επιβίωση όλων των ανθρώπων σε παγκόσμιο επίπεδο. </a:t>
            </a:r>
          </a:p>
        </p:txBody>
      </p:sp>
      <p:sp>
        <p:nvSpPr>
          <p:cNvPr id="7" name="TextBox 6">
            <a:extLst>
              <a:ext uri="{FF2B5EF4-FFF2-40B4-BE49-F238E27FC236}">
                <a16:creationId xmlns:a16="http://schemas.microsoft.com/office/drawing/2014/main" id="{C501EBBC-63CC-4D90-8F4B-02A01C27B1BC}"/>
              </a:ext>
            </a:extLst>
          </p:cNvPr>
          <p:cNvSpPr txBox="1"/>
          <p:nvPr/>
        </p:nvSpPr>
        <p:spPr>
          <a:xfrm>
            <a:off x="179498" y="5441741"/>
            <a:ext cx="11832999" cy="923330"/>
          </a:xfrm>
          <a:prstGeom prst="rect">
            <a:avLst/>
          </a:prstGeom>
          <a:noFill/>
        </p:spPr>
        <p:txBody>
          <a:bodyPr wrap="square" rtlCol="0">
            <a:spAutoFit/>
          </a:bodyPr>
          <a:lstStyle/>
          <a:p>
            <a:pPr algn="just"/>
            <a:r>
              <a:rPr lang="el-GR" dirty="0">
                <a:solidFill>
                  <a:schemeClr val="bg1"/>
                </a:solidFill>
              </a:rPr>
              <a:t>*** «ΒΙΩΣΙΜΗ ΑΝΑΠΤΥΞΗ»</a:t>
            </a:r>
          </a:p>
          <a:p>
            <a:pPr marL="285750" indent="-285750" algn="just">
              <a:buFont typeface="Wingdings" panose="05000000000000000000" pitchFamily="2" charset="2"/>
              <a:buChar char="Ø"/>
            </a:pPr>
            <a:r>
              <a:rPr lang="el-GR" dirty="0">
                <a:solidFill>
                  <a:schemeClr val="bg1"/>
                </a:solidFill>
              </a:rPr>
              <a:t>Επρόκειτο για το μοντέλο ανάπτυξης, το οποίο δεν εξαντλεί τους φυσικούς πόρους του πλανήτη.</a:t>
            </a:r>
          </a:p>
          <a:p>
            <a:pPr marL="285750" indent="-285750" algn="just">
              <a:buFont typeface="Wingdings" panose="05000000000000000000" pitchFamily="2" charset="2"/>
              <a:buChar char="Ø"/>
            </a:pPr>
            <a:r>
              <a:rPr lang="el-GR" dirty="0">
                <a:solidFill>
                  <a:schemeClr val="bg1"/>
                </a:solidFill>
              </a:rPr>
              <a:t>Σημειώνεται ότι στις Διεθνείς Συνδιασκέψεις Κρατών για το περιβάλλον αναφέρεται και ως «Αειφόρος Ανάπτυξη»</a:t>
            </a:r>
          </a:p>
        </p:txBody>
      </p:sp>
      <p:pic>
        <p:nvPicPr>
          <p:cNvPr id="10242" name="Picture 2" descr="Αγωγή του Καταναλωτή | Ένωση Καταναλωτών - Η Ποιότητα Της Ζωής | Ε.Κ.ΠΟΙ.ΖΩ.">
            <a:extLst>
              <a:ext uri="{FF2B5EF4-FFF2-40B4-BE49-F238E27FC236}">
                <a16:creationId xmlns:a16="http://schemas.microsoft.com/office/drawing/2014/main" id="{1E85CCFC-90D9-41CB-B8C1-5938C1D12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4937" y="213832"/>
            <a:ext cx="3567112" cy="14467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709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458AF667-4AC9-4400-9BAC-9BEB7BC48926}"/>
              </a:ext>
            </a:extLst>
          </p:cNvPr>
          <p:cNvSpPr txBox="1">
            <a:spLocks/>
          </p:cNvSpPr>
          <p:nvPr/>
        </p:nvSpPr>
        <p:spPr>
          <a:xfrm>
            <a:off x="2425149" y="127661"/>
            <a:ext cx="6924126" cy="667762"/>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l-GR"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«ΦΥΛΛΟ ΑΞΙΟΛΟΓΗΣΗΣ»</a:t>
            </a:r>
          </a:p>
        </p:txBody>
      </p:sp>
      <p:sp>
        <p:nvSpPr>
          <p:cNvPr id="5" name="Ορθογώνιο 4">
            <a:extLst>
              <a:ext uri="{FF2B5EF4-FFF2-40B4-BE49-F238E27FC236}">
                <a16:creationId xmlns:a16="http://schemas.microsoft.com/office/drawing/2014/main" id="{974E8729-C363-4F10-8F1E-FB96DAA3BA10}"/>
              </a:ext>
            </a:extLst>
          </p:cNvPr>
          <p:cNvSpPr/>
          <p:nvPr/>
        </p:nvSpPr>
        <p:spPr>
          <a:xfrm>
            <a:off x="242593" y="795423"/>
            <a:ext cx="11949407" cy="6109365"/>
          </a:xfrm>
          <a:prstGeom prst="rect">
            <a:avLst/>
          </a:prstGeom>
        </p:spPr>
        <p:txBody>
          <a:bodyPr wrap="square">
            <a:spAutoFit/>
          </a:bodyPr>
          <a:lstStyle/>
          <a:p>
            <a:pPr algn="just"/>
            <a:r>
              <a:rPr lang="el-GR" sz="2300" b="1" u="sng" dirty="0">
                <a:solidFill>
                  <a:schemeClr val="bg1"/>
                </a:solidFill>
              </a:rPr>
              <a:t>Άσκηση 1</a:t>
            </a:r>
            <a:r>
              <a:rPr lang="el-GR" sz="2300" b="1" u="sng" baseline="30000" dirty="0">
                <a:solidFill>
                  <a:schemeClr val="bg1"/>
                </a:solidFill>
              </a:rPr>
              <a:t>η</a:t>
            </a:r>
            <a:r>
              <a:rPr lang="el-GR" sz="2300" b="1" u="sng" dirty="0">
                <a:solidFill>
                  <a:schemeClr val="bg1"/>
                </a:solidFill>
              </a:rPr>
              <a:t>:</a:t>
            </a:r>
            <a:endParaRPr lang="el-GR" sz="2300" dirty="0">
              <a:solidFill>
                <a:schemeClr val="bg1"/>
              </a:solidFill>
            </a:endParaRPr>
          </a:p>
          <a:p>
            <a:pPr algn="just"/>
            <a:r>
              <a:rPr lang="el-GR" sz="2300" dirty="0">
                <a:solidFill>
                  <a:schemeClr val="bg1"/>
                </a:solidFill>
              </a:rPr>
              <a:t>Να αντιστοιχήσετε τις παρακάτω λέξεις στην σωστή ομάδα. </a:t>
            </a:r>
          </a:p>
          <a:p>
            <a:pPr algn="just"/>
            <a:r>
              <a:rPr lang="el-GR" sz="2300" dirty="0">
                <a:solidFill>
                  <a:schemeClr val="bg1"/>
                </a:solidFill>
              </a:rPr>
              <a:t>ΠΡΟΣΟΧΗ!!! Μπορεί κάποιες να μην ταιριάζουν σε καμία ομάδα…</a:t>
            </a:r>
          </a:p>
          <a:p>
            <a:pPr algn="just"/>
            <a:endParaRPr lang="el-GR" sz="2300" dirty="0">
              <a:solidFill>
                <a:schemeClr val="bg1"/>
              </a:solidFill>
            </a:endParaRPr>
          </a:p>
          <a:p>
            <a:pPr marL="457200" indent="-457200" algn="just">
              <a:buFont typeface="+mj-lt"/>
              <a:buAutoNum type="arabicPeriod"/>
            </a:pPr>
            <a:r>
              <a:rPr lang="el-GR" sz="2300" dirty="0">
                <a:solidFill>
                  <a:schemeClr val="bg1"/>
                </a:solidFill>
              </a:rPr>
              <a:t>Μετανάστευση</a:t>
            </a:r>
          </a:p>
          <a:p>
            <a:pPr marL="457200" indent="-457200" algn="just">
              <a:buFont typeface="+mj-lt"/>
              <a:buAutoNum type="arabicPeriod"/>
            </a:pPr>
            <a:endParaRPr lang="el-GR" sz="2300" dirty="0">
              <a:solidFill>
                <a:schemeClr val="bg1"/>
              </a:solidFill>
            </a:endParaRPr>
          </a:p>
          <a:p>
            <a:pPr marL="457200" indent="-457200" algn="just">
              <a:buFont typeface="+mj-lt"/>
              <a:buAutoNum type="arabicPeriod"/>
            </a:pPr>
            <a:r>
              <a:rPr lang="el-GR" sz="2300" dirty="0">
                <a:solidFill>
                  <a:schemeClr val="bg1"/>
                </a:solidFill>
              </a:rPr>
              <a:t>Ισότητα ευκαιριών</a:t>
            </a:r>
          </a:p>
          <a:p>
            <a:pPr marL="457200" indent="-457200" algn="just">
              <a:buFont typeface="+mj-lt"/>
              <a:buAutoNum type="arabicPeriod"/>
            </a:pPr>
            <a:endParaRPr lang="el-GR" sz="2300" dirty="0">
              <a:solidFill>
                <a:schemeClr val="bg1"/>
              </a:solidFill>
            </a:endParaRPr>
          </a:p>
          <a:p>
            <a:pPr marL="457200" indent="-457200" algn="just">
              <a:buFont typeface="+mj-lt"/>
              <a:buAutoNum type="arabicPeriod"/>
            </a:pPr>
            <a:r>
              <a:rPr lang="el-GR" sz="2300" dirty="0">
                <a:solidFill>
                  <a:schemeClr val="bg1"/>
                </a:solidFill>
              </a:rPr>
              <a:t>Αλλαγές στην τεχνολογία</a:t>
            </a:r>
          </a:p>
          <a:p>
            <a:pPr marL="457200" indent="-457200" algn="just">
              <a:buFont typeface="+mj-lt"/>
              <a:buAutoNum type="arabicPeriod"/>
            </a:pPr>
            <a:endParaRPr lang="el-GR" sz="2300" dirty="0">
              <a:solidFill>
                <a:schemeClr val="bg1"/>
              </a:solidFill>
            </a:endParaRPr>
          </a:p>
          <a:p>
            <a:pPr marL="457200" indent="-457200" algn="just">
              <a:buFont typeface="+mj-lt"/>
              <a:buAutoNum type="arabicPeriod"/>
            </a:pPr>
            <a:r>
              <a:rPr lang="el-GR" sz="2300" dirty="0">
                <a:solidFill>
                  <a:schemeClr val="bg1"/>
                </a:solidFill>
              </a:rPr>
              <a:t>Ξενοφοβία</a:t>
            </a:r>
          </a:p>
          <a:p>
            <a:pPr marL="457200" indent="-457200" algn="just">
              <a:buFont typeface="+mj-lt"/>
              <a:buAutoNum type="arabicPeriod"/>
            </a:pPr>
            <a:endParaRPr lang="el-GR" sz="2300" dirty="0">
              <a:solidFill>
                <a:schemeClr val="bg1"/>
              </a:solidFill>
            </a:endParaRPr>
          </a:p>
          <a:p>
            <a:pPr marL="457200" indent="-457200" algn="just">
              <a:buFont typeface="+mj-lt"/>
              <a:buAutoNum type="arabicPeriod"/>
            </a:pPr>
            <a:r>
              <a:rPr lang="el-GR" sz="2300" dirty="0">
                <a:solidFill>
                  <a:schemeClr val="bg1"/>
                </a:solidFill>
              </a:rPr>
              <a:t>Άνιση κατανομή εισοδήματος</a:t>
            </a:r>
          </a:p>
          <a:p>
            <a:pPr marL="457200" indent="-457200" algn="just">
              <a:buFont typeface="+mj-lt"/>
              <a:buAutoNum type="arabicPeriod"/>
            </a:pPr>
            <a:endParaRPr lang="el-GR" sz="2300" dirty="0">
              <a:solidFill>
                <a:schemeClr val="bg1"/>
              </a:solidFill>
            </a:endParaRPr>
          </a:p>
          <a:p>
            <a:pPr marL="457200" indent="-457200" algn="just">
              <a:buFont typeface="+mj-lt"/>
              <a:buAutoNum type="arabicPeriod"/>
            </a:pPr>
            <a:r>
              <a:rPr lang="el-GR" sz="2300" dirty="0">
                <a:solidFill>
                  <a:schemeClr val="bg1"/>
                </a:solidFill>
              </a:rPr>
              <a:t>Μείωση καταναλωτισμού</a:t>
            </a:r>
          </a:p>
          <a:p>
            <a:pPr marL="457200" indent="-457200" algn="just">
              <a:buFont typeface="+mj-lt"/>
              <a:buAutoNum type="arabicPeriod"/>
            </a:pPr>
            <a:endParaRPr lang="el-GR" sz="2300" dirty="0">
              <a:solidFill>
                <a:schemeClr val="bg1"/>
              </a:solidFill>
            </a:endParaRPr>
          </a:p>
          <a:p>
            <a:pPr marL="457200" indent="-457200" algn="just">
              <a:buFont typeface="+mj-lt"/>
              <a:buAutoNum type="arabicPeriod"/>
            </a:pPr>
            <a:r>
              <a:rPr lang="el-GR" sz="2300" dirty="0">
                <a:solidFill>
                  <a:schemeClr val="bg1"/>
                </a:solidFill>
              </a:rPr>
              <a:t>Ανεργία </a:t>
            </a:r>
          </a:p>
        </p:txBody>
      </p:sp>
      <p:sp>
        <p:nvSpPr>
          <p:cNvPr id="6" name="TextBox 5">
            <a:extLst>
              <a:ext uri="{FF2B5EF4-FFF2-40B4-BE49-F238E27FC236}">
                <a16:creationId xmlns:a16="http://schemas.microsoft.com/office/drawing/2014/main" id="{5631C2BC-1A5C-4185-9E2C-C1A7E649C296}"/>
              </a:ext>
            </a:extLst>
          </p:cNvPr>
          <p:cNvSpPr txBox="1"/>
          <p:nvPr/>
        </p:nvSpPr>
        <p:spPr>
          <a:xfrm>
            <a:off x="6879773" y="3583830"/>
            <a:ext cx="3303036" cy="523220"/>
          </a:xfrm>
          <a:prstGeom prst="rect">
            <a:avLst/>
          </a:prstGeom>
          <a:noFill/>
        </p:spPr>
        <p:txBody>
          <a:bodyPr wrap="square" rtlCol="0">
            <a:spAutoFit/>
          </a:bodyPr>
          <a:lstStyle/>
          <a:p>
            <a:pPr algn="ctr"/>
            <a:r>
              <a:rPr lang="el-GR" sz="2800" dirty="0">
                <a:solidFill>
                  <a:schemeClr val="bg1"/>
                </a:solidFill>
              </a:rPr>
              <a:t>ΣΥΝΕΠΕΙΕΣ</a:t>
            </a:r>
          </a:p>
        </p:txBody>
      </p:sp>
      <p:sp>
        <p:nvSpPr>
          <p:cNvPr id="7" name="TextBox 6">
            <a:extLst>
              <a:ext uri="{FF2B5EF4-FFF2-40B4-BE49-F238E27FC236}">
                <a16:creationId xmlns:a16="http://schemas.microsoft.com/office/drawing/2014/main" id="{A8C5C026-8D03-44D2-9E34-99D641150BAD}"/>
              </a:ext>
            </a:extLst>
          </p:cNvPr>
          <p:cNvSpPr txBox="1"/>
          <p:nvPr/>
        </p:nvSpPr>
        <p:spPr>
          <a:xfrm>
            <a:off x="6697826" y="5244309"/>
            <a:ext cx="3303036" cy="523220"/>
          </a:xfrm>
          <a:prstGeom prst="rect">
            <a:avLst/>
          </a:prstGeom>
          <a:noFill/>
        </p:spPr>
        <p:txBody>
          <a:bodyPr wrap="square" rtlCol="0">
            <a:spAutoFit/>
          </a:bodyPr>
          <a:lstStyle/>
          <a:p>
            <a:pPr algn="ctr"/>
            <a:r>
              <a:rPr lang="el-GR" sz="2800" dirty="0">
                <a:solidFill>
                  <a:schemeClr val="bg1"/>
                </a:solidFill>
              </a:rPr>
              <a:t>ΑΙΤΙΑ</a:t>
            </a:r>
          </a:p>
        </p:txBody>
      </p:sp>
      <p:pic>
        <p:nvPicPr>
          <p:cNvPr id="14338" name="Picture 2" descr="Εκπαίδευση - μαθητές στο σχολείο που κάνει την εργασία Στοκ Εικόνα - εικόνα  από schoolwork, schoolroom: 36008589">
            <a:extLst>
              <a:ext uri="{FF2B5EF4-FFF2-40B4-BE49-F238E27FC236}">
                <a16:creationId xmlns:a16="http://schemas.microsoft.com/office/drawing/2014/main" id="{044F5CC8-16DD-459E-9D78-8221672E1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2098" y="1090471"/>
            <a:ext cx="3127309" cy="20835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351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36CB1C22-EDA4-43D6-8C41-3BC0147BBEDD}"/>
              </a:ext>
            </a:extLst>
          </p:cNvPr>
          <p:cNvSpPr txBox="1">
            <a:spLocks/>
          </p:cNvSpPr>
          <p:nvPr/>
        </p:nvSpPr>
        <p:spPr>
          <a:xfrm>
            <a:off x="2173357" y="457340"/>
            <a:ext cx="6818199" cy="667762"/>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l-GR"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«ΦΥΛΛΟ ΑΞΙΟΛΟΓΗΣΗΣ»</a:t>
            </a:r>
          </a:p>
        </p:txBody>
      </p:sp>
      <p:sp>
        <p:nvSpPr>
          <p:cNvPr id="5" name="Ορθογώνιο 4">
            <a:extLst>
              <a:ext uri="{FF2B5EF4-FFF2-40B4-BE49-F238E27FC236}">
                <a16:creationId xmlns:a16="http://schemas.microsoft.com/office/drawing/2014/main" id="{F41D100D-B87F-4192-BB35-2BFBE7AA1EFE}"/>
              </a:ext>
            </a:extLst>
          </p:cNvPr>
          <p:cNvSpPr/>
          <p:nvPr/>
        </p:nvSpPr>
        <p:spPr>
          <a:xfrm>
            <a:off x="298579" y="1261293"/>
            <a:ext cx="11644605" cy="5401479"/>
          </a:xfrm>
          <a:prstGeom prst="rect">
            <a:avLst/>
          </a:prstGeom>
        </p:spPr>
        <p:txBody>
          <a:bodyPr wrap="square">
            <a:spAutoFit/>
          </a:bodyPr>
          <a:lstStyle/>
          <a:p>
            <a:pPr algn="just"/>
            <a:r>
              <a:rPr lang="el-GR" sz="2300" b="1" u="sng" dirty="0">
                <a:solidFill>
                  <a:schemeClr val="bg1"/>
                </a:solidFill>
              </a:rPr>
              <a:t>Άσκηση 2</a:t>
            </a:r>
            <a:r>
              <a:rPr lang="el-GR" sz="2300" b="1" u="sng" baseline="30000" dirty="0">
                <a:solidFill>
                  <a:schemeClr val="bg1"/>
                </a:solidFill>
              </a:rPr>
              <a:t>η</a:t>
            </a:r>
            <a:r>
              <a:rPr lang="el-GR" sz="2300" b="1" u="sng" dirty="0">
                <a:solidFill>
                  <a:schemeClr val="bg1"/>
                </a:solidFill>
              </a:rPr>
              <a:t>:</a:t>
            </a:r>
          </a:p>
          <a:p>
            <a:pPr algn="just"/>
            <a:r>
              <a:rPr lang="el-GR" sz="2300" dirty="0">
                <a:solidFill>
                  <a:schemeClr val="bg1"/>
                </a:solidFill>
                <a:cs typeface="Arial" panose="020B0604020202020204" pitchFamily="34" charset="0"/>
              </a:rPr>
              <a:t>Να χαρακτηρίσετε τις παρακάτω προτάσεις Σωστές ή Λανθασμένες, βάζοντας σε κύκλο το αντίστοιχο γράμμα (Σ ή Λ)</a:t>
            </a:r>
          </a:p>
          <a:p>
            <a:pPr algn="just"/>
            <a:endParaRPr lang="el-GR" sz="2300" dirty="0">
              <a:solidFill>
                <a:schemeClr val="bg1"/>
              </a:solidFill>
              <a:cs typeface="Arial" panose="020B0604020202020204" pitchFamily="34" charset="0"/>
            </a:endParaRPr>
          </a:p>
          <a:p>
            <a:pPr marL="457200" indent="-457200" algn="just">
              <a:buFont typeface="+mj-lt"/>
              <a:buAutoNum type="arabicPeriod"/>
            </a:pPr>
            <a:r>
              <a:rPr lang="el-GR" sz="2300" dirty="0">
                <a:solidFill>
                  <a:schemeClr val="bg1"/>
                </a:solidFill>
                <a:cs typeface="Arial" panose="020B0604020202020204" pitchFamily="34" charset="0"/>
              </a:rPr>
              <a:t>Σημαντικός παράγοντας για την αντιμετώπιση της φτώχειας είναι η ισότητα ευκαιριών καθώς και η αύξηση του καταναλωτισμού. </a:t>
            </a:r>
          </a:p>
          <a:p>
            <a:pPr marL="457200" indent="-457200" algn="just">
              <a:buFont typeface="+mj-lt"/>
              <a:buAutoNum type="arabicPeriod"/>
            </a:pPr>
            <a:endParaRPr lang="el-GR" sz="2300" dirty="0">
              <a:solidFill>
                <a:schemeClr val="bg1"/>
              </a:solidFill>
              <a:cs typeface="Arial" panose="020B0604020202020204" pitchFamily="34" charset="0"/>
            </a:endParaRPr>
          </a:p>
          <a:p>
            <a:pPr marL="457200" indent="-457200" algn="just">
              <a:buFont typeface="+mj-lt"/>
              <a:buAutoNum type="arabicPeriod"/>
            </a:pPr>
            <a:r>
              <a:rPr lang="el-GR" sz="2300" dirty="0">
                <a:solidFill>
                  <a:schemeClr val="bg1"/>
                </a:solidFill>
                <a:cs typeface="Arial" panose="020B0604020202020204" pitchFamily="34" charset="0"/>
              </a:rPr>
              <a:t>Η ανεργία χαρακτηρίζεται ως μια από τις βασικές αιτίες της φτώχειας στη σημερινή εποχή και μάλιστα σημειώνει και αρκετά μεγάλο ποσοστό.</a:t>
            </a:r>
          </a:p>
          <a:p>
            <a:pPr marL="457200" indent="-457200" algn="just">
              <a:buFont typeface="+mj-lt"/>
              <a:buAutoNum type="arabicPeriod"/>
            </a:pPr>
            <a:endParaRPr lang="el-GR" sz="2300" dirty="0">
              <a:solidFill>
                <a:schemeClr val="bg1"/>
              </a:solidFill>
              <a:cs typeface="Arial" panose="020B0604020202020204" pitchFamily="34" charset="0"/>
            </a:endParaRPr>
          </a:p>
          <a:p>
            <a:pPr marL="457200" indent="-457200" algn="just">
              <a:buFont typeface="+mj-lt"/>
              <a:buAutoNum type="arabicPeriod"/>
            </a:pPr>
            <a:r>
              <a:rPr lang="el-GR" sz="2300" dirty="0">
                <a:solidFill>
                  <a:schemeClr val="bg1"/>
                </a:solidFill>
                <a:cs typeface="Arial" panose="020B0604020202020204" pitchFamily="34" charset="0"/>
              </a:rPr>
              <a:t>Η φτώχεια διακρίνεται σε απόλυτη και ειδική. </a:t>
            </a:r>
          </a:p>
          <a:p>
            <a:pPr marL="457200" indent="-457200" algn="just">
              <a:buFont typeface="+mj-lt"/>
              <a:buAutoNum type="arabicPeriod"/>
            </a:pPr>
            <a:endParaRPr lang="el-GR" sz="2300" dirty="0">
              <a:solidFill>
                <a:schemeClr val="bg1"/>
              </a:solidFill>
              <a:cs typeface="Arial" panose="020B0604020202020204" pitchFamily="34" charset="0"/>
            </a:endParaRPr>
          </a:p>
          <a:p>
            <a:pPr marL="457200" indent="-457200" algn="just">
              <a:buFont typeface="+mj-lt"/>
              <a:buAutoNum type="arabicPeriod"/>
            </a:pPr>
            <a:r>
              <a:rPr lang="el-GR" sz="2300" dirty="0">
                <a:solidFill>
                  <a:schemeClr val="bg1"/>
                </a:solidFill>
                <a:cs typeface="Arial" panose="020B0604020202020204" pitchFamily="34" charset="0"/>
              </a:rPr>
              <a:t>Οι συνέπειες αυτού του κοινωνικού ζητήματος, δηλαδή της φτώχειας, επικεντρώνονται αποκλειστικά στην κοινωνία με αποτέλεσμα διάφορα κοινωνικά προβλήματα, όπως είναι η εγκληματικότητα αλλά και ο ρατσισμός. </a:t>
            </a:r>
          </a:p>
        </p:txBody>
      </p:sp>
      <p:pic>
        <p:nvPicPr>
          <p:cNvPr id="13314" name="Picture 2" descr="Εκπαίδευση - μαθητές στο σχολείο που κάνει την εργασία Στοκ Εικόνα - εικόνα  από schoolwork, schoolroom: 36008589">
            <a:extLst>
              <a:ext uri="{FF2B5EF4-FFF2-40B4-BE49-F238E27FC236}">
                <a16:creationId xmlns:a16="http://schemas.microsoft.com/office/drawing/2014/main" id="{6A375E54-53D6-46DB-843F-8C672BA12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382" y="98559"/>
            <a:ext cx="2855843" cy="16025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36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DA0FB9A6-9C6A-4164-9267-2C13EBCDC2D4}"/>
              </a:ext>
            </a:extLst>
          </p:cNvPr>
          <p:cNvSpPr txBox="1">
            <a:spLocks/>
          </p:cNvSpPr>
          <p:nvPr/>
        </p:nvSpPr>
        <p:spPr>
          <a:xfrm>
            <a:off x="2479349" y="246452"/>
            <a:ext cx="7233302" cy="67858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l-GR"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«ΑΝΑΚΕΦΑΛΑΙΩΣΗ»</a:t>
            </a:r>
          </a:p>
        </p:txBody>
      </p:sp>
      <p:sp>
        <p:nvSpPr>
          <p:cNvPr id="5" name="Ορθογώνιο 4">
            <a:extLst>
              <a:ext uri="{FF2B5EF4-FFF2-40B4-BE49-F238E27FC236}">
                <a16:creationId xmlns:a16="http://schemas.microsoft.com/office/drawing/2014/main" id="{1D7C2BE1-801C-4897-96F8-8A61483FE16D}"/>
              </a:ext>
            </a:extLst>
          </p:cNvPr>
          <p:cNvSpPr/>
          <p:nvPr/>
        </p:nvSpPr>
        <p:spPr>
          <a:xfrm>
            <a:off x="4227444" y="1248423"/>
            <a:ext cx="3392556" cy="6785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sz="3200" dirty="0"/>
              <a:t>ΦΤΩΧΕΙΑ</a:t>
            </a:r>
          </a:p>
        </p:txBody>
      </p:sp>
      <p:sp>
        <p:nvSpPr>
          <p:cNvPr id="6" name="Ορθογώνιο 5">
            <a:extLst>
              <a:ext uri="{FF2B5EF4-FFF2-40B4-BE49-F238E27FC236}">
                <a16:creationId xmlns:a16="http://schemas.microsoft.com/office/drawing/2014/main" id="{19C4A687-266C-4D1E-81CA-7C1157E9E780}"/>
              </a:ext>
            </a:extLst>
          </p:cNvPr>
          <p:cNvSpPr/>
          <p:nvPr/>
        </p:nvSpPr>
        <p:spPr>
          <a:xfrm>
            <a:off x="1239079" y="2601384"/>
            <a:ext cx="2723321" cy="6785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sz="2800" dirty="0"/>
              <a:t>ΑΠΟΛΥΤΗ</a:t>
            </a:r>
          </a:p>
        </p:txBody>
      </p:sp>
      <p:sp>
        <p:nvSpPr>
          <p:cNvPr id="8" name="Ορθογώνιο 7">
            <a:extLst>
              <a:ext uri="{FF2B5EF4-FFF2-40B4-BE49-F238E27FC236}">
                <a16:creationId xmlns:a16="http://schemas.microsoft.com/office/drawing/2014/main" id="{08EDD279-13D4-481F-879C-AE9B2F755214}"/>
              </a:ext>
            </a:extLst>
          </p:cNvPr>
          <p:cNvSpPr/>
          <p:nvPr/>
        </p:nvSpPr>
        <p:spPr>
          <a:xfrm>
            <a:off x="3114261" y="4124212"/>
            <a:ext cx="5963478" cy="6785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sz="3200" dirty="0"/>
              <a:t>ΑΝΤΙΜΕΤΩΠΙΣΗ ΦΤΩΧΕΙΑΣ</a:t>
            </a:r>
          </a:p>
        </p:txBody>
      </p:sp>
      <p:sp>
        <p:nvSpPr>
          <p:cNvPr id="9" name="Ορθογώνιο 8">
            <a:extLst>
              <a:ext uri="{FF2B5EF4-FFF2-40B4-BE49-F238E27FC236}">
                <a16:creationId xmlns:a16="http://schemas.microsoft.com/office/drawing/2014/main" id="{7C7FA673-CD04-4072-A6C0-02D0E1131289}"/>
              </a:ext>
            </a:extLst>
          </p:cNvPr>
          <p:cNvSpPr/>
          <p:nvPr/>
        </p:nvSpPr>
        <p:spPr>
          <a:xfrm>
            <a:off x="1239079" y="5634895"/>
            <a:ext cx="3392556" cy="903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sz="2800" dirty="0"/>
              <a:t>ΙΣΟΤΗΤΑ ΕΥΚΑΙΡΙΩΝ</a:t>
            </a:r>
          </a:p>
        </p:txBody>
      </p:sp>
      <p:sp>
        <p:nvSpPr>
          <p:cNvPr id="10" name="Ορθογώνιο 9">
            <a:extLst>
              <a:ext uri="{FF2B5EF4-FFF2-40B4-BE49-F238E27FC236}">
                <a16:creationId xmlns:a16="http://schemas.microsoft.com/office/drawing/2014/main" id="{0DD60983-8903-4B24-9714-EAEFCD6FA36A}"/>
              </a:ext>
            </a:extLst>
          </p:cNvPr>
          <p:cNvSpPr/>
          <p:nvPr/>
        </p:nvSpPr>
        <p:spPr>
          <a:xfrm>
            <a:off x="6672470" y="5634895"/>
            <a:ext cx="4280451" cy="903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sz="2800" dirty="0"/>
              <a:t>ΜΕΙΩΣΗ ΚΑΤΑΝΑΛΩΤΙΣΜΟΥ</a:t>
            </a:r>
          </a:p>
        </p:txBody>
      </p:sp>
      <p:sp>
        <p:nvSpPr>
          <p:cNvPr id="11" name="Ορθογώνιο 10">
            <a:extLst>
              <a:ext uri="{FF2B5EF4-FFF2-40B4-BE49-F238E27FC236}">
                <a16:creationId xmlns:a16="http://schemas.microsoft.com/office/drawing/2014/main" id="{FDB32A78-AB93-429D-A7F6-400B8DCC2B48}"/>
              </a:ext>
            </a:extLst>
          </p:cNvPr>
          <p:cNvSpPr/>
          <p:nvPr/>
        </p:nvSpPr>
        <p:spPr>
          <a:xfrm>
            <a:off x="7451034" y="2601383"/>
            <a:ext cx="2723321" cy="6785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sz="2800" dirty="0"/>
              <a:t>ΣΧΕΤΙΚΗ</a:t>
            </a:r>
          </a:p>
        </p:txBody>
      </p:sp>
      <p:cxnSp>
        <p:nvCxnSpPr>
          <p:cNvPr id="15" name="Ευθύγραμμο βέλος σύνδεσης 14">
            <a:extLst>
              <a:ext uri="{FF2B5EF4-FFF2-40B4-BE49-F238E27FC236}">
                <a16:creationId xmlns:a16="http://schemas.microsoft.com/office/drawing/2014/main" id="{20E5EA18-A695-4825-9A6B-B1CD646B4A68}"/>
              </a:ext>
            </a:extLst>
          </p:cNvPr>
          <p:cNvCxnSpPr>
            <a:cxnSpLocks/>
          </p:cNvCxnSpPr>
          <p:nvPr/>
        </p:nvCxnSpPr>
        <p:spPr>
          <a:xfrm>
            <a:off x="7237343" y="2192791"/>
            <a:ext cx="437320" cy="29290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a:extLst>
              <a:ext uri="{FF2B5EF4-FFF2-40B4-BE49-F238E27FC236}">
                <a16:creationId xmlns:a16="http://schemas.microsoft.com/office/drawing/2014/main" id="{BB8326F9-2567-42D7-8776-F0B0BD09314D}"/>
              </a:ext>
            </a:extLst>
          </p:cNvPr>
          <p:cNvCxnSpPr>
            <a:cxnSpLocks/>
          </p:cNvCxnSpPr>
          <p:nvPr/>
        </p:nvCxnSpPr>
        <p:spPr>
          <a:xfrm flipH="1">
            <a:off x="3930926" y="2178231"/>
            <a:ext cx="490329" cy="30746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a:extLst>
              <a:ext uri="{FF2B5EF4-FFF2-40B4-BE49-F238E27FC236}">
                <a16:creationId xmlns:a16="http://schemas.microsoft.com/office/drawing/2014/main" id="{57B9CCF2-C99A-449C-963F-82DDC4A66C41}"/>
              </a:ext>
            </a:extLst>
          </p:cNvPr>
          <p:cNvCxnSpPr>
            <a:cxnSpLocks/>
          </p:cNvCxnSpPr>
          <p:nvPr/>
        </p:nvCxnSpPr>
        <p:spPr>
          <a:xfrm flipH="1">
            <a:off x="3619500" y="4996048"/>
            <a:ext cx="483704" cy="48393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a:extLst>
              <a:ext uri="{FF2B5EF4-FFF2-40B4-BE49-F238E27FC236}">
                <a16:creationId xmlns:a16="http://schemas.microsoft.com/office/drawing/2014/main" id="{1F899E4F-C293-469F-BEBF-A486C1325DDB}"/>
              </a:ext>
            </a:extLst>
          </p:cNvPr>
          <p:cNvCxnSpPr>
            <a:cxnSpLocks/>
          </p:cNvCxnSpPr>
          <p:nvPr/>
        </p:nvCxnSpPr>
        <p:spPr>
          <a:xfrm>
            <a:off x="7118073" y="4979959"/>
            <a:ext cx="675861" cy="50002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1266" name="Picture 2" descr="Premium Photo | Wooden blocks are scattered on the table. time for recap is  written on the blocks. concept for your design.">
            <a:extLst>
              <a:ext uri="{FF2B5EF4-FFF2-40B4-BE49-F238E27FC236}">
                <a16:creationId xmlns:a16="http://schemas.microsoft.com/office/drawing/2014/main" id="{0A394C75-B767-4025-AE89-FFEE8299B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8467">
            <a:off x="9684894" y="728604"/>
            <a:ext cx="2124537" cy="20469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69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77872158-9D92-42D0-8A0C-D3402FF3DFD2}"/>
              </a:ext>
            </a:extLst>
          </p:cNvPr>
          <p:cNvSpPr txBox="1">
            <a:spLocks/>
          </p:cNvSpPr>
          <p:nvPr/>
        </p:nvSpPr>
        <p:spPr>
          <a:xfrm>
            <a:off x="1756509" y="233199"/>
            <a:ext cx="8977752" cy="1145027"/>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l-GR"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«ΕΡΓΑΣΙΑ ΓΙΑ ΤΟ ΣΠΙΤΙ:</a:t>
            </a:r>
          </a:p>
          <a:p>
            <a:r>
              <a:rPr lang="el-GR"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ΡΟΥΜΠΡΙΚΑ ΑΞΙΟΛΟΓΗΣΗΣ»</a:t>
            </a:r>
          </a:p>
        </p:txBody>
      </p:sp>
      <p:sp>
        <p:nvSpPr>
          <p:cNvPr id="5" name="TextBox 4">
            <a:extLst>
              <a:ext uri="{FF2B5EF4-FFF2-40B4-BE49-F238E27FC236}">
                <a16:creationId xmlns:a16="http://schemas.microsoft.com/office/drawing/2014/main" id="{1F0411B0-5584-406E-BB27-041E8C355B89}"/>
              </a:ext>
            </a:extLst>
          </p:cNvPr>
          <p:cNvSpPr txBox="1"/>
          <p:nvPr/>
        </p:nvSpPr>
        <p:spPr>
          <a:xfrm>
            <a:off x="185532" y="1643269"/>
            <a:ext cx="12006468" cy="1154162"/>
          </a:xfrm>
          <a:prstGeom prst="rect">
            <a:avLst/>
          </a:prstGeom>
          <a:noFill/>
        </p:spPr>
        <p:txBody>
          <a:bodyPr wrap="square" rtlCol="0">
            <a:spAutoFit/>
          </a:bodyPr>
          <a:lstStyle/>
          <a:p>
            <a:pPr algn="just"/>
            <a:r>
              <a:rPr lang="el-GR" sz="2300" dirty="0">
                <a:solidFill>
                  <a:schemeClr val="bg1"/>
                </a:solidFill>
                <a:cs typeface="Times New Roman" panose="02020603050405020304" pitchFamily="18" charset="0"/>
              </a:rPr>
              <a:t>Σημειώστε σε κάθε πεδίο τον αντίστοιχο αριθμό, που θεωρείτε εσείς οι ίδιοι ότι αντιστοιχεί στην προσωπική αλλά παράλληλα και στην ομαδική σας απόδοση.</a:t>
            </a:r>
          </a:p>
          <a:p>
            <a:endParaRPr lang="el-GR" sz="2300" dirty="0">
              <a:solidFill>
                <a:schemeClr val="bg1"/>
              </a:solidFill>
            </a:endParaRPr>
          </a:p>
        </p:txBody>
      </p:sp>
      <p:graphicFrame>
        <p:nvGraphicFramePr>
          <p:cNvPr id="6" name="Πίνακας 5">
            <a:extLst>
              <a:ext uri="{FF2B5EF4-FFF2-40B4-BE49-F238E27FC236}">
                <a16:creationId xmlns:a16="http://schemas.microsoft.com/office/drawing/2014/main" id="{5815E4D2-2524-4DD8-8028-F4E55AB9F5C4}"/>
              </a:ext>
            </a:extLst>
          </p:cNvPr>
          <p:cNvGraphicFramePr>
            <a:graphicFrameLocks noGrp="1"/>
          </p:cNvGraphicFramePr>
          <p:nvPr>
            <p:extLst>
              <p:ext uri="{D42A27DB-BD31-4B8C-83A1-F6EECF244321}">
                <p14:modId xmlns:p14="http://schemas.microsoft.com/office/powerpoint/2010/main" val="3472541594"/>
              </p:ext>
            </p:extLst>
          </p:nvPr>
        </p:nvGraphicFramePr>
        <p:xfrm>
          <a:off x="2" y="2691631"/>
          <a:ext cx="12191998" cy="2713996"/>
        </p:xfrm>
        <a:graphic>
          <a:graphicData uri="http://schemas.openxmlformats.org/drawingml/2006/table">
            <a:tbl>
              <a:tblPr firstRow="1" bandRow="1">
                <a:tableStyleId>{073A0DAA-6AF3-43AB-8588-CEC1D06C72B9}</a:tableStyleId>
              </a:tblPr>
              <a:tblGrid>
                <a:gridCol w="1741714">
                  <a:extLst>
                    <a:ext uri="{9D8B030D-6E8A-4147-A177-3AD203B41FA5}">
                      <a16:colId xmlns:a16="http://schemas.microsoft.com/office/drawing/2014/main" val="941686451"/>
                    </a:ext>
                  </a:extLst>
                </a:gridCol>
                <a:gridCol w="1741714">
                  <a:extLst>
                    <a:ext uri="{9D8B030D-6E8A-4147-A177-3AD203B41FA5}">
                      <a16:colId xmlns:a16="http://schemas.microsoft.com/office/drawing/2014/main" val="1722343915"/>
                    </a:ext>
                  </a:extLst>
                </a:gridCol>
                <a:gridCol w="1741714">
                  <a:extLst>
                    <a:ext uri="{9D8B030D-6E8A-4147-A177-3AD203B41FA5}">
                      <a16:colId xmlns:a16="http://schemas.microsoft.com/office/drawing/2014/main" val="1648308"/>
                    </a:ext>
                  </a:extLst>
                </a:gridCol>
                <a:gridCol w="1741714">
                  <a:extLst>
                    <a:ext uri="{9D8B030D-6E8A-4147-A177-3AD203B41FA5}">
                      <a16:colId xmlns:a16="http://schemas.microsoft.com/office/drawing/2014/main" val="4287935477"/>
                    </a:ext>
                  </a:extLst>
                </a:gridCol>
                <a:gridCol w="1741714">
                  <a:extLst>
                    <a:ext uri="{9D8B030D-6E8A-4147-A177-3AD203B41FA5}">
                      <a16:colId xmlns:a16="http://schemas.microsoft.com/office/drawing/2014/main" val="2904269400"/>
                    </a:ext>
                  </a:extLst>
                </a:gridCol>
                <a:gridCol w="1741714">
                  <a:extLst>
                    <a:ext uri="{9D8B030D-6E8A-4147-A177-3AD203B41FA5}">
                      <a16:colId xmlns:a16="http://schemas.microsoft.com/office/drawing/2014/main" val="1790403179"/>
                    </a:ext>
                  </a:extLst>
                </a:gridCol>
                <a:gridCol w="1741714">
                  <a:extLst>
                    <a:ext uri="{9D8B030D-6E8A-4147-A177-3AD203B41FA5}">
                      <a16:colId xmlns:a16="http://schemas.microsoft.com/office/drawing/2014/main" val="1010968756"/>
                    </a:ext>
                  </a:extLst>
                </a:gridCol>
              </a:tblGrid>
              <a:tr h="899798">
                <a:tc>
                  <a:txBody>
                    <a:bodyPr/>
                    <a:lstStyle/>
                    <a:p>
                      <a:pPr algn="ctr"/>
                      <a:endParaRPr lang="el-GR" dirty="0"/>
                    </a:p>
                    <a:p>
                      <a:pPr algn="ctr"/>
                      <a:r>
                        <a:rPr lang="el-GR" dirty="0"/>
                        <a:t>ΜΕΛΗ</a:t>
                      </a:r>
                    </a:p>
                  </a:txBody>
                  <a:tcPr/>
                </a:tc>
                <a:tc>
                  <a:txBody>
                    <a:bodyPr/>
                    <a:lstStyle/>
                    <a:p>
                      <a:pPr algn="ctr"/>
                      <a:endParaRPr lang="el-GR" dirty="0"/>
                    </a:p>
                    <a:p>
                      <a:pPr algn="ctr"/>
                      <a:r>
                        <a:rPr lang="el-GR" dirty="0"/>
                        <a:t>ΕΝΕΡΓΟΣ ΣΥΜΜΕΤΟΧΗ</a:t>
                      </a:r>
                    </a:p>
                  </a:txBody>
                  <a:tcPr/>
                </a:tc>
                <a:tc>
                  <a:txBody>
                    <a:bodyPr/>
                    <a:lstStyle/>
                    <a:p>
                      <a:pPr algn="ctr"/>
                      <a:endParaRPr lang="el-GR" dirty="0"/>
                    </a:p>
                    <a:p>
                      <a:pPr algn="ctr"/>
                      <a:r>
                        <a:rPr lang="el-GR" dirty="0"/>
                        <a:t>ΟΡΓΑΝΩΣΗ ΕΡΓΑΣΙΑΣ</a:t>
                      </a:r>
                    </a:p>
                  </a:txBody>
                  <a:tcPr/>
                </a:tc>
                <a:tc>
                  <a:txBody>
                    <a:bodyPr/>
                    <a:lstStyle/>
                    <a:p>
                      <a:pPr algn="ctr"/>
                      <a:endParaRPr lang="el-GR" dirty="0"/>
                    </a:p>
                    <a:p>
                      <a:pPr algn="ctr"/>
                      <a:r>
                        <a:rPr lang="el-GR" sz="1500" dirty="0"/>
                        <a:t>ΥΠΕΥΘΥΝΟΤΗΤΑ</a:t>
                      </a:r>
                    </a:p>
                  </a:txBody>
                  <a:tcPr/>
                </a:tc>
                <a:tc>
                  <a:txBody>
                    <a:bodyPr/>
                    <a:lstStyle/>
                    <a:p>
                      <a:pPr algn="ctr"/>
                      <a:endParaRPr lang="el-GR" dirty="0"/>
                    </a:p>
                    <a:p>
                      <a:pPr algn="ctr"/>
                      <a:r>
                        <a:rPr lang="el-GR" dirty="0"/>
                        <a:t>ΓΕΝΙΚΗ </a:t>
                      </a:r>
                      <a:r>
                        <a:rPr lang="el-GR" sz="1700" dirty="0"/>
                        <a:t>ΣΥΜΠΕΡΙΦΟΡΑ</a:t>
                      </a:r>
                    </a:p>
                  </a:txBody>
                  <a:tcPr/>
                </a:tc>
                <a:tc>
                  <a:txBody>
                    <a:bodyPr/>
                    <a:lstStyle/>
                    <a:p>
                      <a:pPr algn="ctr"/>
                      <a:r>
                        <a:rPr lang="el-GR" sz="1700" dirty="0"/>
                        <a:t>ΔΕΞΙΟΤΗΤΑ ΕΠΙΛΥΣΗΣ ΣΥΓΚΡΟΥΣΕΩΝ</a:t>
                      </a:r>
                    </a:p>
                  </a:txBody>
                  <a:tcPr/>
                </a:tc>
                <a:tc>
                  <a:txBody>
                    <a:bodyPr/>
                    <a:lstStyle/>
                    <a:p>
                      <a:pPr algn="ctr"/>
                      <a:endParaRPr lang="el-GR" dirty="0"/>
                    </a:p>
                    <a:p>
                      <a:pPr algn="ctr"/>
                      <a:r>
                        <a:rPr lang="el-GR" dirty="0"/>
                        <a:t>ΣΥΝΟΛΟ </a:t>
                      </a:r>
                      <a:r>
                        <a:rPr lang="el-GR" sz="1700" dirty="0"/>
                        <a:t>ΒΑΘΜΟΛΟΓΙΑΣ</a:t>
                      </a:r>
                    </a:p>
                  </a:txBody>
                  <a:tcPr/>
                </a:tc>
                <a:extLst>
                  <a:ext uri="{0D108BD9-81ED-4DB2-BD59-A6C34878D82A}">
                    <a16:rowId xmlns:a16="http://schemas.microsoft.com/office/drawing/2014/main" val="1031980080"/>
                  </a:ext>
                </a:extLst>
              </a:tr>
              <a:tr h="899798">
                <a:tc>
                  <a:txBody>
                    <a:bodyPr/>
                    <a:lstStyle/>
                    <a:p>
                      <a:r>
                        <a:rPr lang="el-GR" dirty="0"/>
                        <a:t>Εκπρόσωπος</a:t>
                      </a:r>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3463522790"/>
                  </a:ext>
                </a:extLst>
              </a:tr>
              <a:tr h="899798">
                <a:tc>
                  <a:txBody>
                    <a:bodyPr/>
                    <a:lstStyle/>
                    <a:p>
                      <a:r>
                        <a:rPr lang="el-GR" dirty="0"/>
                        <a:t>Γραμματέας</a:t>
                      </a:r>
                    </a:p>
                  </a:txBody>
                  <a:tcPr/>
                </a:tc>
                <a:tc>
                  <a:txBody>
                    <a:bodyPr/>
                    <a:lstStyle/>
                    <a:p>
                      <a:endParaRPr lang="el-GR" dirty="0"/>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3224818108"/>
                  </a:ext>
                </a:extLst>
              </a:tr>
            </a:tbl>
          </a:graphicData>
        </a:graphic>
      </p:graphicFrame>
      <p:graphicFrame>
        <p:nvGraphicFramePr>
          <p:cNvPr id="7" name="Πίνακας 6">
            <a:extLst>
              <a:ext uri="{FF2B5EF4-FFF2-40B4-BE49-F238E27FC236}">
                <a16:creationId xmlns:a16="http://schemas.microsoft.com/office/drawing/2014/main" id="{9C78EC19-C3E1-473F-83E3-565DE072FD78}"/>
              </a:ext>
            </a:extLst>
          </p:cNvPr>
          <p:cNvGraphicFramePr>
            <a:graphicFrameLocks noGrp="1"/>
          </p:cNvGraphicFramePr>
          <p:nvPr>
            <p:extLst>
              <p:ext uri="{D42A27DB-BD31-4B8C-83A1-F6EECF244321}">
                <p14:modId xmlns:p14="http://schemas.microsoft.com/office/powerpoint/2010/main" val="3762463264"/>
              </p:ext>
            </p:extLst>
          </p:nvPr>
        </p:nvGraphicFramePr>
        <p:xfrm>
          <a:off x="1899478" y="6083149"/>
          <a:ext cx="8128000" cy="37084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978169769"/>
                    </a:ext>
                  </a:extLst>
                </a:gridCol>
                <a:gridCol w="2032000">
                  <a:extLst>
                    <a:ext uri="{9D8B030D-6E8A-4147-A177-3AD203B41FA5}">
                      <a16:colId xmlns:a16="http://schemas.microsoft.com/office/drawing/2014/main" val="10677230"/>
                    </a:ext>
                  </a:extLst>
                </a:gridCol>
                <a:gridCol w="2032000">
                  <a:extLst>
                    <a:ext uri="{9D8B030D-6E8A-4147-A177-3AD203B41FA5}">
                      <a16:colId xmlns:a16="http://schemas.microsoft.com/office/drawing/2014/main" val="3158942848"/>
                    </a:ext>
                  </a:extLst>
                </a:gridCol>
                <a:gridCol w="2032000">
                  <a:extLst>
                    <a:ext uri="{9D8B030D-6E8A-4147-A177-3AD203B41FA5}">
                      <a16:colId xmlns:a16="http://schemas.microsoft.com/office/drawing/2014/main" val="1072333099"/>
                    </a:ext>
                  </a:extLst>
                </a:gridCol>
              </a:tblGrid>
              <a:tr h="370840">
                <a:tc>
                  <a:txBody>
                    <a:bodyPr/>
                    <a:lstStyle/>
                    <a:p>
                      <a:pPr marL="342900" indent="-342900">
                        <a:buAutoNum type="arabicParenR"/>
                      </a:pPr>
                      <a:r>
                        <a:rPr lang="el-GR" dirty="0"/>
                        <a:t>ΑΝΕΠΑΡΚΗΣ</a:t>
                      </a:r>
                    </a:p>
                  </a:txBody>
                  <a:tcPr/>
                </a:tc>
                <a:tc>
                  <a:txBody>
                    <a:bodyPr/>
                    <a:lstStyle/>
                    <a:p>
                      <a:pPr marL="342900" indent="-342900">
                        <a:buAutoNum type="arabicParenR" startAt="2"/>
                      </a:pPr>
                      <a:r>
                        <a:rPr lang="el-GR" dirty="0"/>
                        <a:t>  ΜΕΤΡΙΑ</a:t>
                      </a:r>
                    </a:p>
                  </a:txBody>
                  <a:tcPr/>
                </a:tc>
                <a:tc>
                  <a:txBody>
                    <a:bodyPr/>
                    <a:lstStyle/>
                    <a:p>
                      <a:r>
                        <a:rPr lang="el-GR" dirty="0"/>
                        <a:t>3)      ΚΑΛΑ</a:t>
                      </a:r>
                    </a:p>
                  </a:txBody>
                  <a:tcPr/>
                </a:tc>
                <a:tc>
                  <a:txBody>
                    <a:bodyPr/>
                    <a:lstStyle/>
                    <a:p>
                      <a:r>
                        <a:rPr lang="el-GR" dirty="0"/>
                        <a:t>4)     ΑΡΙΣΤΑ</a:t>
                      </a:r>
                    </a:p>
                  </a:txBody>
                  <a:tcPr/>
                </a:tc>
                <a:extLst>
                  <a:ext uri="{0D108BD9-81ED-4DB2-BD59-A6C34878D82A}">
                    <a16:rowId xmlns:a16="http://schemas.microsoft.com/office/drawing/2014/main" val="2215479789"/>
                  </a:ext>
                </a:extLst>
              </a:tr>
            </a:tbl>
          </a:graphicData>
        </a:graphic>
      </p:graphicFrame>
    </p:spTree>
    <p:extLst>
      <p:ext uri="{BB962C8B-B14F-4D97-AF65-F5344CB8AC3E}">
        <p14:creationId xmlns:p14="http://schemas.microsoft.com/office/powerpoint/2010/main" val="68555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Φιλολογικό Υλικό για τους μαθητές του Γυμνασίου: 6. Κοινωνικά προβλήματα.  Β΄ μέρος. Τροχαία ατυχήματα, κυκλοφοριακή αγωγή - Αθλητισμός και βία.  Κοινωνική και Πολιτική Αγωγή, σελ. 52-55">
            <a:extLst>
              <a:ext uri="{FF2B5EF4-FFF2-40B4-BE49-F238E27FC236}">
                <a16:creationId xmlns:a16="http://schemas.microsoft.com/office/drawing/2014/main" id="{335B0B8B-F45C-4140-A7DC-E96CF80B0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8476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Τίτλος 1">
            <a:extLst>
              <a:ext uri="{FF2B5EF4-FFF2-40B4-BE49-F238E27FC236}">
                <a16:creationId xmlns:a16="http://schemas.microsoft.com/office/drawing/2014/main" id="{C0EA387C-D5E2-4EB6-BA03-3E48FF6625E2}"/>
              </a:ext>
            </a:extLst>
          </p:cNvPr>
          <p:cNvSpPr txBox="1">
            <a:spLocks/>
          </p:cNvSpPr>
          <p:nvPr/>
        </p:nvSpPr>
        <p:spPr>
          <a:xfrm>
            <a:off x="292741" y="251791"/>
            <a:ext cx="5591225" cy="991294"/>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l-GR"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«ΣΤΟ ΕΠΟΜΕΝΟ ΜΑΘΗΜΑ ΘΑ ΜΙΛΗΣΟΥΜΕ ΓΙΑ»</a:t>
            </a:r>
          </a:p>
        </p:txBody>
      </p:sp>
    </p:spTree>
    <p:extLst>
      <p:ext uri="{BB962C8B-B14F-4D97-AF65-F5344CB8AC3E}">
        <p14:creationId xmlns:p14="http://schemas.microsoft.com/office/powerpoint/2010/main" val="1977721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hank You Frame Images - Free Download on Freepik">
            <a:extLst>
              <a:ext uri="{FF2B5EF4-FFF2-40B4-BE49-F238E27FC236}">
                <a16:creationId xmlns:a16="http://schemas.microsoft.com/office/drawing/2014/main" id="{D2151DC2-CD5E-409F-A0E7-8E9A84DC9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970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Φιλολογικό Υλικό για τους μαθητές του Γυμνασίου: 6. Κοινωνικά προβλήματα.  Α΄ μέρος. Προσδιορισμός - Συνέπειες - Αίτια και Αντιμετώπιση - Φτώχεια,  ανεργία, καταναλωτισμός, αγωγή καταναλωτών. Κοινωνική και Πολιτική Αγωγή,  σελ. 46-52">
            <a:extLst>
              <a:ext uri="{FF2B5EF4-FFF2-40B4-BE49-F238E27FC236}">
                <a16:creationId xmlns:a16="http://schemas.microsoft.com/office/drawing/2014/main" id="{AE5F4B0E-6BA9-4580-A236-5424A558F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9721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Φιλολογικό Υλικό για τους μαθητές του Γυμνασίου: 6. Κοινωνικά προβλήματα.  Α΄ μέρος. Προσδιορισμός - Συνέπειες - Αίτια και Αντιμετώπιση - Φτώχεια,  ανεργία, καταναλωτισμός, αγωγή καταναλωτών. Κοινωνική και Πολιτική Αγωγή,  σελ. 46-52">
            <a:extLst>
              <a:ext uri="{FF2B5EF4-FFF2-40B4-BE49-F238E27FC236}">
                <a16:creationId xmlns:a16="http://schemas.microsoft.com/office/drawing/2014/main" id="{71D9825F-1F07-4875-8B33-03B3623EF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217" y="0"/>
            <a:ext cx="629478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108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φτώχεια - Enimerosi24">
            <a:extLst>
              <a:ext uri="{FF2B5EF4-FFF2-40B4-BE49-F238E27FC236}">
                <a16:creationId xmlns:a16="http://schemas.microsoft.com/office/drawing/2014/main" id="{829240AD-8652-4C96-BCED-880427E8D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473"/>
            <a:ext cx="4092473" cy="23487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Η φτώχεια είναι μορφή γενικευμένου πολέμου! | Alfavita">
            <a:extLst>
              <a:ext uri="{FF2B5EF4-FFF2-40B4-BE49-F238E27FC236}">
                <a16:creationId xmlns:a16="http://schemas.microsoft.com/office/drawing/2014/main" id="{CF59C16D-1232-47C7-A2CD-77BF40B09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5976" y="93858"/>
            <a:ext cx="3416024" cy="23683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Η φτώχεια μέσα από τα μάτια των παιδιών - Εικόνες που θα αγγίξουν την  καρδιά σας">
            <a:extLst>
              <a:ext uri="{FF2B5EF4-FFF2-40B4-BE49-F238E27FC236}">
                <a16:creationId xmlns:a16="http://schemas.microsoft.com/office/drawing/2014/main" id="{FC16A4D6-1F5D-4C0F-B904-D8F50826CF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9325" y="4257469"/>
            <a:ext cx="2416675" cy="1452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4" name="Picture 8" descr="Φτώχεια και κoινωνικός απoκλεισμός">
            <a:extLst>
              <a:ext uri="{FF2B5EF4-FFF2-40B4-BE49-F238E27FC236}">
                <a16:creationId xmlns:a16="http://schemas.microsoft.com/office/drawing/2014/main" id="{27272155-14C4-492C-ADBA-1CE22069BB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65" y="4424340"/>
            <a:ext cx="3516364" cy="24336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6" name="Picture 10" descr="Ethiopia lifts 5.3 million people out of poverty in 5 years | News Ghana">
            <a:extLst>
              <a:ext uri="{FF2B5EF4-FFF2-40B4-BE49-F238E27FC236}">
                <a16:creationId xmlns:a16="http://schemas.microsoft.com/office/drawing/2014/main" id="{8C4BDC83-7B35-4EA5-815C-094A6BD733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8280" y="4545850"/>
            <a:ext cx="3403720" cy="22459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8" name="Picture 12" descr="Αυξήθηκε το ποσοστό του πληθυσμού στην Πελοπόννησο που κινδυνεύει από  φτώχεια - ΕΦΗΜΕΡΙΔΑ ΘΑΡΡΟΣ">
            <a:extLst>
              <a:ext uri="{FF2B5EF4-FFF2-40B4-BE49-F238E27FC236}">
                <a16:creationId xmlns:a16="http://schemas.microsoft.com/office/drawing/2014/main" id="{365A9BD5-2FC9-4364-9C62-80DCA4D9DB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6196" y="5201667"/>
            <a:ext cx="2652298" cy="16563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10" name="Picture 14" descr="Ρατσισμός κατά ανθρώπων αφρικανικής καταγωγής στην Ελβετία | Liberal.gr">
            <a:extLst>
              <a:ext uri="{FF2B5EF4-FFF2-40B4-BE49-F238E27FC236}">
                <a16:creationId xmlns:a16="http://schemas.microsoft.com/office/drawing/2014/main" id="{868E1A53-3DD6-41A0-B55F-A4A35D531B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9785" y="1145318"/>
            <a:ext cx="2196548" cy="14552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12" name="Picture 16" descr="Η εγκληματικότητα αυξήθηκε κατακόρυφα και ο Θεοδωρικάκος... πανηγυρίζει">
            <a:extLst>
              <a:ext uri="{FF2B5EF4-FFF2-40B4-BE49-F238E27FC236}">
                <a16:creationId xmlns:a16="http://schemas.microsoft.com/office/drawing/2014/main" id="{308568BE-6CFC-4F24-B5FB-BC889F3756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92473" y="113473"/>
            <a:ext cx="2416676" cy="14166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14" name="Picture 18" descr="Βία κατά των γυναικών: 7 στις 10 καταγγέλλουν στη γραμμή SOS 15900 ότι η  βία είναι μέσα στο σπίτι τους - Σοκαριστικά στοιχεία | Reader">
            <a:extLst>
              <a:ext uri="{FF2B5EF4-FFF2-40B4-BE49-F238E27FC236}">
                <a16:creationId xmlns:a16="http://schemas.microsoft.com/office/drawing/2014/main" id="{A8A05E97-E0A1-4C4D-8795-0C74C771EFB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1500" y="2638836"/>
            <a:ext cx="3130826" cy="16436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16" name="Picture 20" descr="Η φτώχεια αυξάνει το στρες και αυτό με τη σειρά του μας αρρωσταίνει -  Health and Life">
            <a:extLst>
              <a:ext uri="{FF2B5EF4-FFF2-40B4-BE49-F238E27FC236}">
                <a16:creationId xmlns:a16="http://schemas.microsoft.com/office/drawing/2014/main" id="{7C39CFF1-289E-45DA-8FA2-304ED0F5ACD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12344" y="2649587"/>
            <a:ext cx="2778675" cy="16917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18" name="Picture 22" descr="ECRI: Μίσος, ξενοφοβία, ρατσισμός κυριάρχησαν το 2018 στην Ευρώπη!">
            <a:extLst>
              <a:ext uri="{FF2B5EF4-FFF2-40B4-BE49-F238E27FC236}">
                <a16:creationId xmlns:a16="http://schemas.microsoft.com/office/drawing/2014/main" id="{FDC030E3-48D4-4BC8-A8C2-6E543C92635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65692" y="1668463"/>
            <a:ext cx="1783371" cy="10016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20" name="Picture 24" descr="ξενοφοβία απεικόνιση αποθεμάτων. εικονογραφία από - 42703727">
            <a:extLst>
              <a:ext uri="{FF2B5EF4-FFF2-40B4-BE49-F238E27FC236}">
                <a16:creationId xmlns:a16="http://schemas.microsoft.com/office/drawing/2014/main" id="{B4462AAA-8CCB-4E7F-A29A-4E6C65A4A8D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41961" y="3057280"/>
            <a:ext cx="1570383" cy="11111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22" name="Picture 26" descr="Ξεκίνησε η συζήτηση του νέου πλαισίου για τη μετανάστευση | vouliwatch">
            <a:extLst>
              <a:ext uri="{FF2B5EF4-FFF2-40B4-BE49-F238E27FC236}">
                <a16:creationId xmlns:a16="http://schemas.microsoft.com/office/drawing/2014/main" id="{215EC316-1757-4754-92FE-E77F1252E91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89267" y="5818562"/>
            <a:ext cx="1996790" cy="9259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24" name="Picture 28" descr="ΟΟΣΑ: Κατά 22% αυξημένες οι μεταναστευτικές ροές το 2021">
            <a:extLst>
              <a:ext uri="{FF2B5EF4-FFF2-40B4-BE49-F238E27FC236}">
                <a16:creationId xmlns:a16="http://schemas.microsoft.com/office/drawing/2014/main" id="{19D3A3A2-3516-4B69-B950-6F031A5D3E8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765" y="2429642"/>
            <a:ext cx="1953471" cy="1212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26" name="Picture 30" descr="Πάτρα: Η φτώχεια, η πείνα και η ανέχεια μεγαλώνουν και εξαπλώνονται σαν  «μαύρο» σύννεφο! | Patras Events">
            <a:extLst>
              <a:ext uri="{FF2B5EF4-FFF2-40B4-BE49-F238E27FC236}">
                <a16:creationId xmlns:a16="http://schemas.microsoft.com/office/drawing/2014/main" id="{47DB3ADA-5885-4309-93C1-48C33955793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59784" y="93859"/>
            <a:ext cx="2093885" cy="10514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28" name="Picture 32" descr="YgeiaWatch - Από απόλυτη φτώχεια κινδυνεύουν 86 εκατομμύρια παιδιά">
            <a:extLst>
              <a:ext uri="{FF2B5EF4-FFF2-40B4-BE49-F238E27FC236}">
                <a16:creationId xmlns:a16="http://schemas.microsoft.com/office/drawing/2014/main" id="{5D40E33F-1F25-448C-957E-04FF2A4318B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608069" y="2394888"/>
            <a:ext cx="2196548" cy="11614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30" name="Picture 34" descr="Oxfam: Ακραία φτώχεια απειλεί 250 εκατομμύρια ανθρώπους – Επιβίωση με 1,75  ευρώ την ημέρα | Ειδησεις | Pagenews.gr">
            <a:extLst>
              <a:ext uri="{FF2B5EF4-FFF2-40B4-BE49-F238E27FC236}">
                <a16:creationId xmlns:a16="http://schemas.microsoft.com/office/drawing/2014/main" id="{9A5ADA1D-8567-4CE0-9979-9C1FDB1C527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4356" y="3608205"/>
            <a:ext cx="1700793" cy="8503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32" name="Picture 36" descr="Αυστρία: 1,5 εκατομμύριο πολίτες απειλούνται από φτώχεια ή περιθωριοποίηση  | Η ΚΑΘΗΜΕΡΙΝΗ">
            <a:extLst>
              <a:ext uri="{FF2B5EF4-FFF2-40B4-BE49-F238E27FC236}">
                <a16:creationId xmlns:a16="http://schemas.microsoft.com/office/drawing/2014/main" id="{6B4E34E0-6189-4FE4-BBA0-F713CC35DE0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47757" y="4310255"/>
            <a:ext cx="2082351" cy="9757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34" name="Picture 38" descr="Ενδοοικογενειακή βία - Ψυχολογία των θυμάτων και επιπτώσεις - efiveia.gr">
            <a:extLst>
              <a:ext uri="{FF2B5EF4-FFF2-40B4-BE49-F238E27FC236}">
                <a16:creationId xmlns:a16="http://schemas.microsoft.com/office/drawing/2014/main" id="{052665EF-3C4A-46E6-A31D-D05E1C23424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555606" y="3498904"/>
            <a:ext cx="2449976" cy="9757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9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2A599C-CB5F-4005-A2C2-996CD5BDC552}"/>
              </a:ext>
            </a:extLst>
          </p:cNvPr>
          <p:cNvSpPr>
            <a:spLocks noGrp="1"/>
          </p:cNvSpPr>
          <p:nvPr>
            <p:ph type="title"/>
          </p:nvPr>
        </p:nvSpPr>
        <p:spPr>
          <a:xfrm>
            <a:off x="3869635" y="222571"/>
            <a:ext cx="3949148" cy="784595"/>
          </a:xfrm>
        </p:spPr>
        <p:txBody>
          <a:bodyPr>
            <a:noAutofit/>
          </a:bodyPr>
          <a:lstStyle/>
          <a:p>
            <a:br>
              <a:rPr lang="el-GR"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br>
            <a:r>
              <a:rPr lang="el-GR"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«ΦΤΩΧΕΙΑ»</a:t>
            </a:r>
            <a:br>
              <a:rPr lang="el-GR"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br>
            <a:endParaRPr lang="el-GR" sz="4000" dirty="0"/>
          </a:p>
        </p:txBody>
      </p:sp>
      <p:sp>
        <p:nvSpPr>
          <p:cNvPr id="5" name="TextBox 4">
            <a:extLst>
              <a:ext uri="{FF2B5EF4-FFF2-40B4-BE49-F238E27FC236}">
                <a16:creationId xmlns:a16="http://schemas.microsoft.com/office/drawing/2014/main" id="{851D4BB9-6A0F-4F63-A22A-C3048F1D2F64}"/>
              </a:ext>
            </a:extLst>
          </p:cNvPr>
          <p:cNvSpPr txBox="1"/>
          <p:nvPr/>
        </p:nvSpPr>
        <p:spPr>
          <a:xfrm>
            <a:off x="251792" y="1742805"/>
            <a:ext cx="11184834" cy="2677656"/>
          </a:xfrm>
          <a:prstGeom prst="rect">
            <a:avLst/>
          </a:prstGeom>
          <a:noFill/>
        </p:spPr>
        <p:txBody>
          <a:bodyPr wrap="square" rtlCol="0">
            <a:spAutoFit/>
          </a:bodyPr>
          <a:lstStyle/>
          <a:p>
            <a:pPr marL="342900" indent="-342900" algn="just">
              <a:buFont typeface="Wingdings" panose="05000000000000000000" pitchFamily="2" charset="2"/>
              <a:buChar char="Ø"/>
            </a:pPr>
            <a:r>
              <a:rPr lang="el-GR" sz="2400" dirty="0">
                <a:solidFill>
                  <a:schemeClr val="bg1"/>
                </a:solidFill>
                <a:latin typeface="+mj-lt"/>
              </a:rPr>
              <a:t>Αποτελεί το βασικό κοινωνικό πρόβλημα όλων των κοινωνιών σήμερα. Η καταπολέμησή της αποτελεί προτεραιότητα τόσο των κυβερνήσεων των χωρών, όσο και των Διεθνών Οργανισμών (ΟΗΕ, </a:t>
            </a:r>
            <a:r>
              <a:rPr lang="en-US" sz="2400" dirty="0" err="1">
                <a:solidFill>
                  <a:schemeClr val="bg1"/>
                </a:solidFill>
                <a:latin typeface="Corbel" panose="020B0503020204020204" pitchFamily="34" charset="0"/>
              </a:rPr>
              <a:t>Unicef</a:t>
            </a:r>
            <a:r>
              <a:rPr lang="en-US" sz="2400" dirty="0">
                <a:solidFill>
                  <a:schemeClr val="bg1"/>
                </a:solidFill>
                <a:latin typeface="Corbel" panose="020B0503020204020204" pitchFamily="34" charset="0"/>
              </a:rPr>
              <a:t>).</a:t>
            </a:r>
          </a:p>
          <a:p>
            <a:pPr algn="just"/>
            <a:endParaRPr lang="en-US" sz="2400" dirty="0">
              <a:solidFill>
                <a:schemeClr val="bg1"/>
              </a:solidFill>
              <a:latin typeface="+mj-lt"/>
            </a:endParaRPr>
          </a:p>
          <a:p>
            <a:pPr marL="342900" indent="-342900" algn="just">
              <a:buFont typeface="Wingdings" panose="05000000000000000000" pitchFamily="2" charset="2"/>
              <a:buChar char="Ø"/>
            </a:pPr>
            <a:r>
              <a:rPr lang="el-GR" sz="2400" dirty="0">
                <a:solidFill>
                  <a:schemeClr val="bg1"/>
                </a:solidFill>
                <a:latin typeface="+mj-lt"/>
              </a:rPr>
              <a:t>Οι κοινωνικοί επιστήμονες αναφέρονται σε δύο είδη φτώχειας:</a:t>
            </a:r>
          </a:p>
          <a:p>
            <a:pPr algn="just"/>
            <a:endParaRPr lang="el-GR" sz="2400" dirty="0">
              <a:solidFill>
                <a:schemeClr val="bg1"/>
              </a:solidFill>
              <a:latin typeface="+mj-lt"/>
            </a:endParaRPr>
          </a:p>
          <a:p>
            <a:pPr algn="just"/>
            <a:endParaRPr lang="el-GR" sz="2400" dirty="0">
              <a:solidFill>
                <a:schemeClr val="bg1"/>
              </a:solidFill>
              <a:latin typeface="+mj-lt"/>
            </a:endParaRPr>
          </a:p>
        </p:txBody>
      </p:sp>
      <p:cxnSp>
        <p:nvCxnSpPr>
          <p:cNvPr id="6" name="Γραμμή σύνδεσης: Γωνιώδης 5">
            <a:extLst>
              <a:ext uri="{FF2B5EF4-FFF2-40B4-BE49-F238E27FC236}">
                <a16:creationId xmlns:a16="http://schemas.microsoft.com/office/drawing/2014/main" id="{787916CD-13DD-4197-9D04-C911643A8E88}"/>
              </a:ext>
            </a:extLst>
          </p:cNvPr>
          <p:cNvCxnSpPr>
            <a:cxnSpLocks/>
          </p:cNvCxnSpPr>
          <p:nvPr/>
        </p:nvCxnSpPr>
        <p:spPr>
          <a:xfrm>
            <a:off x="1258957" y="3737114"/>
            <a:ext cx="1232452" cy="861391"/>
          </a:xfrm>
          <a:prstGeom prst="bentConnector3">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Γραμμή σύνδεσης: Γωνιώδης 6">
            <a:extLst>
              <a:ext uri="{FF2B5EF4-FFF2-40B4-BE49-F238E27FC236}">
                <a16:creationId xmlns:a16="http://schemas.microsoft.com/office/drawing/2014/main" id="{95629C8B-D2BB-4333-AF24-666CF5D35AA9}"/>
              </a:ext>
            </a:extLst>
          </p:cNvPr>
          <p:cNvCxnSpPr>
            <a:cxnSpLocks/>
          </p:cNvCxnSpPr>
          <p:nvPr/>
        </p:nvCxnSpPr>
        <p:spPr>
          <a:xfrm>
            <a:off x="1258957" y="5553379"/>
            <a:ext cx="1232452" cy="861391"/>
          </a:xfrm>
          <a:prstGeom prst="bentConnector3">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AF4EAF2-C285-4193-9F38-C427D0984E77}"/>
              </a:ext>
            </a:extLst>
          </p:cNvPr>
          <p:cNvSpPr txBox="1"/>
          <p:nvPr/>
        </p:nvSpPr>
        <p:spPr>
          <a:xfrm>
            <a:off x="2676939" y="4432922"/>
            <a:ext cx="2385392" cy="430887"/>
          </a:xfrm>
          <a:prstGeom prst="rect">
            <a:avLst/>
          </a:prstGeom>
          <a:noFill/>
        </p:spPr>
        <p:txBody>
          <a:bodyPr wrap="square" rtlCol="0">
            <a:spAutoFit/>
          </a:bodyPr>
          <a:lstStyle/>
          <a:p>
            <a:pPr algn="ctr"/>
            <a:r>
              <a:rPr lang="el-GR" sz="2200" dirty="0">
                <a:solidFill>
                  <a:schemeClr val="bg1"/>
                </a:solidFill>
              </a:rPr>
              <a:t>την «ΑΠΟΛΥΤΗ»</a:t>
            </a:r>
          </a:p>
        </p:txBody>
      </p:sp>
      <p:sp>
        <p:nvSpPr>
          <p:cNvPr id="9" name="TextBox 8">
            <a:extLst>
              <a:ext uri="{FF2B5EF4-FFF2-40B4-BE49-F238E27FC236}">
                <a16:creationId xmlns:a16="http://schemas.microsoft.com/office/drawing/2014/main" id="{5F09447A-B7CA-482A-BBF7-C3F58A92E0AD}"/>
              </a:ext>
            </a:extLst>
          </p:cNvPr>
          <p:cNvSpPr txBox="1"/>
          <p:nvPr/>
        </p:nvSpPr>
        <p:spPr>
          <a:xfrm>
            <a:off x="2849216" y="6099165"/>
            <a:ext cx="2385392" cy="430887"/>
          </a:xfrm>
          <a:prstGeom prst="rect">
            <a:avLst/>
          </a:prstGeom>
          <a:noFill/>
        </p:spPr>
        <p:txBody>
          <a:bodyPr wrap="square" rtlCol="0">
            <a:spAutoFit/>
          </a:bodyPr>
          <a:lstStyle/>
          <a:p>
            <a:pPr algn="ctr"/>
            <a:r>
              <a:rPr lang="el-GR" sz="2200" dirty="0">
                <a:solidFill>
                  <a:schemeClr val="bg1"/>
                </a:solidFill>
              </a:rPr>
              <a:t>την «ΣΧΕΤΙΚΗ»</a:t>
            </a:r>
          </a:p>
        </p:txBody>
      </p:sp>
      <p:pic>
        <p:nvPicPr>
          <p:cNvPr id="8194" name="Picture 2" descr="Συνηθίζεται η φτώχεια;">
            <a:extLst>
              <a:ext uri="{FF2B5EF4-FFF2-40B4-BE49-F238E27FC236}">
                <a16:creationId xmlns:a16="http://schemas.microsoft.com/office/drawing/2014/main" id="{97580D23-2BB0-4D90-BBDF-4FB6EF30D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3840" y="3737114"/>
            <a:ext cx="3445151" cy="19246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Έρχεται ανεργία, φτώχεια και μείωση του διαθέσιμου εισοδήματος |  MEDLABNEWS.GR / IATRIKA NEA">
            <a:extLst>
              <a:ext uri="{FF2B5EF4-FFF2-40B4-BE49-F238E27FC236}">
                <a16:creationId xmlns:a16="http://schemas.microsoft.com/office/drawing/2014/main" id="{24130F76-8D62-4C81-A3B5-1C6F92FDB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7803" y="4710764"/>
            <a:ext cx="3616037" cy="19246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93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8CB2AA-0A29-457E-97BB-27FAC88C88E1}"/>
              </a:ext>
            </a:extLst>
          </p:cNvPr>
          <p:cNvSpPr>
            <a:spLocks noGrp="1"/>
          </p:cNvSpPr>
          <p:nvPr>
            <p:ph type="title"/>
          </p:nvPr>
        </p:nvSpPr>
        <p:spPr>
          <a:xfrm>
            <a:off x="2032353" y="196066"/>
            <a:ext cx="7729728" cy="1188720"/>
          </a:xfrm>
        </p:spPr>
        <p:txBody>
          <a:bodyPr>
            <a:normAutofit/>
          </a:bodyPr>
          <a:lstStyle/>
          <a:p>
            <a:r>
              <a:rPr lang="el-GR"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«Η ΑΠΟΛΥΤΗ ΦΤΩΧΕΙΑ»</a:t>
            </a:r>
          </a:p>
        </p:txBody>
      </p:sp>
      <p:sp>
        <p:nvSpPr>
          <p:cNvPr id="4" name="TextBox 3">
            <a:extLst>
              <a:ext uri="{FF2B5EF4-FFF2-40B4-BE49-F238E27FC236}">
                <a16:creationId xmlns:a16="http://schemas.microsoft.com/office/drawing/2014/main" id="{BAAF4AE4-FFC1-43DA-9C37-4D055BD078E2}"/>
              </a:ext>
            </a:extLst>
          </p:cNvPr>
          <p:cNvSpPr txBox="1"/>
          <p:nvPr/>
        </p:nvSpPr>
        <p:spPr>
          <a:xfrm>
            <a:off x="596348" y="2464904"/>
            <a:ext cx="6122504" cy="1384995"/>
          </a:xfrm>
          <a:prstGeom prst="rect">
            <a:avLst/>
          </a:prstGeom>
          <a:noFill/>
        </p:spPr>
        <p:txBody>
          <a:bodyPr wrap="square" rtlCol="0">
            <a:spAutoFit/>
          </a:bodyPr>
          <a:lstStyle/>
          <a:p>
            <a:pPr marL="285750" indent="-285750" algn="just">
              <a:buFont typeface="Wingdings" panose="05000000000000000000" pitchFamily="2" charset="2"/>
              <a:buChar char="Ø"/>
            </a:pPr>
            <a:r>
              <a:rPr lang="el-GR" sz="2100" dirty="0">
                <a:solidFill>
                  <a:schemeClr val="bg1"/>
                </a:solidFill>
              </a:rPr>
              <a:t>Επρόκειτο για την κατάσταση, στην οποία τα άτομα δεν κατέχουν </a:t>
            </a:r>
            <a:r>
              <a:rPr lang="el-GR" sz="2100" b="1" u="sng" dirty="0">
                <a:solidFill>
                  <a:schemeClr val="bg1"/>
                </a:solidFill>
              </a:rPr>
              <a:t>ούτε τα στοιχειώδη αγαθά</a:t>
            </a:r>
            <a:r>
              <a:rPr lang="el-GR" sz="2100" b="1" dirty="0">
                <a:solidFill>
                  <a:schemeClr val="bg1"/>
                </a:solidFill>
              </a:rPr>
              <a:t> </a:t>
            </a:r>
            <a:r>
              <a:rPr lang="el-GR" sz="2100" dirty="0">
                <a:solidFill>
                  <a:schemeClr val="bg1"/>
                </a:solidFill>
              </a:rPr>
              <a:t>για την επιβίωσή τους. Όπως για παράδειγμα είναι η </a:t>
            </a:r>
            <a:r>
              <a:rPr lang="el-GR" sz="2100" b="1" dirty="0">
                <a:solidFill>
                  <a:schemeClr val="bg1"/>
                </a:solidFill>
              </a:rPr>
              <a:t>τροφή</a:t>
            </a:r>
            <a:r>
              <a:rPr lang="el-GR" sz="2100" dirty="0">
                <a:solidFill>
                  <a:schemeClr val="bg1"/>
                </a:solidFill>
              </a:rPr>
              <a:t>, το </a:t>
            </a:r>
            <a:r>
              <a:rPr lang="el-GR" sz="2100" b="1" dirty="0">
                <a:solidFill>
                  <a:schemeClr val="bg1"/>
                </a:solidFill>
              </a:rPr>
              <a:t>νερό</a:t>
            </a:r>
            <a:r>
              <a:rPr lang="el-GR" sz="2100" dirty="0">
                <a:solidFill>
                  <a:schemeClr val="bg1"/>
                </a:solidFill>
              </a:rPr>
              <a:t> και η </a:t>
            </a:r>
            <a:r>
              <a:rPr lang="el-GR" sz="2100" b="1" dirty="0">
                <a:solidFill>
                  <a:schemeClr val="bg1"/>
                </a:solidFill>
              </a:rPr>
              <a:t>στέγη</a:t>
            </a:r>
            <a:r>
              <a:rPr lang="el-GR" sz="2100" dirty="0">
                <a:solidFill>
                  <a:schemeClr val="bg1"/>
                </a:solidFill>
              </a:rPr>
              <a:t>.</a:t>
            </a:r>
          </a:p>
        </p:txBody>
      </p:sp>
      <p:sp>
        <p:nvSpPr>
          <p:cNvPr id="5" name="TextBox 4">
            <a:extLst>
              <a:ext uri="{FF2B5EF4-FFF2-40B4-BE49-F238E27FC236}">
                <a16:creationId xmlns:a16="http://schemas.microsoft.com/office/drawing/2014/main" id="{E5563E6B-FC69-46F8-8BD9-4ED84AA1D76B}"/>
              </a:ext>
            </a:extLst>
          </p:cNvPr>
          <p:cNvSpPr txBox="1"/>
          <p:nvPr/>
        </p:nvSpPr>
        <p:spPr>
          <a:xfrm>
            <a:off x="596348" y="4489174"/>
            <a:ext cx="6122504" cy="2031325"/>
          </a:xfrm>
          <a:prstGeom prst="rect">
            <a:avLst/>
          </a:prstGeom>
          <a:noFill/>
        </p:spPr>
        <p:txBody>
          <a:bodyPr wrap="square" rtlCol="0">
            <a:spAutoFit/>
          </a:bodyPr>
          <a:lstStyle/>
          <a:p>
            <a:pPr marL="285750" indent="-285750" algn="just">
              <a:buFont typeface="Wingdings" panose="05000000000000000000" pitchFamily="2" charset="2"/>
              <a:buChar char="Ø"/>
            </a:pPr>
            <a:r>
              <a:rPr lang="el-GR" sz="2100" dirty="0">
                <a:solidFill>
                  <a:schemeClr val="bg1"/>
                </a:solidFill>
              </a:rPr>
              <a:t>Η απόλυτη φτώχεια αφορά μεγάλους πληθυσμούς των </a:t>
            </a:r>
            <a:r>
              <a:rPr lang="el-GR" sz="2100" b="1" dirty="0">
                <a:solidFill>
                  <a:schemeClr val="bg1"/>
                </a:solidFill>
              </a:rPr>
              <a:t>αναπτυσσόμενων χωρών</a:t>
            </a:r>
            <a:r>
              <a:rPr lang="el-GR" sz="2100" dirty="0">
                <a:solidFill>
                  <a:schemeClr val="bg1"/>
                </a:solidFill>
              </a:rPr>
              <a:t>, στην Αφρική και την Ασία. Αλλά παράλληλα παρουσιάζεται και στις </a:t>
            </a:r>
            <a:r>
              <a:rPr lang="el-GR" sz="2100" b="1" dirty="0">
                <a:solidFill>
                  <a:schemeClr val="bg1"/>
                </a:solidFill>
              </a:rPr>
              <a:t>ανεπτυγμένες</a:t>
            </a:r>
            <a:r>
              <a:rPr lang="el-GR" sz="2100" dirty="0">
                <a:solidFill>
                  <a:schemeClr val="bg1"/>
                </a:solidFill>
              </a:rPr>
              <a:t> </a:t>
            </a:r>
            <a:r>
              <a:rPr lang="el-GR" sz="2100" b="1" dirty="0">
                <a:solidFill>
                  <a:schemeClr val="bg1"/>
                </a:solidFill>
              </a:rPr>
              <a:t>κοινωνίες</a:t>
            </a:r>
            <a:r>
              <a:rPr lang="el-GR" sz="2100" dirty="0">
                <a:solidFill>
                  <a:schemeClr val="bg1"/>
                </a:solidFill>
              </a:rPr>
              <a:t>, εφόσον οι άστεγοι αποτελούν συνηθισμένο φαινόμενο όλων των Δυτικών μεγαλουπόλεων.</a:t>
            </a:r>
          </a:p>
        </p:txBody>
      </p:sp>
      <p:pic>
        <p:nvPicPr>
          <p:cNvPr id="1026" name="Picture 2" descr="Παγκόσμιος χάρτης - Αμερική στο κέντρο Διανυσματική απεικόνιση -  εικονογραφία από : 63202187">
            <a:extLst>
              <a:ext uri="{FF2B5EF4-FFF2-40B4-BE49-F238E27FC236}">
                <a16:creationId xmlns:a16="http://schemas.microsoft.com/office/drawing/2014/main" id="{794092D3-7414-4EAC-97BD-B94853E52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2213" y="1761972"/>
            <a:ext cx="4413439" cy="23500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0B15257-0F95-4A58-B68E-8BF07A16AF71}"/>
              </a:ext>
            </a:extLst>
          </p:cNvPr>
          <p:cNvSpPr txBox="1"/>
          <p:nvPr/>
        </p:nvSpPr>
        <p:spPr>
          <a:xfrm>
            <a:off x="7182213" y="4489173"/>
            <a:ext cx="4413439" cy="1477328"/>
          </a:xfrm>
          <a:prstGeom prst="rect">
            <a:avLst/>
          </a:prstGeom>
          <a:noFill/>
        </p:spPr>
        <p:txBody>
          <a:bodyPr wrap="square" rtlCol="0">
            <a:spAutoFit/>
          </a:bodyPr>
          <a:lstStyle/>
          <a:p>
            <a:pPr algn="just"/>
            <a:r>
              <a:rPr lang="el-GR" dirty="0">
                <a:solidFill>
                  <a:schemeClr val="bg1"/>
                </a:solidFill>
              </a:rPr>
              <a:t>Η περιφέρεια με την μεγαλύτερη φτώχεια είναι η Ήπειρος με την Ανατολική Μακεδονία – Θράκη να ακολουθούν από κοντά. Οι περιφέρειες με την χαμηλότερη φτώχεια είναι η Αττική και η Κρήτη. </a:t>
            </a:r>
          </a:p>
        </p:txBody>
      </p:sp>
    </p:spTree>
    <p:extLst>
      <p:ext uri="{BB962C8B-B14F-4D97-AF65-F5344CB8AC3E}">
        <p14:creationId xmlns:p14="http://schemas.microsoft.com/office/powerpoint/2010/main" val="3080208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DDAA7902-15A0-4721-9FD6-04E7064661F0}"/>
              </a:ext>
            </a:extLst>
          </p:cNvPr>
          <p:cNvSpPr txBox="1">
            <a:spLocks/>
          </p:cNvSpPr>
          <p:nvPr/>
        </p:nvSpPr>
        <p:spPr>
          <a:xfrm>
            <a:off x="2032353" y="196066"/>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l-GR"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«Η ΣΧΕΤΙΚΗ ΦΤΩΧΕΙΑ»</a:t>
            </a:r>
          </a:p>
        </p:txBody>
      </p:sp>
      <p:sp>
        <p:nvSpPr>
          <p:cNvPr id="5" name="TextBox 4">
            <a:extLst>
              <a:ext uri="{FF2B5EF4-FFF2-40B4-BE49-F238E27FC236}">
                <a16:creationId xmlns:a16="http://schemas.microsoft.com/office/drawing/2014/main" id="{86F3CB19-6FC6-497B-99C9-F263994EF802}"/>
              </a:ext>
            </a:extLst>
          </p:cNvPr>
          <p:cNvSpPr txBox="1"/>
          <p:nvPr/>
        </p:nvSpPr>
        <p:spPr>
          <a:xfrm>
            <a:off x="596347" y="2464904"/>
            <a:ext cx="11198087" cy="1061829"/>
          </a:xfrm>
          <a:prstGeom prst="rect">
            <a:avLst/>
          </a:prstGeom>
          <a:noFill/>
        </p:spPr>
        <p:txBody>
          <a:bodyPr wrap="square" rtlCol="0">
            <a:spAutoFit/>
          </a:bodyPr>
          <a:lstStyle/>
          <a:p>
            <a:pPr marL="285750" indent="-285750" algn="just">
              <a:buFont typeface="Wingdings" panose="05000000000000000000" pitchFamily="2" charset="2"/>
              <a:buChar char="Ø"/>
            </a:pPr>
            <a:r>
              <a:rPr lang="el-GR" sz="2100" dirty="0">
                <a:solidFill>
                  <a:schemeClr val="bg1"/>
                </a:solidFill>
              </a:rPr>
              <a:t>Αφορά την κατάσταση, στην οποία τα άτομα διαθέτουν ένα </a:t>
            </a:r>
            <a:r>
              <a:rPr lang="el-GR" sz="2100" b="1" dirty="0">
                <a:solidFill>
                  <a:schemeClr val="bg1"/>
                </a:solidFill>
              </a:rPr>
              <a:t>βασικό εισόδημα</a:t>
            </a:r>
            <a:r>
              <a:rPr lang="el-GR" sz="2100" dirty="0">
                <a:solidFill>
                  <a:schemeClr val="bg1"/>
                </a:solidFill>
              </a:rPr>
              <a:t>, το οποίο μάλιστα εξασφαλίζει την </a:t>
            </a:r>
            <a:r>
              <a:rPr lang="el-GR" sz="2100" b="1" dirty="0">
                <a:solidFill>
                  <a:schemeClr val="bg1"/>
                </a:solidFill>
              </a:rPr>
              <a:t>επιβίωσή</a:t>
            </a:r>
            <a:r>
              <a:rPr lang="el-GR" sz="2100" dirty="0">
                <a:solidFill>
                  <a:schemeClr val="bg1"/>
                </a:solidFill>
              </a:rPr>
              <a:t> τους. Δεν καλύπτει όμως το καταναλωτικό πρότυπο της κάθε κοινωνίας. </a:t>
            </a:r>
          </a:p>
        </p:txBody>
      </p:sp>
      <p:sp>
        <p:nvSpPr>
          <p:cNvPr id="6" name="TextBox 5">
            <a:extLst>
              <a:ext uri="{FF2B5EF4-FFF2-40B4-BE49-F238E27FC236}">
                <a16:creationId xmlns:a16="http://schemas.microsoft.com/office/drawing/2014/main" id="{E72162FD-869A-44B3-9CCD-39765E98143B}"/>
              </a:ext>
            </a:extLst>
          </p:cNvPr>
          <p:cNvSpPr txBox="1"/>
          <p:nvPr/>
        </p:nvSpPr>
        <p:spPr>
          <a:xfrm>
            <a:off x="596347" y="4606851"/>
            <a:ext cx="11198087" cy="1384995"/>
          </a:xfrm>
          <a:prstGeom prst="rect">
            <a:avLst/>
          </a:prstGeom>
          <a:noFill/>
        </p:spPr>
        <p:txBody>
          <a:bodyPr wrap="square" rtlCol="0">
            <a:spAutoFit/>
          </a:bodyPr>
          <a:lstStyle/>
          <a:p>
            <a:pPr marL="285750" indent="-285750" algn="just">
              <a:buFont typeface="Wingdings" panose="05000000000000000000" pitchFamily="2" charset="2"/>
              <a:buChar char="Ø"/>
            </a:pPr>
            <a:r>
              <a:rPr lang="el-GR" sz="2100" dirty="0">
                <a:solidFill>
                  <a:schemeClr val="bg1"/>
                </a:solidFill>
              </a:rPr>
              <a:t>Η κάθε κοινωνία καθορίζει με λίγα λόγια τα όρια της σχετικής φτώχειας. Για παράδειγμα, στην Ελλάδα του 1960 η κατοχή τηλεόρασης ή τηλεφώνου δεν αποτελούσαν βασικές ανάγκες, ενώ σήμερα περιλαμβάνονται στις βασικές ανάγκες ενός νοικοκυριού και παράλληλα, αποτελούν δείκτη σχετικής φτώχειας για την </a:t>
            </a:r>
            <a:r>
              <a:rPr lang="el-GR" sz="2100" dirty="0" err="1">
                <a:solidFill>
                  <a:schemeClr val="bg1"/>
                </a:solidFill>
              </a:rPr>
              <a:t>Ευρωπαική</a:t>
            </a:r>
            <a:r>
              <a:rPr lang="el-GR" sz="2100" dirty="0">
                <a:solidFill>
                  <a:schemeClr val="bg1"/>
                </a:solidFill>
              </a:rPr>
              <a:t> Ένωση. </a:t>
            </a:r>
          </a:p>
        </p:txBody>
      </p:sp>
    </p:spTree>
    <p:extLst>
      <p:ext uri="{BB962C8B-B14F-4D97-AF65-F5344CB8AC3E}">
        <p14:creationId xmlns:p14="http://schemas.microsoft.com/office/powerpoint/2010/main" val="3857847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BBFDA9-D8BC-4A03-93AA-2E773FDF1CCB}"/>
              </a:ext>
            </a:extLst>
          </p:cNvPr>
          <p:cNvSpPr>
            <a:spLocks noGrp="1"/>
          </p:cNvSpPr>
          <p:nvPr>
            <p:ph type="title"/>
          </p:nvPr>
        </p:nvSpPr>
        <p:spPr/>
        <p:txBody>
          <a:bodyPr/>
          <a:lstStyle/>
          <a:p>
            <a:endParaRPr lang="el-GR"/>
          </a:p>
        </p:txBody>
      </p:sp>
      <p:pic>
        <p:nvPicPr>
          <p:cNvPr id="2050" name="Picture 2" descr="3,9 εκατ. Ελληνες στο όριο της φτώχειας το 2013, σύμφωνα με τη Eurostat | Η  ΚΑΘΗΜΕΡΙΝΗ">
            <a:extLst>
              <a:ext uri="{FF2B5EF4-FFF2-40B4-BE49-F238E27FC236}">
                <a16:creationId xmlns:a16="http://schemas.microsoft.com/office/drawing/2014/main" id="{95B5DC95-BC63-40C6-9D9A-6558276B4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232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BDFCFE94-7CA0-4F59-9973-50C3A4D5D2E9}"/>
              </a:ext>
            </a:extLst>
          </p:cNvPr>
          <p:cNvSpPr txBox="1">
            <a:spLocks/>
          </p:cNvSpPr>
          <p:nvPr/>
        </p:nvSpPr>
        <p:spPr>
          <a:xfrm>
            <a:off x="2032353" y="54062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l-GR"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«ΤΙ ΦΤΑΙΕΙ…»</a:t>
            </a:r>
          </a:p>
        </p:txBody>
      </p:sp>
      <p:sp>
        <p:nvSpPr>
          <p:cNvPr id="5" name="Τίτλος 1">
            <a:extLst>
              <a:ext uri="{FF2B5EF4-FFF2-40B4-BE49-F238E27FC236}">
                <a16:creationId xmlns:a16="http://schemas.microsoft.com/office/drawing/2014/main" id="{5D239260-7FBB-47D2-83DE-54944B41612E}"/>
              </a:ext>
            </a:extLst>
          </p:cNvPr>
          <p:cNvSpPr txBox="1">
            <a:spLocks/>
          </p:cNvSpPr>
          <p:nvPr/>
        </p:nvSpPr>
        <p:spPr>
          <a:xfrm>
            <a:off x="2032353" y="496022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l-GR"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«ΠΟΙΟΣ ΦΤΑΙΕΙ…»</a:t>
            </a:r>
          </a:p>
        </p:txBody>
      </p:sp>
      <p:pic>
        <p:nvPicPr>
          <p:cNvPr id="5122" name="Picture 2" descr="Ανθρωπιστική κρίση προ των πυλών με φτώχεια και επισφάλεια να βαθαίνουν -  Documento">
            <a:extLst>
              <a:ext uri="{FF2B5EF4-FFF2-40B4-BE49-F238E27FC236}">
                <a16:creationId xmlns:a16="http://schemas.microsoft.com/office/drawing/2014/main" id="{CD531071-2FB8-4655-9C0A-5982C9FF5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252" y="2054273"/>
            <a:ext cx="3869636" cy="25810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Φτώχεια και «εθνο-ταξικότητα» - Commonality">
            <a:extLst>
              <a:ext uri="{FF2B5EF4-FFF2-40B4-BE49-F238E27FC236}">
                <a16:creationId xmlns:a16="http://schemas.microsoft.com/office/drawing/2014/main" id="{00BAF0BC-8687-42E9-8C98-C3F38A7E22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12" y="2242704"/>
            <a:ext cx="3763618" cy="2392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721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C4883025-BC20-4CA3-A1AA-260EA5D98759}"/>
              </a:ext>
            </a:extLst>
          </p:cNvPr>
          <p:cNvSpPr txBox="1">
            <a:spLocks/>
          </p:cNvSpPr>
          <p:nvPr/>
        </p:nvSpPr>
        <p:spPr>
          <a:xfrm>
            <a:off x="1952840" y="222569"/>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l-GR"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«ΑΙΤΙΑ ΦΤΩΧΕΙΑΣ»</a:t>
            </a:r>
          </a:p>
        </p:txBody>
      </p:sp>
      <p:sp>
        <p:nvSpPr>
          <p:cNvPr id="5" name="TextBox 4">
            <a:extLst>
              <a:ext uri="{FF2B5EF4-FFF2-40B4-BE49-F238E27FC236}">
                <a16:creationId xmlns:a16="http://schemas.microsoft.com/office/drawing/2014/main" id="{BA36B6BB-8849-4CCA-9082-398F4ADE1F4E}"/>
              </a:ext>
            </a:extLst>
          </p:cNvPr>
          <p:cNvSpPr txBox="1"/>
          <p:nvPr/>
        </p:nvSpPr>
        <p:spPr>
          <a:xfrm>
            <a:off x="596347" y="2464904"/>
            <a:ext cx="11198087" cy="3816429"/>
          </a:xfrm>
          <a:prstGeom prst="rect">
            <a:avLst/>
          </a:prstGeom>
          <a:noFill/>
        </p:spPr>
        <p:txBody>
          <a:bodyPr wrap="square" rtlCol="0">
            <a:spAutoFit/>
          </a:bodyPr>
          <a:lstStyle/>
          <a:p>
            <a:pPr algn="just"/>
            <a:r>
              <a:rPr lang="el-GR" sz="2200" dirty="0">
                <a:solidFill>
                  <a:schemeClr val="bg1"/>
                </a:solidFill>
              </a:rPr>
              <a:t>Τα </a:t>
            </a:r>
            <a:r>
              <a:rPr lang="el-GR" sz="2200" b="1" i="1" dirty="0">
                <a:solidFill>
                  <a:schemeClr val="bg1"/>
                </a:solidFill>
              </a:rPr>
              <a:t>αίτια </a:t>
            </a:r>
            <a:r>
              <a:rPr lang="el-GR" sz="2200" dirty="0">
                <a:solidFill>
                  <a:schemeClr val="bg1"/>
                </a:solidFill>
              </a:rPr>
              <a:t>της φτώχειας εντοπίζονται:</a:t>
            </a:r>
          </a:p>
          <a:p>
            <a:pPr marL="342900" indent="-342900" algn="just">
              <a:buFont typeface="Wingdings" panose="05000000000000000000" pitchFamily="2" charset="2"/>
              <a:buChar char="Ø"/>
            </a:pPr>
            <a:r>
              <a:rPr lang="el-GR" sz="2200" dirty="0">
                <a:solidFill>
                  <a:schemeClr val="bg1"/>
                </a:solidFill>
              </a:rPr>
              <a:t>στην άνιση κατανομή του εισοδήματος</a:t>
            </a:r>
          </a:p>
          <a:p>
            <a:pPr marL="342900" indent="-342900" algn="just">
              <a:buFont typeface="Wingdings" panose="05000000000000000000" pitchFamily="2" charset="2"/>
              <a:buChar char="Ø"/>
            </a:pPr>
            <a:r>
              <a:rPr lang="el-GR" sz="2200" dirty="0">
                <a:solidFill>
                  <a:schemeClr val="bg1"/>
                </a:solidFill>
              </a:rPr>
              <a:t>στις αλλαγές της τεχνολογίας</a:t>
            </a:r>
          </a:p>
          <a:p>
            <a:pPr marL="342900" indent="-342900" algn="just">
              <a:buFont typeface="Wingdings" panose="05000000000000000000" pitchFamily="2" charset="2"/>
              <a:buChar char="Ø"/>
            </a:pPr>
            <a:r>
              <a:rPr lang="el-GR" sz="2200" dirty="0">
                <a:solidFill>
                  <a:schemeClr val="bg1"/>
                </a:solidFill>
              </a:rPr>
              <a:t>στις προκαταλήψεις και στο ρατσισμό</a:t>
            </a:r>
          </a:p>
          <a:p>
            <a:pPr marL="342900" indent="-342900" algn="just">
              <a:buFont typeface="Wingdings" panose="05000000000000000000" pitchFamily="2" charset="2"/>
              <a:buChar char="Ø"/>
            </a:pPr>
            <a:r>
              <a:rPr lang="el-GR" sz="2200" dirty="0">
                <a:solidFill>
                  <a:schemeClr val="bg1"/>
                </a:solidFill>
              </a:rPr>
              <a:t>στην παραοικονομία, όπου στερεί το κράτος εισοδήματα για προγράμματα κοινωνικής ανάπτυξης</a:t>
            </a:r>
          </a:p>
          <a:p>
            <a:pPr marL="342900" indent="-342900" algn="just">
              <a:buFont typeface="Wingdings" panose="05000000000000000000" pitchFamily="2" charset="2"/>
              <a:buChar char="Ø"/>
            </a:pPr>
            <a:r>
              <a:rPr lang="el-GR" sz="2200" dirty="0">
                <a:solidFill>
                  <a:schemeClr val="bg1"/>
                </a:solidFill>
              </a:rPr>
              <a:t>ΠΡΟΣΟΧΗ!!! </a:t>
            </a:r>
          </a:p>
          <a:p>
            <a:pPr algn="just"/>
            <a:r>
              <a:rPr lang="el-GR" sz="2200" dirty="0">
                <a:solidFill>
                  <a:schemeClr val="bg1"/>
                </a:solidFill>
              </a:rPr>
              <a:t>			</a:t>
            </a:r>
          </a:p>
          <a:p>
            <a:pPr algn="just"/>
            <a:r>
              <a:rPr lang="el-GR" sz="2200" dirty="0">
                <a:solidFill>
                  <a:schemeClr val="bg1"/>
                </a:solidFill>
              </a:rPr>
              <a:t>			Η </a:t>
            </a:r>
            <a:r>
              <a:rPr lang="el-GR" sz="2200" b="1" u="sng" dirty="0">
                <a:solidFill>
                  <a:schemeClr val="bg1"/>
                </a:solidFill>
              </a:rPr>
              <a:t>«ΑΝΕΡΓΙΑ»</a:t>
            </a:r>
            <a:r>
              <a:rPr lang="el-GR" sz="2200" b="1" dirty="0">
                <a:solidFill>
                  <a:schemeClr val="bg1"/>
                </a:solidFill>
              </a:rPr>
              <a:t> </a:t>
            </a:r>
            <a:r>
              <a:rPr lang="el-GR" sz="2200" dirty="0">
                <a:solidFill>
                  <a:schemeClr val="bg1"/>
                </a:solidFill>
              </a:rPr>
              <a:t>αποτελεί σημαντική αιτία της φτώχειας και μάλιστα όταν είναι   παρατεταμένη και παράλληλα, αφορά άτομα μεγαλύτερης ηλικίας, τα οποία έχουν κυρίως οικογενειακές υποχρεώσεις. </a:t>
            </a:r>
          </a:p>
        </p:txBody>
      </p:sp>
      <p:cxnSp>
        <p:nvCxnSpPr>
          <p:cNvPr id="9" name="Γραμμή σύνδεσης: Γωνιώδης 8">
            <a:extLst>
              <a:ext uri="{FF2B5EF4-FFF2-40B4-BE49-F238E27FC236}">
                <a16:creationId xmlns:a16="http://schemas.microsoft.com/office/drawing/2014/main" id="{14DE6BB5-0545-47F8-AFBD-77D1A5420112}"/>
              </a:ext>
            </a:extLst>
          </p:cNvPr>
          <p:cNvCxnSpPr>
            <a:cxnSpLocks/>
          </p:cNvCxnSpPr>
          <p:nvPr/>
        </p:nvCxnSpPr>
        <p:spPr>
          <a:xfrm>
            <a:off x="1351722" y="4890053"/>
            <a:ext cx="601118" cy="490330"/>
          </a:xfrm>
          <a:prstGeom prst="bentConnector3">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7170" name="Picture 2" descr="Έκθεση ΟΟΣΑ: Στο 18,9% η παιδική φτώχεια στην Ελλάδα">
            <a:extLst>
              <a:ext uri="{FF2B5EF4-FFF2-40B4-BE49-F238E27FC236}">
                <a16:creationId xmlns:a16="http://schemas.microsoft.com/office/drawing/2014/main" id="{A17C2C53-78C1-4C25-8150-CD13374B7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3265" y="1683026"/>
            <a:ext cx="3807100" cy="20267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009546"/>
      </p:ext>
    </p:extLst>
  </p:cSld>
  <p:clrMapOvr>
    <a:masterClrMapping/>
  </p:clrMapOvr>
</p:sld>
</file>

<file path=ppt/theme/theme1.xml><?xml version="1.0" encoding="utf-8"?>
<a:theme xmlns:a="http://schemas.openxmlformats.org/drawingml/2006/main" name="Δέμα">
  <a:themeElements>
    <a:clrScheme name="Δέμα">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Δέμ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Δέμα">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Δέμα</Template>
  <TotalTime>7616</TotalTime>
  <Words>828</Words>
  <Application>Microsoft Office PowerPoint</Application>
  <PresentationFormat>Ευρεία οθόνη</PresentationFormat>
  <Paragraphs>103</Paragraphs>
  <Slides>18</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18</vt:i4>
      </vt:variant>
    </vt:vector>
  </HeadingPairs>
  <TitlesOfParts>
    <vt:vector size="24" baseType="lpstr">
      <vt:lpstr>Arial</vt:lpstr>
      <vt:lpstr>Corbel</vt:lpstr>
      <vt:lpstr>Gill Sans MT</vt:lpstr>
      <vt:lpstr>Times New Roman</vt:lpstr>
      <vt:lpstr>Wingdings</vt:lpstr>
      <vt:lpstr>Δέμα</vt:lpstr>
      <vt:lpstr>ΚΟΙΝΩΝΙΚΗ  ΚΑΙ  ΠΟΛΙΤΙΚΗ ΑΓΩΓΗ  Γ’ ΓΥΜΝΑΣΙΟΥ  ΚΕΦΑΛΑΙΟ 6Ο : ΚΟΙΝΩΝΙΚΑ ΠΡΟΒΛΗΜΑΤΑ  ΚΕΦΑΛΑΙΟ 6.3 ΦΤΩΧΕΙΑ, ΑΝΕΡΓΙΑ, ΚΑΤΑΝΑΛΩΤΙΣΜΟΣ, ΑΓΩΓΗ ΚΑΤΑΝΑΛΩΤΗ  ΚΑΠΕΤΑΝΟΥ ΚΑΛΛΙΟΠΗ</vt:lpstr>
      <vt:lpstr>Παρουσίαση του PowerPoint</vt:lpstr>
      <vt:lpstr>Παρουσίαση του PowerPoint</vt:lpstr>
      <vt:lpstr> «ΦΤΩΧΕΙΑ» </vt:lpstr>
      <vt:lpstr>«Η ΑΠΟΛΥΤΗ ΦΤΩΧΕΙΑ»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ΚΟΙΝΩΝΙΚΗ  ΚΑΙ  ΠΟΛΙΤΙΚΗ ΑΓΩΓΗ  Γ’ ΓΥΜΝΑΣΙΟΥ  ΚΕΦΑΛΑΙΟ 3Ο : ΚΟΙΝΩΝΙΚΗ ΟΡΓΑΝΩΣΗ ΚΑΙ ΚΟΙΝΩΝΙΚΗ ΜΕΤΑΒΟΛΗ  ΚΕΦΑΛΑΙΟ 6.3 ΦΤΩΧΕΙΑ, ΑΝΕΡΓΙΑ, ΚΑΤΑΝΑΛΩΤΙΣΜΟΣ, ΑΓΩΓΗ ΚΑΤΑΝΑΛΩΤΗ  ΚΑΠΕΤΑΝΟΥ ΚΑΛΛΙΟΠΗ</dc:title>
  <dc:creator>user</dc:creator>
  <cp:lastModifiedBy>user</cp:lastModifiedBy>
  <cp:revision>44</cp:revision>
  <dcterms:created xsi:type="dcterms:W3CDTF">2023-05-01T14:17:42Z</dcterms:created>
  <dcterms:modified xsi:type="dcterms:W3CDTF">2023-05-06T21:14:40Z</dcterms:modified>
</cp:coreProperties>
</file>