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60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Μεσαίο στυλ 3 - Έμφαση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96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18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3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2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9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81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1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86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47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14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53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35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9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79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57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7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07416C-F249-4386-B96D-6B4F27AB74B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144F85-D95E-4881-B698-12D1EA685A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958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7">
            <a:extLst>
              <a:ext uri="{FF2B5EF4-FFF2-40B4-BE49-F238E27FC236}">
                <a16:creationId xmlns:a16="http://schemas.microsoft.com/office/drawing/2014/main" id="{29F6A164-6164-4A06-893F-228CD5585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259" y="507265"/>
            <a:ext cx="7898297" cy="5843469"/>
          </a:xfrm>
        </p:spPr>
        <p:txBody>
          <a:bodyPr>
            <a:noAutofit/>
          </a:bodyPr>
          <a:lstStyle/>
          <a:p>
            <a:pPr algn="ctr" fontAlgn="ctr"/>
            <a:r>
              <a:rPr lang="el-GR" sz="2800" b="1" u="sng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ΚΟΙΝΩΝΙΚΗ </a:t>
            </a:r>
            <a:br>
              <a:rPr lang="el-GR" sz="2800" b="1" u="sng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r>
              <a:rPr lang="el-GR" sz="2800" b="1" u="sng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ΚΑΙ </a:t>
            </a:r>
            <a:br>
              <a:rPr lang="el-GR" sz="2800" b="1" u="sng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r>
              <a:rPr lang="el-GR" sz="2800" b="1" u="sng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ΠΟΛΙΤΙΚΗ ΑΓΩΓΗ</a:t>
            </a:r>
            <a:b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b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Γ’ ΓΥΜΝΑΣΙΟΥ</a:t>
            </a:r>
            <a:b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b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ΚΕΦΑΛΑΙΟ </a:t>
            </a:r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3</a:t>
            </a:r>
            <a:r>
              <a:rPr lang="el-GR" sz="2800" b="1" cap="none" spc="50" baseline="300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Ο</a:t>
            </a:r>
            <a: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: </a:t>
            </a:r>
            <a: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ΚΟΙΝΩΝΙΚΗ ΟΡΓΑΝΩΣΗ ΚΑΙ ΚΟΙΝΩΝΙΚΗ ΜΕΤΑΒΟΛΗ</a:t>
            </a:r>
            <a:b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b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ΚΕΦΑΛΑΙΟ</a:t>
            </a:r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3.3 </a:t>
            </a:r>
            <a: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ΚΟΙΝΩΝΙΚΟΙ ΚΑΝΟΝΕΣ ΚΑΙ ΤΑ ΕΙΔΗ ΤΩΝ ΚΟΙΝΩΝΙΚΩΝ ΚΑΝΟΝΩΝ</a:t>
            </a:r>
            <a:b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b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</a:br>
            <a:r>
              <a:rPr lang="el-G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ΚΑΠΕΤΑΝΟΥ ΚΑΛΛΙΟΠΗ</a:t>
            </a:r>
          </a:p>
        </p:txBody>
      </p:sp>
      <p:pic>
        <p:nvPicPr>
          <p:cNvPr id="3074" name="Picture 2" descr="6 βιβλία για τον Δεκέμβριο - Free Sunday">
            <a:extLst>
              <a:ext uri="{FF2B5EF4-FFF2-40B4-BE49-F238E27FC236}">
                <a16:creationId xmlns:a16="http://schemas.microsoft.com/office/drawing/2014/main" id="{39598CED-35E3-4AB3-A8F8-53369CA1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37" y="2080591"/>
            <a:ext cx="3114264" cy="2497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8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BF0CEA0D-7B8D-418C-9130-0EA3073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7530" y="3574773"/>
            <a:ext cx="3899452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sz="2800" b="1" i="1" dirty="0">
                <a:solidFill>
                  <a:schemeClr val="tx1"/>
                </a:solidFill>
              </a:rPr>
              <a:t>«ΚΟΙΝΩΝΙΚΗ ΔΙΑΣΤΡΩΜΑΤΩΣΗ ΚΑΙ</a:t>
            </a:r>
            <a:br>
              <a:rPr lang="el-GR" sz="2800" i="1" dirty="0">
                <a:solidFill>
                  <a:schemeClr val="tx1"/>
                </a:solidFill>
              </a:rPr>
            </a:br>
            <a:r>
              <a:rPr lang="el-GR" sz="2800" b="1" i="1" dirty="0">
                <a:solidFill>
                  <a:schemeClr val="tx1"/>
                </a:solidFill>
              </a:rPr>
              <a:t>ΚΟΙΝΩΝΙΚΗ ΚΙΝΗΤΙΚΟΤΗΤΑ»</a:t>
            </a:r>
            <a:endParaRPr lang="el-GR" sz="2800" i="1" dirty="0">
              <a:solidFill>
                <a:schemeClr val="tx1"/>
              </a:solidFill>
            </a:endParaRPr>
          </a:p>
        </p:txBody>
      </p:sp>
      <p:sp>
        <p:nvSpPr>
          <p:cNvPr id="7" name="Τίτλος 4">
            <a:extLst>
              <a:ext uri="{FF2B5EF4-FFF2-40B4-BE49-F238E27FC236}">
                <a16:creationId xmlns:a16="http://schemas.microsoft.com/office/drawing/2014/main" id="{E55EAB79-10FA-4EED-8833-801E17C16279}"/>
              </a:ext>
            </a:extLst>
          </p:cNvPr>
          <p:cNvSpPr txBox="1">
            <a:spLocks/>
          </p:cNvSpPr>
          <p:nvPr/>
        </p:nvSpPr>
        <p:spPr>
          <a:xfrm>
            <a:off x="685800" y="963007"/>
            <a:ext cx="4422913" cy="1828799"/>
          </a:xfrm>
          <a:prstGeom prst="rect">
            <a:avLst/>
          </a:prstGeom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ΣΤΟ ΕΠΟΜΕΝΟ ΜΑΘΗΜΑ ΘΑ ΜΙΛΗΣΟΥΜΕ ΓΙΑ:</a:t>
            </a:r>
            <a:endParaRPr lang="el-GR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4" name="Picture 6" descr="Next Time - Posted on December 8th, 2016 by Neal Hagberg">
            <a:extLst>
              <a:ext uri="{FF2B5EF4-FFF2-40B4-BE49-F238E27FC236}">
                <a16:creationId xmlns:a16="http://schemas.microsoft.com/office/drawing/2014/main" id="{703B2E1B-C062-411C-BED4-DD09C89D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13" y="0"/>
            <a:ext cx="708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8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 Thoughtful International Thank You Day Messages for Employees">
            <a:extLst>
              <a:ext uri="{FF2B5EF4-FFF2-40B4-BE49-F238E27FC236}">
                <a16:creationId xmlns:a16="http://schemas.microsoft.com/office/drawing/2014/main" id="{E1393FE6-058D-454F-A18B-37C800D0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12192000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2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8DB03E81-A0FD-44B4-A2BE-F5C5A9AF33D8}"/>
              </a:ext>
            </a:extLst>
          </p:cNvPr>
          <p:cNvSpPr txBox="1">
            <a:spLocks/>
          </p:cNvSpPr>
          <p:nvPr/>
        </p:nvSpPr>
        <p:spPr>
          <a:xfrm>
            <a:off x="397543" y="2411897"/>
            <a:ext cx="4412997" cy="25175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ΣΤΟ ΠΡΟΗΓΟΥΜΕΝΟ</a:t>
            </a:r>
          </a:p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ΜΑΘΗΜΑ ΜΙΛΗΣΑΜΕ ΓΙΑ: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09BF2-B495-40C2-BE31-DEFD0933F161}"/>
              </a:ext>
            </a:extLst>
          </p:cNvPr>
          <p:cNvSpPr txBox="1"/>
          <p:nvPr/>
        </p:nvSpPr>
        <p:spPr>
          <a:xfrm>
            <a:off x="4717774" y="781878"/>
            <a:ext cx="69441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200" dirty="0"/>
          </a:p>
          <a:p>
            <a:r>
              <a:rPr lang="el-GR" sz="2200" dirty="0"/>
              <a:t>                         	         </a:t>
            </a:r>
            <a:r>
              <a:rPr lang="el-GR" sz="2200" b="1" i="1" u="sng" dirty="0"/>
              <a:t>«ΚΟΙΝΩΝΙΚΟ ΡΟΛΟ»</a:t>
            </a:r>
          </a:p>
          <a:p>
            <a:pPr algn="ctr"/>
            <a:endParaRPr lang="el-GR" sz="2200" dirty="0"/>
          </a:p>
          <a:p>
            <a:pPr algn="ctr"/>
            <a:r>
              <a:rPr lang="el-GR" sz="2200" dirty="0"/>
              <a:t>Το σύνολο των προσδοκώμενων συμπεριφορών από τον κάτοχο μιας συγκεκριμένης κοινωνικής θέσης.</a:t>
            </a:r>
          </a:p>
          <a:p>
            <a:pPr algn="ctr"/>
            <a:r>
              <a:rPr lang="el-GR" sz="2200" dirty="0"/>
              <a:t>Για παράδειγμα: Από έναν «οδηγό ταξί» (τον κάτοχο της θέσης αυτής), έχουμε τη βασική προσδοκία να γνωρίζει τις διευθύνσεις μέσα στην πόλη. </a:t>
            </a:r>
          </a:p>
          <a:p>
            <a:pPr algn="ctr"/>
            <a:r>
              <a:rPr lang="el-GR" sz="2200" dirty="0"/>
              <a:t>Αυτή είναι η βασική διαφορά ανάμεσα στη θέση και στο ρόλο.</a:t>
            </a:r>
          </a:p>
          <a:p>
            <a:pPr algn="ctr"/>
            <a:r>
              <a:rPr lang="el-GR" sz="2200" b="1" dirty="0"/>
              <a:t>Κατέχουμε μια θέση και παίζουμε έναν ρόλο.</a:t>
            </a:r>
          </a:p>
          <a:p>
            <a:pPr algn="ctr"/>
            <a:r>
              <a:rPr lang="el-GR" sz="2200" dirty="0"/>
              <a:t>Σημαντικό είναι ότι η προσδοκώμενη συμπεριφορά (ο ρόλος) και η πραγματική συμπεριφορά ενός ατόμου είναι δύο διαφορετικά πράγματα.</a:t>
            </a:r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8EBC75E2-BC47-4C58-907A-50D034086C6E}"/>
              </a:ext>
            </a:extLst>
          </p:cNvPr>
          <p:cNvSpPr/>
          <p:nvPr/>
        </p:nvSpPr>
        <p:spPr>
          <a:xfrm>
            <a:off x="5983393" y="1139687"/>
            <a:ext cx="788470" cy="422344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95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βάλ 6">
            <a:extLst>
              <a:ext uri="{FF2B5EF4-FFF2-40B4-BE49-F238E27FC236}">
                <a16:creationId xmlns:a16="http://schemas.microsoft.com/office/drawing/2014/main" id="{F71E5F68-93EE-4950-B011-20A7E7013A41}"/>
              </a:ext>
            </a:extLst>
          </p:cNvPr>
          <p:cNvSpPr/>
          <p:nvPr/>
        </p:nvSpPr>
        <p:spPr>
          <a:xfrm>
            <a:off x="2345635" y="265043"/>
            <a:ext cx="7720214" cy="522308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ΚΟΙΝΩΝΙΚΟΙ ΚΑΝΟΝΕΣ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AB82AA4F-9574-4742-91AC-40E56C28E1F3}"/>
              </a:ext>
            </a:extLst>
          </p:cNvPr>
          <p:cNvSpPr/>
          <p:nvPr/>
        </p:nvSpPr>
        <p:spPr>
          <a:xfrm>
            <a:off x="7136297" y="2944230"/>
            <a:ext cx="3624468" cy="213135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Εκφράζουν κοινωνικά ιδεώδη-αξίες</a:t>
            </a:r>
          </a:p>
          <a:p>
            <a:pPr algn="ctr"/>
            <a:r>
              <a:rPr lang="el-GR" sz="1600" dirty="0"/>
              <a:t>…και οι συμπεριφορές των μελών μιας κοινωνίας πρέπει να είναι σύμφωνα με αυτές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E0706C12-62B4-4C95-A440-43E08D0EB2EA}"/>
              </a:ext>
            </a:extLst>
          </p:cNvPr>
          <p:cNvSpPr/>
          <p:nvPr/>
        </p:nvSpPr>
        <p:spPr>
          <a:xfrm>
            <a:off x="9276521" y="4575570"/>
            <a:ext cx="2915479" cy="22824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200" b="1" dirty="0"/>
              <a:t>Π.χ. η κοινωνική αξία της ζωής…</a:t>
            </a:r>
          </a:p>
          <a:p>
            <a:pPr algn="ctr"/>
            <a:r>
              <a:rPr lang="el-GR" sz="1200" dirty="0"/>
              <a:t>…εκφράζεται μέσα στις περισσότερες κοινωνίες με τον κανόνα της απαγόρευσης, της αφαίρεσης ή της απειλής της ζωής του ατόμου</a:t>
            </a:r>
          </a:p>
        </p:txBody>
      </p:sp>
      <p:pic>
        <p:nvPicPr>
          <p:cNvPr id="5122" name="Picture 2" descr="Χαρούμενη όμορφη γυναίκα που φυσάει χορδέλα πάνω από ουράνιο φόντο,  διασκεδάζοντας και παίζοντας σε εξωτερικό χώρο, έφηβη κοπέλα Στοκ Εικόνα -  εικόνα από : 155854825">
            <a:extLst>
              <a:ext uri="{FF2B5EF4-FFF2-40B4-BE49-F238E27FC236}">
                <a16:creationId xmlns:a16="http://schemas.microsoft.com/office/drawing/2014/main" id="{3B109D3A-4549-4866-A7BE-33FC72DF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49" y="4682390"/>
            <a:ext cx="1406388" cy="83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Οβάλ 14">
            <a:extLst>
              <a:ext uri="{FF2B5EF4-FFF2-40B4-BE49-F238E27FC236}">
                <a16:creationId xmlns:a16="http://schemas.microsoft.com/office/drawing/2014/main" id="{5C6B93EE-CD31-41C5-B950-C14B3A711669}"/>
              </a:ext>
            </a:extLst>
          </p:cNvPr>
          <p:cNvSpPr/>
          <p:nvPr/>
        </p:nvSpPr>
        <p:spPr>
          <a:xfrm>
            <a:off x="788504" y="2944230"/>
            <a:ext cx="3750366" cy="213135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Οι Κοινωνικοί Κανόνες είναι ΠΡΟΤΥΠΑ ΣΥΜΠΕΡΙΦΟΡΑΣ</a:t>
            </a:r>
          </a:p>
          <a:p>
            <a:pPr algn="ctr"/>
            <a:r>
              <a:rPr lang="el-GR" sz="1600" dirty="0"/>
              <a:t>…που διαμορφώνονται με βάση τις κοινωνικές ΑΞΙΕΣ κάθε κοινωνίας ή κάθε κοινωνικής ομάδας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DD5AC325-21B1-4A4F-A520-2E972CB2A870}"/>
              </a:ext>
            </a:extLst>
          </p:cNvPr>
          <p:cNvSpPr/>
          <p:nvPr/>
        </p:nvSpPr>
        <p:spPr>
          <a:xfrm>
            <a:off x="68741" y="4969564"/>
            <a:ext cx="3337068" cy="18884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100" b="1" dirty="0"/>
              <a:t>Π.χ. η κοινωνική αξία της ισότητας των φύλων…</a:t>
            </a:r>
          </a:p>
          <a:p>
            <a:pPr algn="ctr"/>
            <a:r>
              <a:rPr lang="el-GR" sz="1100" dirty="0"/>
              <a:t>…διαμόρφωσε και τους αντίστοιχους κοινωνικούς κανόνες που ορίζουν τη συμπεριφορά της γυναίκας στους ρόλους της ως συζύγου, μητέρας, εργαζομένης κ.ά</a:t>
            </a:r>
            <a:r>
              <a:rPr lang="el-GR" sz="1100" b="1" dirty="0"/>
              <a:t>.</a:t>
            </a:r>
          </a:p>
        </p:txBody>
      </p:sp>
      <p:pic>
        <p:nvPicPr>
          <p:cNvPr id="5124" name="Picture 4" descr="Η οικογένεια ως δεσμός και ως δεσμώτης">
            <a:extLst>
              <a:ext uri="{FF2B5EF4-FFF2-40B4-BE49-F238E27FC236}">
                <a16:creationId xmlns:a16="http://schemas.microsoft.com/office/drawing/2014/main" id="{0467D86C-ED11-4E90-B734-F71F48E2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121" y="5015720"/>
            <a:ext cx="1331843" cy="47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D8D6C1C0-E6AE-4434-BB20-08B1846256D1}"/>
              </a:ext>
            </a:extLst>
          </p:cNvPr>
          <p:cNvSpPr txBox="1">
            <a:spLocks/>
          </p:cNvSpPr>
          <p:nvPr/>
        </p:nvSpPr>
        <p:spPr>
          <a:xfrm>
            <a:off x="4015388" y="344555"/>
            <a:ext cx="3816648" cy="8477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ΕΠΟΜΕΝΩΣ…</a:t>
            </a: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46ADF03C-95C1-41E8-8C15-30BE33C3A9FA}"/>
              </a:ext>
            </a:extLst>
          </p:cNvPr>
          <p:cNvSpPr/>
          <p:nvPr/>
        </p:nvSpPr>
        <p:spPr>
          <a:xfrm rot="5400000">
            <a:off x="5529477" y="1378921"/>
            <a:ext cx="788470" cy="422344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70FDF-9825-40C0-88FC-D71F407F0115}"/>
              </a:ext>
            </a:extLst>
          </p:cNvPr>
          <p:cNvSpPr txBox="1"/>
          <p:nvPr/>
        </p:nvSpPr>
        <p:spPr>
          <a:xfrm>
            <a:off x="2299242" y="2345635"/>
            <a:ext cx="88193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200" b="1" u="sng" dirty="0"/>
              <a:t>ΕΙΝΑΙ</a:t>
            </a:r>
            <a:r>
              <a:rPr lang="el-GR" sz="2200" dirty="0"/>
              <a:t> πρότυπα συμπεριφοράς, όπου διαμορφώνονται με βάση τις κοινωνικές αξίες κάθε κοινωνίας ή κοινωνικής ομάδας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200" b="1" u="sng" dirty="0"/>
              <a:t>ΔΙΑΜΟΡΦΩΝΟΝΤΑΙ </a:t>
            </a:r>
            <a:r>
              <a:rPr lang="el-GR" sz="2200" dirty="0"/>
              <a:t>από κοινωνικές αξίες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200" b="1" u="sng" dirty="0"/>
              <a:t>ΕΙΔΗ</a:t>
            </a:r>
          </a:p>
          <a:p>
            <a:pPr marL="342900" indent="-342900">
              <a:buFont typeface="+mj-lt"/>
              <a:buAutoNum type="arabicPeriod"/>
            </a:pPr>
            <a:endParaRPr lang="el-GR" sz="2200" dirty="0"/>
          </a:p>
          <a:p>
            <a:r>
              <a:rPr lang="el-GR" sz="2200" dirty="0"/>
              <a:t>                          Γενικοί ή Ειδικοί Κοινωνικοί Κανόνες</a:t>
            </a:r>
          </a:p>
          <a:p>
            <a:endParaRPr lang="el-GR" sz="2200" dirty="0"/>
          </a:p>
          <a:p>
            <a:r>
              <a:rPr lang="el-GR" sz="2200" dirty="0"/>
              <a:t>                          Αυστηροί ή Ελαστικοί / Χαλαροί Κοινωνικοί Κανόνες</a:t>
            </a:r>
          </a:p>
          <a:p>
            <a:endParaRPr lang="el-GR" sz="2200" dirty="0"/>
          </a:p>
          <a:p>
            <a:r>
              <a:rPr lang="el-GR" sz="2200" dirty="0"/>
              <a:t>                           Τυπικοί ή Άτυποι Κοινωνικοί Κανόνες </a:t>
            </a:r>
          </a:p>
          <a:p>
            <a:endParaRPr lang="el-GR" sz="2200" dirty="0"/>
          </a:p>
        </p:txBody>
      </p:sp>
      <p:cxnSp>
        <p:nvCxnSpPr>
          <p:cNvPr id="14" name="Γραμμή σύνδεσης: Γωνιώδης 13">
            <a:extLst>
              <a:ext uri="{FF2B5EF4-FFF2-40B4-BE49-F238E27FC236}">
                <a16:creationId xmlns:a16="http://schemas.microsoft.com/office/drawing/2014/main" id="{4D60A514-3807-4F97-BCF0-D80E6C457E3C}"/>
              </a:ext>
            </a:extLst>
          </p:cNvPr>
          <p:cNvCxnSpPr/>
          <p:nvPr/>
        </p:nvCxnSpPr>
        <p:spPr>
          <a:xfrm>
            <a:off x="2941983" y="3902741"/>
            <a:ext cx="795130" cy="38421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ραμμή σύνδεσης: Γωνιώδης 14">
            <a:extLst>
              <a:ext uri="{FF2B5EF4-FFF2-40B4-BE49-F238E27FC236}">
                <a16:creationId xmlns:a16="http://schemas.microsoft.com/office/drawing/2014/main" id="{1CA8B673-E3EA-4C51-B8D4-C4F34C87744D}"/>
              </a:ext>
            </a:extLst>
          </p:cNvPr>
          <p:cNvCxnSpPr/>
          <p:nvPr/>
        </p:nvCxnSpPr>
        <p:spPr>
          <a:xfrm>
            <a:off x="2941983" y="4558896"/>
            <a:ext cx="795130" cy="38421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Γραμμή σύνδεσης: Γωνιώδης 15">
            <a:extLst>
              <a:ext uri="{FF2B5EF4-FFF2-40B4-BE49-F238E27FC236}">
                <a16:creationId xmlns:a16="http://schemas.microsoft.com/office/drawing/2014/main" id="{FF073B9D-3329-42DF-A19E-153E5ED2071E}"/>
              </a:ext>
            </a:extLst>
          </p:cNvPr>
          <p:cNvCxnSpPr/>
          <p:nvPr/>
        </p:nvCxnSpPr>
        <p:spPr>
          <a:xfrm>
            <a:off x="2941983" y="5215051"/>
            <a:ext cx="795130" cy="38421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1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AC522A8F-1D59-473C-93D4-DC0B17D71C43}"/>
              </a:ext>
            </a:extLst>
          </p:cNvPr>
          <p:cNvSpPr txBox="1">
            <a:spLocks/>
          </p:cNvSpPr>
          <p:nvPr/>
        </p:nvSpPr>
        <p:spPr>
          <a:xfrm>
            <a:off x="2630546" y="164476"/>
            <a:ext cx="6930908" cy="8477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ΕΙΔΗ ΚΟΙΝΩΝΙΚΩΝ ΚΑΝΟΝΩΝ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3F7FB20-6F22-42F0-9088-5FAB5040B7E8}"/>
              </a:ext>
            </a:extLst>
          </p:cNvPr>
          <p:cNvSpPr/>
          <p:nvPr/>
        </p:nvSpPr>
        <p:spPr>
          <a:xfrm>
            <a:off x="361121" y="1500808"/>
            <a:ext cx="2796210" cy="6327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ΓΕΝΙΚΟΙ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C64BC50-0825-4AB8-9ECB-338677DBBAFB}"/>
              </a:ext>
            </a:extLst>
          </p:cNvPr>
          <p:cNvSpPr/>
          <p:nvPr/>
        </p:nvSpPr>
        <p:spPr>
          <a:xfrm>
            <a:off x="4830417" y="1500808"/>
            <a:ext cx="2796210" cy="6327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ΑΥΣΤΗΡΟΙ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02CB46A-E582-48CF-9B49-359C3E869FCD}"/>
              </a:ext>
            </a:extLst>
          </p:cNvPr>
          <p:cNvSpPr/>
          <p:nvPr/>
        </p:nvSpPr>
        <p:spPr>
          <a:xfrm>
            <a:off x="9034669" y="1500808"/>
            <a:ext cx="2796210" cy="6327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ΤΥΠΙΚΟΙ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5AABF-F1BD-44A5-8D1E-E458B6336344}"/>
              </a:ext>
            </a:extLst>
          </p:cNvPr>
          <p:cNvSpPr txBox="1"/>
          <p:nvPr/>
        </p:nvSpPr>
        <p:spPr>
          <a:xfrm>
            <a:off x="215347" y="2385391"/>
            <a:ext cx="3627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Αφορούν όλο το κοινωνικό σύνολο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Προστασία της ζωής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Διαφύλαξη ελευθερίας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Προστασία ισότητας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817B8-63EE-42CA-B171-E10BBB621857}"/>
              </a:ext>
            </a:extLst>
          </p:cNvPr>
          <p:cNvSpPr txBox="1"/>
          <p:nvPr/>
        </p:nvSpPr>
        <p:spPr>
          <a:xfrm>
            <a:off x="4721089" y="2385391"/>
            <a:ext cx="362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Προβλέπουν ποινές σε όσους τους παραβαίνουν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Απαγόρευση φόνου, κλοπής, κακοποίησης και εξύβρισης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7F51B-30B7-44AB-B47F-6ED1D3CDB92B}"/>
              </a:ext>
            </a:extLst>
          </p:cNvPr>
          <p:cNvSpPr txBox="1"/>
          <p:nvPr/>
        </p:nvSpPr>
        <p:spPr>
          <a:xfrm>
            <a:off x="9001541" y="2385391"/>
            <a:ext cx="319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Όλοι οι γραπτοί κανόνες - νόμοι του κράτους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CDD6E0B-D58D-46BD-89D2-C94C1FED0722}"/>
              </a:ext>
            </a:extLst>
          </p:cNvPr>
          <p:cNvSpPr/>
          <p:nvPr/>
        </p:nvSpPr>
        <p:spPr>
          <a:xfrm>
            <a:off x="361121" y="4114511"/>
            <a:ext cx="2796210" cy="6327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ΕΙΔΙΚΟΙ 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57797A7-709B-4EB4-916F-9B296A4F2418}"/>
              </a:ext>
            </a:extLst>
          </p:cNvPr>
          <p:cNvSpPr/>
          <p:nvPr/>
        </p:nvSpPr>
        <p:spPr>
          <a:xfrm>
            <a:off x="4830416" y="4114510"/>
            <a:ext cx="3226905" cy="6327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ΕΛΑΣΤΙΚΟΙ / ΧΑΛΑΡΟΙ 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843E674-63ED-4C60-A1D1-F12FE2FFFEAA}"/>
              </a:ext>
            </a:extLst>
          </p:cNvPr>
          <p:cNvSpPr/>
          <p:nvPr/>
        </p:nvSpPr>
        <p:spPr>
          <a:xfrm>
            <a:off x="9036326" y="4033917"/>
            <a:ext cx="2796210" cy="63279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ΑΤΥΠΟΙ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6BA13-376D-4AF8-BF84-898D53FD6BF0}"/>
              </a:ext>
            </a:extLst>
          </p:cNvPr>
          <p:cNvSpPr txBox="1"/>
          <p:nvPr/>
        </p:nvSpPr>
        <p:spPr>
          <a:xfrm>
            <a:off x="215346" y="5070611"/>
            <a:ext cx="3627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Αφορούν επιμέρους κοινωνικές ομάδες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Γιατροί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Μαθητές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Οδηγοί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BA564-C995-42C7-ACB2-BCCC45486BA4}"/>
              </a:ext>
            </a:extLst>
          </p:cNvPr>
          <p:cNvSpPr txBox="1"/>
          <p:nvPr/>
        </p:nvSpPr>
        <p:spPr>
          <a:xfrm>
            <a:off x="4721088" y="4989080"/>
            <a:ext cx="362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Αφήνουν περιθώρια ελευθερίας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Τρόπος καθημερινής ενδυμασίας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A4057-BBC4-4C70-8A25-4F9F689339E9}"/>
              </a:ext>
            </a:extLst>
          </p:cNvPr>
          <p:cNvSpPr txBox="1"/>
          <p:nvPr/>
        </p:nvSpPr>
        <p:spPr>
          <a:xfrm>
            <a:off x="9001541" y="4930239"/>
            <a:ext cx="319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Άγραφα έθιμα και συνήθειες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Κανόνες ευγένειας ή έθιμα αποκριάς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86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FD5BA58-4884-4E58-9FAC-7251B794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1793"/>
            <a:ext cx="10131425" cy="622850"/>
          </a:xfrm>
        </p:spPr>
        <p:txBody>
          <a:bodyPr>
            <a:noAutofit/>
          </a:bodyPr>
          <a:lstStyle/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ΦΥΛΛΟ ΑΞΙΟΛΟΓΗΣΗΣ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67E7F-EE23-49D8-B747-FEC0C8DA66C2}"/>
              </a:ext>
            </a:extLst>
          </p:cNvPr>
          <p:cNvSpPr txBox="1"/>
          <p:nvPr/>
        </p:nvSpPr>
        <p:spPr>
          <a:xfrm>
            <a:off x="384313" y="1712560"/>
            <a:ext cx="109595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u="sng" dirty="0">
                <a:latin typeface="+mj-lt"/>
              </a:rPr>
              <a:t>Άσκηση 1</a:t>
            </a:r>
            <a:r>
              <a:rPr lang="el-GR" sz="2400" b="1" u="sng" baseline="30000" dirty="0">
                <a:latin typeface="+mj-lt"/>
              </a:rPr>
              <a:t>η</a:t>
            </a:r>
            <a:r>
              <a:rPr lang="el-GR" sz="2400" b="1" u="sng" dirty="0">
                <a:latin typeface="+mj-lt"/>
              </a:rPr>
              <a:t>:</a:t>
            </a:r>
          </a:p>
          <a:p>
            <a:pPr algn="just"/>
            <a:r>
              <a:rPr lang="el-GR" sz="2400" dirty="0">
                <a:latin typeface="+mj-lt"/>
                <a:cs typeface="Arial" panose="020B0604020202020204" pitchFamily="34" charset="0"/>
              </a:rPr>
              <a:t>Να χαρακτηρίσετε τις παρακάτω προτάσεις Σωστές ή Λανθασμένες, βάζοντας σε κύκλο το αντίστοιχο γράμμα (Σ ή Λ)</a:t>
            </a:r>
          </a:p>
          <a:p>
            <a:pPr algn="just"/>
            <a:endParaRPr lang="el-GR" sz="2400" dirty="0">
              <a:latin typeface="+mj-lt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+mj-lt"/>
                <a:cs typeface="Arial" panose="020B0604020202020204" pitchFamily="34" charset="0"/>
              </a:rPr>
              <a:t>Οι κοινωνικοί ρόλοι είναι αυτοί όπου προσδιορίζουν κατά κύριο λόγο τα πρότυπα συμπεριφοράς.		(Σ /Λ)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+mj-lt"/>
                <a:cs typeface="Arial" panose="020B0604020202020204" pitchFamily="34" charset="0"/>
              </a:rPr>
              <a:t>Ένα από τα είδη των κοινωνικών κανόνων είναι οι τυπικοί και οι άτυποι αντίστοιχα.	(Σ / Λ)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+mj-lt"/>
                <a:cs typeface="Arial" panose="020B0604020202020204" pitchFamily="34" charset="0"/>
              </a:rPr>
              <a:t>Οι ελαστικοί κοινωνικοί κανόνες προβλέπουν ποινές σε όσους τους παραβαίνουν.		(Σ / Λ)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+mj-lt"/>
                <a:cs typeface="Arial" panose="020B0604020202020204" pitchFamily="34" charset="0"/>
              </a:rPr>
              <a:t>Οι κοινωνικοί κανόνες εκφράζουν αξίες και ιδεώδη. Όπως για παράδειγμα είναι και η κοινωνική αξία της ζωής.		(Σ / Λ)</a:t>
            </a:r>
          </a:p>
          <a:p>
            <a:pPr algn="just"/>
            <a:r>
              <a:rPr lang="el-GR" sz="2400" dirty="0">
                <a:latin typeface="+mj-lt"/>
              </a:rPr>
              <a:t>	</a:t>
            </a:r>
          </a:p>
        </p:txBody>
      </p:sp>
      <p:pic>
        <p:nvPicPr>
          <p:cNvPr id="2050" name="Picture 2" descr="Οι εκπαιδευτικοί πάντα και τώρα δίπλα στους μαθητές τους αγωνίζονται για τη  μόρφωση και το δημόσιο δωρεάν σχολείο για όλους | Alfavita">
            <a:extLst>
              <a:ext uri="{FF2B5EF4-FFF2-40B4-BE49-F238E27FC236}">
                <a16:creationId xmlns:a16="http://schemas.microsoft.com/office/drawing/2014/main" id="{10EC6E48-71F0-40AA-8614-4FC210FD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22" y="66263"/>
            <a:ext cx="3379235" cy="204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4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8190D83C-A6FE-4B77-802C-6E9B6756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1793"/>
            <a:ext cx="10131425" cy="622850"/>
          </a:xfrm>
        </p:spPr>
        <p:txBody>
          <a:bodyPr>
            <a:noAutofit/>
          </a:bodyPr>
          <a:lstStyle/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ΦΥΛΛΟ ΑΞΙΟΛΟΓΗΣΗΣ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FB7ED-3993-44F6-92D1-D08F2FB28FAF}"/>
              </a:ext>
            </a:extLst>
          </p:cNvPr>
          <p:cNvSpPr txBox="1"/>
          <p:nvPr/>
        </p:nvSpPr>
        <p:spPr>
          <a:xfrm>
            <a:off x="477218" y="967409"/>
            <a:ext cx="10340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Άσκηση 2</a:t>
            </a:r>
            <a:r>
              <a:rPr lang="el-GR" sz="2400" b="1" u="sng" baseline="30000" dirty="0"/>
              <a:t>η</a:t>
            </a:r>
            <a:r>
              <a:rPr lang="el-GR" sz="2400" b="1" u="sng" dirty="0"/>
              <a:t>:</a:t>
            </a:r>
            <a:endParaRPr lang="el-GR" sz="2400" dirty="0"/>
          </a:p>
          <a:p>
            <a:r>
              <a:rPr lang="el-GR" sz="2400" dirty="0"/>
              <a:t>Να αντιστοιχήσετε τις παρακάτω λέξεις στην σωστή ομάδα. </a:t>
            </a:r>
          </a:p>
          <a:p>
            <a:r>
              <a:rPr lang="el-GR" sz="2400" dirty="0"/>
              <a:t>ΠΡΟΣΟΧΗ!!! Μπορεί κάποιες να μην ταιριάζουν σε καμία ομάδα…</a:t>
            </a:r>
          </a:p>
          <a:p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Άγραφα έθιμα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Απαγόρευση φόνου, κακοποίησης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Γιατροί, μαθητές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Προστασία της ζωής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Περιθώρια ελευθερίας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Όλο το κοινωνικό σύνολο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C1E04-E748-412B-AAE4-08ED6D0F644B}"/>
              </a:ext>
            </a:extLst>
          </p:cNvPr>
          <p:cNvSpPr txBox="1"/>
          <p:nvPr/>
        </p:nvSpPr>
        <p:spPr>
          <a:xfrm>
            <a:off x="7367811" y="3059668"/>
            <a:ext cx="233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FBABD-CE3E-4522-A568-10C465A63F10}"/>
              </a:ext>
            </a:extLst>
          </p:cNvPr>
          <p:cNvSpPr txBox="1"/>
          <p:nvPr/>
        </p:nvSpPr>
        <p:spPr>
          <a:xfrm>
            <a:off x="7274647" y="3038180"/>
            <a:ext cx="233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l-GR" sz="3200" dirty="0"/>
              <a:t>ΑΥΣΤΗΡΟΙ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2A508-4D49-429F-97C5-968BF802D9FF}"/>
              </a:ext>
            </a:extLst>
          </p:cNvPr>
          <p:cNvSpPr txBox="1"/>
          <p:nvPr/>
        </p:nvSpPr>
        <p:spPr>
          <a:xfrm>
            <a:off x="7367811" y="4561363"/>
            <a:ext cx="233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l-GR" sz="3200" dirty="0"/>
              <a:t>ΓΕΝΙΚΟΙ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F3531-B88D-48ED-A594-871B9187D5E2}"/>
              </a:ext>
            </a:extLst>
          </p:cNvPr>
          <p:cNvSpPr txBox="1"/>
          <p:nvPr/>
        </p:nvSpPr>
        <p:spPr>
          <a:xfrm>
            <a:off x="7367811" y="5867597"/>
            <a:ext cx="233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l-GR" sz="3200" dirty="0"/>
              <a:t>ΑΤΥΠΟΙ</a:t>
            </a:r>
          </a:p>
        </p:txBody>
      </p:sp>
      <p:pic>
        <p:nvPicPr>
          <p:cNvPr id="1026" name="Picture 2" descr="Έρευνα: Ποιοι μαθητές έχουν χειρότερες επιδόσεις στο σχολείο | imommy">
            <a:extLst>
              <a:ext uri="{FF2B5EF4-FFF2-40B4-BE49-F238E27FC236}">
                <a16:creationId xmlns:a16="http://schemas.microsoft.com/office/drawing/2014/main" id="{11262BE0-C8AF-4772-866B-23ABDDBD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66" y="709420"/>
            <a:ext cx="2658716" cy="1773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4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FC9193-8A83-4DF9-A530-E713BBB4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1793"/>
            <a:ext cx="10131425" cy="622850"/>
          </a:xfrm>
        </p:spPr>
        <p:txBody>
          <a:bodyPr>
            <a:noAutofit/>
          </a:bodyPr>
          <a:lstStyle/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ΑΝΑΚΕΦΑΛΑΙΩΣΗ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7818E98-828C-4552-914C-522E0CE17C98}"/>
              </a:ext>
            </a:extLst>
          </p:cNvPr>
          <p:cNvSpPr/>
          <p:nvPr/>
        </p:nvSpPr>
        <p:spPr>
          <a:xfrm>
            <a:off x="225286" y="1929679"/>
            <a:ext cx="3786809" cy="13401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ΚΟΙΝΩΝΙΚΟΙ ΚΑΝΟΝΕΣ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(ΠΡΟΤΥΠΑ ΣΥΜΠΕΡΙΦΟΡΑΣ)</a:t>
            </a: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1CEE1376-0CE3-46A7-A267-5C4579E24AB4}"/>
              </a:ext>
            </a:extLst>
          </p:cNvPr>
          <p:cNvSpPr/>
          <p:nvPr/>
        </p:nvSpPr>
        <p:spPr>
          <a:xfrm>
            <a:off x="4644921" y="2239478"/>
            <a:ext cx="3246783" cy="71561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F54F9-55C1-4941-92AD-763155F91BDC}"/>
              </a:ext>
            </a:extLst>
          </p:cNvPr>
          <p:cNvSpPr txBox="1"/>
          <p:nvPr/>
        </p:nvSpPr>
        <p:spPr>
          <a:xfrm>
            <a:off x="4886703" y="1830247"/>
            <a:ext cx="2531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i="1" dirty="0"/>
              <a:t>«ΠΡΟΣΔΙΟΡΙΖΟΥΝ»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3D22024-CDC7-4873-A9A5-621AB9A855BF}"/>
              </a:ext>
            </a:extLst>
          </p:cNvPr>
          <p:cNvSpPr/>
          <p:nvPr/>
        </p:nvSpPr>
        <p:spPr>
          <a:xfrm>
            <a:off x="8766312" y="1932060"/>
            <a:ext cx="3200402" cy="13401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ΚΟΙΝΩΝΙΚΟΥΣ ΡΟΛΟΥΣ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9ECE5F7-AA81-47A4-9B4C-9E4E05263B28}"/>
              </a:ext>
            </a:extLst>
          </p:cNvPr>
          <p:cNvSpPr/>
          <p:nvPr/>
        </p:nvSpPr>
        <p:spPr>
          <a:xfrm>
            <a:off x="4485930" y="3364327"/>
            <a:ext cx="3050740" cy="86470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ΚΟΙΝΩΝΙΚΟΙ ΚΑΝΟΝΕΣ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E3ADC1-BB1B-4494-84F6-3FF4F74F9D22}"/>
              </a:ext>
            </a:extLst>
          </p:cNvPr>
          <p:cNvSpPr/>
          <p:nvPr/>
        </p:nvSpPr>
        <p:spPr>
          <a:xfrm>
            <a:off x="490329" y="5688496"/>
            <a:ext cx="3050740" cy="71561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ΓΕΝΙΚΟΙ - ΕΙΔΙΚΟΙ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F4D5206-890B-4CA5-A0A5-CBA4FB844AD5}"/>
              </a:ext>
            </a:extLst>
          </p:cNvPr>
          <p:cNvSpPr/>
          <p:nvPr/>
        </p:nvSpPr>
        <p:spPr>
          <a:xfrm>
            <a:off x="4485930" y="5688496"/>
            <a:ext cx="3050740" cy="71561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ΑΥΣΤΗΡΟΙ - ΕΛΑΣΤΙΚΟΙ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14A0E10-660F-4991-9432-A81A2E7A492F}"/>
              </a:ext>
            </a:extLst>
          </p:cNvPr>
          <p:cNvSpPr/>
          <p:nvPr/>
        </p:nvSpPr>
        <p:spPr>
          <a:xfrm>
            <a:off x="9117566" y="5688496"/>
            <a:ext cx="2849148" cy="71561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ΤΥΠΙΚΟΙ - ΑΤΥΠΟΙ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C33F08F6-39D2-4E30-9B72-23C9A60E5AA7}"/>
              </a:ext>
            </a:extLst>
          </p:cNvPr>
          <p:cNvCxnSpPr>
            <a:cxnSpLocks/>
          </p:cNvCxnSpPr>
          <p:nvPr/>
        </p:nvCxnSpPr>
        <p:spPr>
          <a:xfrm flipH="1">
            <a:off x="3246783" y="4505739"/>
            <a:ext cx="1669775" cy="7403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6DC0A0F8-829A-4801-B36A-4F40974463DF}"/>
              </a:ext>
            </a:extLst>
          </p:cNvPr>
          <p:cNvCxnSpPr/>
          <p:nvPr/>
        </p:nvCxnSpPr>
        <p:spPr>
          <a:xfrm>
            <a:off x="6096000" y="4436026"/>
            <a:ext cx="0" cy="973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59B8C935-BEF7-46A8-A5CF-B726227ED103}"/>
              </a:ext>
            </a:extLst>
          </p:cNvPr>
          <p:cNvCxnSpPr>
            <a:cxnSpLocks/>
          </p:cNvCxnSpPr>
          <p:nvPr/>
        </p:nvCxnSpPr>
        <p:spPr>
          <a:xfrm>
            <a:off x="7609556" y="4505739"/>
            <a:ext cx="1722853" cy="7403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Ανακεφαλαίωση">
            <a:extLst>
              <a:ext uri="{FF2B5EF4-FFF2-40B4-BE49-F238E27FC236}">
                <a16:creationId xmlns:a16="http://schemas.microsoft.com/office/drawing/2014/main" id="{CF13A5DA-5CBE-4F24-BD11-EFFD7772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80" y="60796"/>
            <a:ext cx="2905119" cy="144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4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4">
            <a:extLst>
              <a:ext uri="{FF2B5EF4-FFF2-40B4-BE49-F238E27FC236}">
                <a16:creationId xmlns:a16="http://schemas.microsoft.com/office/drawing/2014/main" id="{F5C4AACF-C4CB-40B0-BFBE-230CF8067783}"/>
              </a:ext>
            </a:extLst>
          </p:cNvPr>
          <p:cNvSpPr txBox="1">
            <a:spLocks/>
          </p:cNvSpPr>
          <p:nvPr/>
        </p:nvSpPr>
        <p:spPr>
          <a:xfrm>
            <a:off x="838200" y="247758"/>
            <a:ext cx="10515600" cy="1107996"/>
          </a:xfrm>
          <a:prstGeom prst="rect">
            <a:avLst/>
          </a:prstGeom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ΕΡΓΑΣΙΑ ΓΙΑ ΤΟ ΣΠΙΤΙ: </a:t>
            </a:r>
            <a:b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</a:br>
            <a:r>
              <a:rPr lang="el-GR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«ΡΟΥΜΠΡΙΚΑ ΑΞΙΟΛΟΓΗΣΗΣ»</a:t>
            </a:r>
            <a:endParaRPr lang="el-GR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ACB3D-CE19-486B-95B7-D880138157E7}"/>
              </a:ext>
            </a:extLst>
          </p:cNvPr>
          <p:cNvSpPr txBox="1"/>
          <p:nvPr/>
        </p:nvSpPr>
        <p:spPr>
          <a:xfrm>
            <a:off x="185532" y="1643269"/>
            <a:ext cx="12006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>
                <a:cs typeface="Times New Roman" panose="02020603050405020304" pitchFamily="18" charset="0"/>
              </a:rPr>
              <a:t>Σημειώστε σε κάθε πεδίο τον αντίστοιχο αριθμό, που θεωρείτε εσείς οι ίδιοι ότι αντιστοιχεί στην προσωπική αλλά παράλληλα και στην ομαδική σας απόδοση.</a:t>
            </a:r>
          </a:p>
          <a:p>
            <a:endParaRPr lang="el-GR" sz="2200" dirty="0"/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93297103-3FA5-4A3D-882F-855759B83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58629"/>
              </p:ext>
            </p:extLst>
          </p:nvPr>
        </p:nvGraphicFramePr>
        <p:xfrm>
          <a:off x="2" y="2691631"/>
          <a:ext cx="12191998" cy="271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94168645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72234391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64830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28793547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0426940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79040317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010968756"/>
                    </a:ext>
                  </a:extLst>
                </a:gridCol>
              </a:tblGrid>
              <a:tr h="89979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ΜΕΛΗ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ΕΝΕΡΓΟΣ ΣΥΜΜΕΤΟΧΗ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ΟΡΓΑΝΩΣΗ ΕΡΓΑΣΙΑΣ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sz="1500" dirty="0"/>
                        <a:t>ΥΠΕΥΘΥΝΟΤΗΤΑ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ΓΕΝΙΚΗ </a:t>
                      </a:r>
                      <a:r>
                        <a:rPr lang="el-GR" sz="1700" dirty="0"/>
                        <a:t>ΣΥΜΠΕΡΙΦΟΡΑ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ΔΕΞΙΟΤΗΤΑ ΕΠΙΛΥΣΗΣ ΣΥΓΚΡΟΥΣΕΩΝ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ΣΥΝΟΛΟ </a:t>
                      </a:r>
                      <a:r>
                        <a:rPr lang="el-GR" sz="1700" dirty="0"/>
                        <a:t>ΒΑΘΜΟΛΟΓΙΑΣ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980080"/>
                  </a:ext>
                </a:extLst>
              </a:tr>
              <a:tr h="899798">
                <a:tc>
                  <a:txBody>
                    <a:bodyPr/>
                    <a:lstStyle/>
                    <a:p>
                      <a:r>
                        <a:rPr lang="el-GR" dirty="0"/>
                        <a:t>Εκπρόσωπος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522790"/>
                  </a:ext>
                </a:extLst>
              </a:tr>
              <a:tr h="899798">
                <a:tc>
                  <a:txBody>
                    <a:bodyPr/>
                    <a:lstStyle/>
                    <a:p>
                      <a:r>
                        <a:rPr lang="el-GR" dirty="0"/>
                        <a:t>Γραμματέας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818108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208C7442-7D9D-4394-BA61-57C3E1EC6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28593"/>
              </p:ext>
            </p:extLst>
          </p:nvPr>
        </p:nvGraphicFramePr>
        <p:xfrm>
          <a:off x="1899478" y="608314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781697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772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89428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233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l-GR" dirty="0"/>
                        <a:t>ΑΝΕΠΑΡΚΗΣ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 startAt="2"/>
                      </a:pPr>
                      <a:r>
                        <a:rPr lang="el-GR" dirty="0"/>
                        <a:t>  ΜΕΤΡΙΑ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3)      ΚΑΛΑ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4)     ΑΡΙΣΤΑ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7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93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Ουράνιο</Template>
  <TotalTime>687</TotalTime>
  <Words>366</Words>
  <Application>Microsoft Office PowerPoint</Application>
  <PresentationFormat>Ευρεία οθόνη</PresentationFormat>
  <Paragraphs>118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Ουράνιο</vt:lpstr>
      <vt:lpstr>ΚΟΙΝΩΝΙΚΗ  ΚΑΙ  ΠΟΛΙΤΙΚΗ ΑΓΩΓΗ  Γ’ ΓΥΜΝΑΣΙΟΥ  ΚΕΦΑΛΑΙΟ 3Ο : ΚΟΙΝΩΝΙΚΗ ΟΡΓΑΝΩΣΗ ΚΑΙ ΚΟΙΝΩΝΙΚΗ ΜΕΤΑΒΟΛΗ  ΚΕΦΑΛΑΙΟ 3.3  ΚΟΙΝΩΝΙΚΟΙ ΚΑΝΟΝΕΣ ΚΑΙ ΤΑ ΕΙΔΗ ΤΩΝ ΚΟΙΝΩΝΙΚΩΝ ΚΑΝΟΝΩΝ  ΚΑΠΕΤΑΝΟΥ ΚΑΛΛΙΟΠΗ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ΦΥΛΛΟ ΑΞΙΟΛΟΓΗΣΗΣ</vt:lpstr>
      <vt:lpstr>ΦΥΛΛΟ ΑΞΙΟΛΟΓΗΣΗΣ</vt:lpstr>
      <vt:lpstr>ΑΝΑΚΕΦΑΛΑΙΩΣΗ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24</cp:revision>
  <dcterms:created xsi:type="dcterms:W3CDTF">2023-04-26T23:19:14Z</dcterms:created>
  <dcterms:modified xsi:type="dcterms:W3CDTF">2023-05-01T10:10:55Z</dcterms:modified>
</cp:coreProperties>
</file>