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73" r:id="rId4"/>
    <p:sldId id="258" r:id="rId5"/>
    <p:sldId id="261" r:id="rId6"/>
    <p:sldId id="278" r:id="rId7"/>
    <p:sldId id="259" r:id="rId8"/>
    <p:sldId id="265" r:id="rId9"/>
    <p:sldId id="276" r:id="rId10"/>
    <p:sldId id="266" r:id="rId11"/>
    <p:sldId id="281" r:id="rId12"/>
    <p:sldId id="277" r:id="rId13"/>
    <p:sldId id="267" r:id="rId14"/>
    <p:sldId id="279" r:id="rId15"/>
    <p:sldId id="280" r:id="rId16"/>
    <p:sldId id="268" r:id="rId17"/>
    <p:sldId id="270" r:id="rId18"/>
    <p:sldId id="271"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2868" autoAdjust="0"/>
  </p:normalViewPr>
  <p:slideViewPr>
    <p:cSldViewPr snapToGrid="0">
      <p:cViewPr varScale="1">
        <p:scale>
          <a:sx n="87" d="100"/>
          <a:sy n="87" d="100"/>
        </p:scale>
        <p:origin x="930" y="84"/>
      </p:cViewPr>
      <p:guideLst/>
    </p:cSldViewPr>
  </p:slideViewPr>
  <p:notesTextViewPr>
    <p:cViewPr>
      <p:scale>
        <a:sx n="1" d="1"/>
        <a:sy n="1" d="1"/>
      </p:scale>
      <p:origin x="0" y="0"/>
    </p:cViewPr>
  </p:notesTextViewPr>
  <p:notesViewPr>
    <p:cSldViewPr snapToGrid="0">
      <p:cViewPr varScale="1">
        <p:scale>
          <a:sx n="65" d="100"/>
          <a:sy n="65" d="100"/>
        </p:scale>
        <p:origin x="315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988B09DA-1B9B-4E4D-9162-B4CECED0E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3608FEE4-7392-4CE9-8441-03E67C7D4C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CAB87-DB81-4836-8F25-C167007C103B}" type="datetimeFigureOut">
              <a:rPr lang="el-GR" smtClean="0"/>
              <a:t>28/6/2024</a:t>
            </a:fld>
            <a:endParaRPr lang="el-GR"/>
          </a:p>
        </p:txBody>
      </p:sp>
      <p:sp>
        <p:nvSpPr>
          <p:cNvPr id="4" name="Θέση υποσέλιδου 3">
            <a:extLst>
              <a:ext uri="{FF2B5EF4-FFF2-40B4-BE49-F238E27FC236}">
                <a16:creationId xmlns:a16="http://schemas.microsoft.com/office/drawing/2014/main" id="{D9930A6F-9518-44E2-8649-294B24FE60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4E5345A3-369C-4447-A859-C1F41C57D5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F83739-6D5F-423E-A694-D87DDBC445D3}" type="slidenum">
              <a:rPr lang="el-GR" smtClean="0"/>
              <a:t>‹#›</a:t>
            </a:fld>
            <a:endParaRPr lang="el-GR"/>
          </a:p>
        </p:txBody>
      </p:sp>
    </p:spTree>
    <p:extLst>
      <p:ext uri="{BB962C8B-B14F-4D97-AF65-F5344CB8AC3E}">
        <p14:creationId xmlns:p14="http://schemas.microsoft.com/office/powerpoint/2010/main" val="389155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28/06/2024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t>5</a:t>
            </a:fld>
            <a:endParaRPr lang="en-GB"/>
          </a:p>
        </p:txBody>
      </p:sp>
    </p:spTree>
    <p:extLst>
      <p:ext uri="{BB962C8B-B14F-4D97-AF65-F5344CB8AC3E}">
        <p14:creationId xmlns:p14="http://schemas.microsoft.com/office/powerpoint/2010/main" val="367954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t>10</a:t>
            </a:fld>
            <a:endParaRPr lang="en-GB"/>
          </a:p>
        </p:txBody>
      </p:sp>
    </p:spTree>
    <p:extLst>
      <p:ext uri="{BB962C8B-B14F-4D97-AF65-F5344CB8AC3E}">
        <p14:creationId xmlns:p14="http://schemas.microsoft.com/office/powerpoint/2010/main" val="2979111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5138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Εικόνα 4">
            <a:extLst>
              <a:ext uri="{FF2B5EF4-FFF2-40B4-BE49-F238E27FC236}">
                <a16:creationId xmlns:a16="http://schemas.microsoft.com/office/drawing/2014/main" id="{A8254CBB-458D-4F7A-81C3-BA726833C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85318"/>
            <a:ext cx="9144000" cy="772682"/>
          </a:xfrm>
          <a:prstGeom prst="rect">
            <a:avLst/>
          </a:prstGeom>
        </p:spPr>
      </p:pic>
      <p:sp>
        <p:nvSpPr>
          <p:cNvPr id="6" name="Ορθογώνιο 5">
            <a:extLst>
              <a:ext uri="{FF2B5EF4-FFF2-40B4-BE49-F238E27FC236}">
                <a16:creationId xmlns:a16="http://schemas.microsoft.com/office/drawing/2014/main" id="{B95C1CD9-8915-4DD1-A70C-93EE25F3CAA8}"/>
              </a:ext>
            </a:extLst>
          </p:cNvPr>
          <p:cNvSpPr/>
          <p:nvPr userDrawn="1"/>
        </p:nvSpPr>
        <p:spPr>
          <a:xfrm>
            <a:off x="8159262" y="6022730"/>
            <a:ext cx="298938"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9010" y="436246"/>
            <a:ext cx="6595110" cy="2552700"/>
          </a:xfrm>
        </p:spPr>
        <p:txBody>
          <a:bodyPr>
            <a:normAutofit fontScale="90000"/>
          </a:bodyPr>
          <a:lstStyle/>
          <a:p>
            <a:r>
              <a:rPr lang="el-GR" b="1" dirty="0">
                <a:effectLst>
                  <a:outerShdw blurRad="38100" dist="38100" dir="2700000" algn="tl">
                    <a:srgbClr val="000000">
                      <a:alpha val="43137"/>
                    </a:srgbClr>
                  </a:outerShdw>
                </a:effectLst>
              </a:rPr>
              <a:t>ΠΡΟΣΤΑΣΙΑ ΠΡΟΣΩΠΙΚΩΝ ΔΕΔΟΜΕΝΩΝ</a:t>
            </a:r>
            <a:endParaRPr lang="en-GB"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GB" dirty="0">
              <a:solidFill>
                <a:srgbClr val="92D050"/>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521" y="2445545"/>
            <a:ext cx="4605806" cy="4279732"/>
          </a:xfrm>
          <a:prstGeom prst="rect">
            <a:avLst/>
          </a:prstGeom>
        </p:spPr>
      </p:pic>
    </p:spTree>
    <p:extLst>
      <p:ext uri="{BB962C8B-B14F-4D97-AF65-F5344CB8AC3E}">
        <p14:creationId xmlns:p14="http://schemas.microsoft.com/office/powerpoint/2010/main" val="593771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1025"/>
            <a:ext cx="7515709" cy="1252539"/>
          </a:xfrm>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endParaRPr lang="el-GR" sz="2400" b="1" dirty="0">
              <a:solidFill>
                <a:srgbClr val="92D050"/>
              </a:solidFill>
              <a:effectLst>
                <a:outerShdw blurRad="38100" dist="38100" dir="2700000" algn="tl">
                  <a:srgbClr val="000000">
                    <a:alpha val="43137"/>
                  </a:srgbClr>
                </a:outerShdw>
              </a:effectLst>
            </a:endParaRPr>
          </a:p>
          <a:p>
            <a:r>
              <a:rPr lang="el-GR" b="1" dirty="0">
                <a:solidFill>
                  <a:srgbClr val="92D050"/>
                </a:solidFill>
                <a:effectLst>
                  <a:outerShdw blurRad="38100" dist="38100" dir="2700000" algn="tl">
                    <a:srgbClr val="000000">
                      <a:alpha val="43137"/>
                    </a:srgbClr>
                  </a:outerShdw>
                </a:effectLst>
              </a:rPr>
              <a:t>Ενισχύεται η προστασία των δεδομένων των παιδιών: </a:t>
            </a:r>
            <a:r>
              <a:rPr lang="el-GR" dirty="0">
                <a:solidFill>
                  <a:schemeClr val="tx1"/>
                </a:solidFill>
              </a:rPr>
              <a:t>Βάσει του νέου κανονισμού απαγορεύεται τη χρήση των </a:t>
            </a:r>
            <a:r>
              <a:rPr lang="el-GR" dirty="0" err="1">
                <a:solidFill>
                  <a:schemeClr val="tx1"/>
                </a:solidFill>
              </a:rPr>
              <a:t>social</a:t>
            </a:r>
            <a:r>
              <a:rPr lang="el-GR" dirty="0">
                <a:solidFill>
                  <a:schemeClr val="tx1"/>
                </a:solidFill>
              </a:rPr>
              <a:t> </a:t>
            </a:r>
            <a:r>
              <a:rPr lang="el-GR" dirty="0" err="1">
                <a:solidFill>
                  <a:schemeClr val="tx1"/>
                </a:solidFill>
              </a:rPr>
              <a:t>media</a:t>
            </a:r>
            <a:r>
              <a:rPr lang="el-GR" dirty="0">
                <a:solidFill>
                  <a:schemeClr val="tx1"/>
                </a:solidFill>
              </a:rPr>
              <a:t> σε παιδιά από 13 έως 16 ετών παρά μόνο με τη συγκατάθεση των γονέων. </a:t>
            </a:r>
          </a:p>
          <a:p>
            <a:r>
              <a:rPr lang="el-GR" b="1" dirty="0">
                <a:solidFill>
                  <a:srgbClr val="92D050"/>
                </a:solidFill>
                <a:effectLst>
                  <a:outerShdw blurRad="38100" dist="38100" dir="2700000" algn="tl">
                    <a:srgbClr val="000000">
                      <a:alpha val="43137"/>
                    </a:srgbClr>
                  </a:outerShdw>
                </a:effectLst>
              </a:rPr>
              <a:t>Στην Ελλάδα έχει επιλεχθεί η ηλικία των 15 ετών ως ηλικία ψηφιακής συναίνεσης. </a:t>
            </a:r>
            <a:endParaRPr lang="en-US" b="1" dirty="0">
              <a:solidFill>
                <a:srgbClr val="92D050"/>
              </a:solidFill>
              <a:effectLst>
                <a:outerShdw blurRad="38100" dist="38100" dir="2700000" algn="tl">
                  <a:srgbClr val="000000">
                    <a:alpha val="43137"/>
                  </a:srgbClr>
                </a:outerShdw>
              </a:effectLst>
            </a:endParaRPr>
          </a:p>
          <a:p>
            <a:endParaRPr lang="en-US" sz="2400" dirty="0">
              <a:solidFill>
                <a:schemeClr val="tx2"/>
              </a:solidFill>
            </a:endParaRPr>
          </a:p>
          <a:p>
            <a:endParaRPr lang="el-GR" sz="24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spTree>
    <p:extLst>
      <p:ext uri="{BB962C8B-B14F-4D97-AF65-F5344CB8AC3E}">
        <p14:creationId xmlns:p14="http://schemas.microsoft.com/office/powerpoint/2010/main" val="3302379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9674" y="2502976"/>
            <a:ext cx="7825675" cy="3688273"/>
          </a:xfrm>
        </p:spPr>
        <p:txBody>
          <a:bodyPr/>
          <a:lstStyle/>
          <a:p>
            <a:r>
              <a:rPr lang="el-GR" b="1" dirty="0">
                <a:solidFill>
                  <a:srgbClr val="92D050"/>
                </a:solidFill>
                <a:effectLst>
                  <a:outerShdw blurRad="38100" dist="38100" dir="2700000" algn="tl">
                    <a:srgbClr val="000000">
                      <a:alpha val="43137"/>
                    </a:srgbClr>
                  </a:outerShdw>
                </a:effectLst>
              </a:rPr>
              <a:t>Ενημέρωση για τους όρους χρήσης σε σύντομη απλή και κατανοητή γλώσσα. </a:t>
            </a:r>
          </a:p>
          <a:p>
            <a:r>
              <a:rPr lang="el-GR" b="1" dirty="0">
                <a:solidFill>
                  <a:srgbClr val="92D050"/>
                </a:solidFill>
                <a:effectLst>
                  <a:outerShdw blurRad="38100" dist="38100" dir="2700000" algn="tl">
                    <a:srgbClr val="000000">
                      <a:alpha val="43137"/>
                    </a:srgbClr>
                  </a:outerShdw>
                </a:effectLst>
              </a:rPr>
              <a:t>Δικαίωμα ενημέρωσης και πρόσβασης στα δεδομένα: </a:t>
            </a:r>
            <a:r>
              <a:rPr lang="el-GR" dirty="0">
                <a:solidFill>
                  <a:schemeClr val="tx1"/>
                </a:solidFill>
              </a:rPr>
              <a:t>Ο πολίτης θα έχει περισσότερη και σαφέστερη ενημέρωση κατά τη συλλογή των δεδομένων του για την επεξεργασία τους και το δικαίωμα πρόσβασης σε αυτά</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Tree>
    <p:extLst>
      <p:ext uri="{BB962C8B-B14F-4D97-AF65-F5344CB8AC3E}">
        <p14:creationId xmlns:p14="http://schemas.microsoft.com/office/powerpoint/2010/main" val="1358911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l-GR" b="1" dirty="0">
                <a:solidFill>
                  <a:srgbClr val="92D050"/>
                </a:solidFill>
                <a:effectLst>
                  <a:outerShdw blurRad="38100" dist="38100" dir="2700000" algn="tl">
                    <a:srgbClr val="000000">
                      <a:alpha val="43137"/>
                    </a:srgbClr>
                  </a:outerShdw>
                </a:effectLst>
              </a:rPr>
              <a:t>Δικαίωμα εναντίωσης στην επεξεργασία: </a:t>
            </a:r>
            <a:r>
              <a:rPr lang="el-GR" dirty="0">
                <a:solidFill>
                  <a:schemeClr val="tx1"/>
                </a:solidFill>
              </a:rPr>
              <a:t>Ο χρήστης θα έχει το δικαίωμα να αντιταχθεί στην επεξεργασία των δεδομένων του</a:t>
            </a:r>
            <a:r>
              <a:rPr lang="en-US" dirty="0">
                <a:solidFill>
                  <a:schemeClr val="tx1"/>
                </a:solidFill>
              </a:rPr>
              <a:t>.</a:t>
            </a:r>
          </a:p>
          <a:p>
            <a:r>
              <a:rPr lang="el-GR" b="1" dirty="0">
                <a:solidFill>
                  <a:srgbClr val="92D050"/>
                </a:solidFill>
                <a:effectLst>
                  <a:outerShdw blurRad="38100" dist="38100" dir="2700000" algn="tl">
                    <a:srgbClr val="000000">
                      <a:alpha val="43137"/>
                    </a:srgbClr>
                  </a:outerShdw>
                </a:effectLst>
              </a:rPr>
              <a:t>Δικαίωμα διόρθωσης: </a:t>
            </a:r>
            <a:r>
              <a:rPr lang="el-GR" dirty="0">
                <a:solidFill>
                  <a:schemeClr val="tx1"/>
                </a:solidFill>
              </a:rPr>
              <a:t>Ο χρήστης θα έχει το δικαίωμα να απαιτήσει από τον υπεύθυνο επεξεργασίας τη διόρθωση ανακριβών στοιχείων καθώς και τη συμπλήρωση ελλιπών δεδομένων που τον αφορούν.</a:t>
            </a:r>
            <a:endParaRPr lang="en-US" dirty="0">
              <a:solidFill>
                <a:schemeClr val="tx1"/>
              </a:solidFill>
            </a:endParaRPr>
          </a:p>
          <a:p>
            <a:r>
              <a:rPr lang="el-GR" b="1" dirty="0">
                <a:solidFill>
                  <a:srgbClr val="92D050"/>
                </a:solidFill>
                <a:effectLst>
                  <a:outerShdw blurRad="38100" dist="38100" dir="2700000" algn="tl">
                    <a:srgbClr val="000000">
                      <a:alpha val="43137"/>
                    </a:srgbClr>
                  </a:outerShdw>
                </a:effectLst>
              </a:rPr>
              <a:t>Δικαίωμα στη λήθη: </a:t>
            </a:r>
            <a:r>
              <a:rPr lang="el-GR" dirty="0">
                <a:solidFill>
                  <a:schemeClr val="tx1"/>
                </a:solidFill>
              </a:rPr>
              <a:t>Ο χρήστης θα έχει το δικαίωμα να ζητήσει την διαγραφή των δεδομένων του και ο υπεύθυνος επεξεργασίας έχει υποχρέωση άμεσα να τα διαγράψει και, αν τα έχει δημοσιοποιήσει, να ενημερώσει και όλους τους άλλους που τα έχουν αναδημοσιεύσει ότι έχει ζητηθεί η διαγραφή τους.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spTree>
    <p:extLst>
      <p:ext uri="{BB962C8B-B14F-4D97-AF65-F5344CB8AC3E}">
        <p14:creationId xmlns:p14="http://schemas.microsoft.com/office/powerpoint/2010/main" val="2411684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ΣΥΜΒΟΥΛΕΣ ΓΙΑ ΤΗΝ ΠΡΟΣΤΑΣΙΑ ΤΩΝ ΠΡΟΣΩΠΙΚΩΝ ΜΑΣ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l-GR" b="1" dirty="0">
                <a:solidFill>
                  <a:srgbClr val="92D050"/>
                </a:solidFill>
                <a:effectLst>
                  <a:outerShdw blurRad="38100" dist="38100" dir="2700000" algn="tl">
                    <a:srgbClr val="000000">
                      <a:alpha val="43137"/>
                    </a:srgbClr>
                  </a:outerShdw>
                </a:effectLst>
              </a:rPr>
              <a:t>Σκεφτείτε πριν αποκαλύψετε δεδομένα </a:t>
            </a:r>
            <a:r>
              <a:rPr lang="el-GR" dirty="0">
                <a:solidFill>
                  <a:schemeClr val="tx1"/>
                </a:solidFill>
              </a:rPr>
              <a:t>– Αν λαμβάνετε γράμματα, </a:t>
            </a:r>
            <a:r>
              <a:rPr lang="el-GR" dirty="0" err="1">
                <a:solidFill>
                  <a:schemeClr val="tx1"/>
                </a:solidFill>
              </a:rPr>
              <a:t>emails</a:t>
            </a:r>
            <a:r>
              <a:rPr lang="el-GR" dirty="0">
                <a:solidFill>
                  <a:schemeClr val="tx1"/>
                </a:solidFill>
              </a:rPr>
              <a:t>, μηνύματα στο κινητό ή στο Facebook που σας ζητούν πληροφορίες, μην απαντήσετε αν δεν είστε σίγουροι από ποιον προέρχονται.</a:t>
            </a:r>
          </a:p>
          <a:p>
            <a:r>
              <a:rPr lang="el-GR" dirty="0">
                <a:solidFill>
                  <a:schemeClr val="tx1"/>
                </a:solidFill>
              </a:rPr>
              <a:t>Αν σας ζητούνται δεδομένα θα πρέπει πάντα να σκέφτεστε αν αυτό είναι </a:t>
            </a:r>
            <a:r>
              <a:rPr lang="el-GR" b="1" dirty="0">
                <a:solidFill>
                  <a:srgbClr val="92D050"/>
                </a:solidFill>
                <a:effectLst>
                  <a:outerShdw blurRad="38100" dist="38100" dir="2700000" algn="tl">
                    <a:srgbClr val="000000">
                      <a:alpha val="43137"/>
                    </a:srgbClr>
                  </a:outerShdw>
                </a:effectLst>
              </a:rPr>
              <a:t>δικαιολογημένο</a:t>
            </a:r>
            <a:r>
              <a:rPr lang="el-GR" dirty="0"/>
              <a:t> </a:t>
            </a:r>
            <a:r>
              <a:rPr lang="el-GR" dirty="0">
                <a:solidFill>
                  <a:schemeClr val="tx1"/>
                </a:solidFill>
              </a:rPr>
              <a:t>και αν απαιτείται για την πραγματοποίηση της συγκεκριμένης επικοινωνίας.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3484" y="4616367"/>
            <a:ext cx="1495973" cy="1662192"/>
          </a:xfrm>
          <a:prstGeom prst="rect">
            <a:avLst/>
          </a:prstGeom>
        </p:spPr>
      </p:pic>
    </p:spTree>
    <p:extLst>
      <p:ext uri="{BB962C8B-B14F-4D97-AF65-F5344CB8AC3E}">
        <p14:creationId xmlns:p14="http://schemas.microsoft.com/office/powerpoint/2010/main" val="2543555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90" y="968644"/>
            <a:ext cx="8810786" cy="864920"/>
          </a:xfrm>
        </p:spPr>
        <p:txBody>
          <a:bodyPr>
            <a:noAutofit/>
          </a:bodyPr>
          <a:lstStyle/>
          <a:p>
            <a:pPr algn="ctr"/>
            <a:r>
              <a:rPr lang="el-GR" sz="3600" b="1" dirty="0">
                <a:effectLst>
                  <a:outerShdw blurRad="38100" dist="38100" dir="2700000" algn="tl">
                    <a:srgbClr val="000000">
                      <a:alpha val="43137"/>
                    </a:srgbClr>
                  </a:outerShdw>
                </a:effectLst>
              </a:rPr>
              <a:t>ΠΩΣ ΜΠΟΡΩ ΝΑ ΓΝΩΡΙΖΩ ΑΝ ΚΑΠΟΙΟΙ ΕΧΟΥΝ ΤΑ ΠΡΟΣΩΠΙΚΑ ΜΟΥ ΔΕΔΟΜΕΝΑ ΚΑΙ ΤΑ ΧΡΗΣΙΜΟΠΟΙΟΥΝ ΠΑΡΑΝΟΜΑ;</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820692"/>
            <a:ext cx="7886700" cy="3370557"/>
          </a:xfrm>
        </p:spPr>
        <p:txBody>
          <a:bodyPr/>
          <a:lstStyle/>
          <a:p>
            <a:r>
              <a:rPr lang="el-GR" dirty="0">
                <a:solidFill>
                  <a:schemeClr val="tx1"/>
                </a:solidFill>
              </a:rPr>
              <a:t>Η καλύτερη μέθοδος είναι </a:t>
            </a:r>
            <a:r>
              <a:rPr lang="el-GR" b="1" dirty="0">
                <a:solidFill>
                  <a:srgbClr val="92D050"/>
                </a:solidFill>
                <a:effectLst>
                  <a:outerShdw blurRad="38100" dist="38100" dir="2700000" algn="tl">
                    <a:srgbClr val="000000">
                      <a:alpha val="43137"/>
                    </a:srgbClr>
                  </a:outerShdw>
                </a:effectLst>
              </a:rPr>
              <a:t>η πρόληψη</a:t>
            </a:r>
            <a:r>
              <a:rPr lang="el-GR" dirty="0"/>
              <a:t>.</a:t>
            </a:r>
          </a:p>
          <a:p>
            <a:r>
              <a:rPr lang="el-GR" dirty="0">
                <a:solidFill>
                  <a:schemeClr val="tx1"/>
                </a:solidFill>
              </a:rPr>
              <a:t>Ο καθένας μας πρέπει να είναι ευαισθητοποιημένος, να μη δίνει τα στοιχεία του ανεξέλεγκτα, να περιορίζεται στα απολύτως απαραίτητα.</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580" y="4448174"/>
            <a:ext cx="2619375" cy="1743075"/>
          </a:xfrm>
          <a:prstGeom prst="rect">
            <a:avLst/>
          </a:prstGeom>
        </p:spPr>
      </p:pic>
    </p:spTree>
    <p:extLst>
      <p:ext uri="{BB962C8B-B14F-4D97-AF65-F5344CB8AC3E}">
        <p14:creationId xmlns:p14="http://schemas.microsoft.com/office/powerpoint/2010/main" val="3752394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88" y="891152"/>
            <a:ext cx="7949662" cy="1074147"/>
          </a:xfrm>
        </p:spPr>
        <p:txBody>
          <a:bodyPr>
            <a:noAutofit/>
          </a:bodyPr>
          <a:lstStyle/>
          <a:p>
            <a:pPr algn="ctr"/>
            <a:r>
              <a:rPr lang="el-GR" sz="3200" b="1" dirty="0">
                <a:effectLst>
                  <a:outerShdw blurRad="38100" dist="38100" dir="2700000" algn="tl">
                    <a:srgbClr val="000000">
                      <a:alpha val="43137"/>
                    </a:srgbClr>
                  </a:outerShdw>
                </a:effectLst>
              </a:rPr>
              <a:t>ΠΩΣ ΜΠΟΡΩ ΝΑ ΕΧΩ ΠΡΟΣΒΑΣΗ ΣΤΑ ΔΕΔΟΜΕΝΑ ΠΡΟΣΩΠΙΚΟΥ ΧΑΡΑΚΤΗΡΑ ΠΟΥ ΚΑΤΕΧΕΙ ΓΙΑ ΤΟ ΑΤΟΜΟ ΜΟΥ ΜΙΑ ΕΤΑΙΡΕΙΑ Η ΕΝΑΣ ΟΡΓΑΝΙΣΜΟΣ;</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65688" y="2440983"/>
            <a:ext cx="7949662" cy="3750266"/>
          </a:xfrm>
        </p:spPr>
        <p:txBody>
          <a:bodyPr>
            <a:normAutofit fontScale="92500" lnSpcReduction="10000"/>
          </a:bodyPr>
          <a:lstStyle/>
          <a:p>
            <a:r>
              <a:rPr lang="el-GR" dirty="0">
                <a:solidFill>
                  <a:schemeClr val="tx1"/>
                </a:solidFill>
              </a:rPr>
              <a:t>Ο νέος κανονισμός δίνει το δικαίωμα σε κάθε χρήστη να ζητήσει και να λάβει από εταιρείες και οργανισμούς όσα δεδομένα προσωπικού χαρακτήρα διαθέτουν για το άτομό του. Επιπρόσθετα δίνει το δικαίωμα να λάβει </a:t>
            </a:r>
            <a:r>
              <a:rPr lang="el-GR" b="1" dirty="0">
                <a:solidFill>
                  <a:srgbClr val="92D050"/>
                </a:solidFill>
                <a:effectLst>
                  <a:outerShdw blurRad="38100" dist="38100" dir="2700000" algn="tl">
                    <a:srgbClr val="000000">
                      <a:alpha val="43137"/>
                    </a:srgbClr>
                  </a:outerShdw>
                </a:effectLst>
              </a:rPr>
              <a:t>επιπλέον σχετικές πληροφορίες  </a:t>
            </a:r>
            <a:r>
              <a:rPr lang="el-GR" dirty="0">
                <a:solidFill>
                  <a:schemeClr val="tx1"/>
                </a:solidFill>
              </a:rPr>
              <a:t>όπως ο λόγος επεξεργασίας των δεδομένων, οι κατηγορίες των δεδομένων προσωπικού χαρακτήρα που χρησιμοποιούνται κ.λπ.</a:t>
            </a:r>
          </a:p>
          <a:p>
            <a:r>
              <a:rPr lang="el-GR" dirty="0">
                <a:solidFill>
                  <a:schemeClr val="tx1"/>
                </a:solidFill>
              </a:rPr>
              <a:t>Η εταιρεία ή ο οργανισμός θα πρέπει να παρέχει ένα αντίγραφο των δεδομένων σας προσωπικού χαρακτήρα </a:t>
            </a:r>
            <a:r>
              <a:rPr lang="el-GR" b="1" dirty="0">
                <a:solidFill>
                  <a:srgbClr val="92D050"/>
                </a:solidFill>
                <a:effectLst>
                  <a:outerShdw blurRad="38100" dist="38100" dir="2700000" algn="tl">
                    <a:srgbClr val="000000">
                      <a:alpha val="43137"/>
                    </a:srgbClr>
                  </a:outerShdw>
                </a:effectLst>
              </a:rPr>
              <a:t>δωρεάν</a:t>
            </a:r>
            <a:r>
              <a:rPr lang="el-GR" dirty="0"/>
              <a:t>. </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spTree>
    <p:extLst>
      <p:ext uri="{BB962C8B-B14F-4D97-AF65-F5344CB8AC3E}">
        <p14:creationId xmlns:p14="http://schemas.microsoft.com/office/powerpoint/2010/main" val="3816700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859994"/>
          </a:xfrm>
        </p:spPr>
        <p:txBody>
          <a:bodyPr>
            <a:normAutofit fontScale="92500" lnSpcReduction="20000"/>
          </a:bodyPr>
          <a:lstStyle/>
          <a:p>
            <a:r>
              <a:rPr lang="el-GR" dirty="0">
                <a:solidFill>
                  <a:schemeClr val="tx1"/>
                </a:solidFill>
              </a:rPr>
              <a:t>Να θυμάστε πως </a:t>
            </a:r>
            <a:r>
              <a:rPr lang="el-GR" b="1" dirty="0">
                <a:solidFill>
                  <a:srgbClr val="92D050"/>
                </a:solidFill>
                <a:effectLst>
                  <a:outerShdw blurRad="38100" dist="38100" dir="2700000" algn="tl">
                    <a:srgbClr val="000000">
                      <a:alpha val="43137"/>
                    </a:srgbClr>
                  </a:outerShdw>
                </a:effectLst>
              </a:rPr>
              <a:t>ό,τι αναρτούμε στο διαδίκτυο μπορεί να παραμείνει εκεί για πάντα </a:t>
            </a:r>
            <a:r>
              <a:rPr lang="el-GR" dirty="0">
                <a:solidFill>
                  <a:schemeClr val="tx1"/>
                </a:solidFill>
              </a:rPr>
              <a:t>και να έχει πρόσβαση σε αυτό το περιεχόμενο ο οποιοσδήποτε. Οπότε, είναι πολύ σημαντικό να </a:t>
            </a:r>
            <a:r>
              <a:rPr lang="el-GR" b="1" dirty="0">
                <a:solidFill>
                  <a:srgbClr val="92D050"/>
                </a:solidFill>
                <a:effectLst>
                  <a:outerShdw blurRad="38100" dist="38100" dir="2700000" algn="tl">
                    <a:srgbClr val="000000">
                      <a:alpha val="43137"/>
                    </a:srgbClr>
                  </a:outerShdw>
                </a:effectLst>
              </a:rPr>
              <a:t>ΣΚΕΦΤΟΜΑΣΤΕ ΔΙΠΛΑ </a:t>
            </a:r>
            <a:r>
              <a:rPr lang="el-GR" dirty="0">
                <a:solidFill>
                  <a:schemeClr val="tx1"/>
                </a:solidFill>
              </a:rPr>
              <a:t>πριν κοινοποιήσουμε το οτιδήποτε.</a:t>
            </a:r>
          </a:p>
          <a:p>
            <a:r>
              <a:rPr lang="el-GR" dirty="0">
                <a:solidFill>
                  <a:schemeClr val="tx1"/>
                </a:solidFill>
              </a:rPr>
              <a:t>Όταν επεξεργαζόμαστε δεδομένα άλλων, ακόμα και αν είναι φίλοι μας, πρέπει αντίστοιχα να έχουμε τη </a:t>
            </a:r>
            <a:r>
              <a:rPr lang="el-GR" b="1" dirty="0">
                <a:solidFill>
                  <a:srgbClr val="92D050"/>
                </a:solidFill>
                <a:effectLst>
                  <a:outerShdw blurRad="38100" dist="38100" dir="2700000" algn="tl">
                    <a:srgbClr val="000000">
                      <a:alpha val="43137"/>
                    </a:srgbClr>
                  </a:outerShdw>
                </a:effectLst>
              </a:rPr>
              <a:t>συγκατάθεσή </a:t>
            </a:r>
            <a:r>
              <a:rPr lang="el-GR" dirty="0">
                <a:solidFill>
                  <a:schemeClr val="tx1"/>
                </a:solidFill>
              </a:rPr>
              <a:t>τους. Για παράδειγμα, πριν ανεβάσουμε στο Facebook φωτογραφία από μια κοινωνική εκδήλωση, πρέπει να είμαστε σίγουροι ότι όλοι οι εικονιζόμενοι σε αυτήν συμφωνούν με τη δημοσίευσή της.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398" y="5044697"/>
            <a:ext cx="1748134" cy="1163313"/>
          </a:xfrm>
          <a:prstGeom prst="rect">
            <a:avLst/>
          </a:prstGeom>
        </p:spPr>
      </p:pic>
    </p:spTree>
    <p:extLst>
      <p:ext uri="{BB962C8B-B14F-4D97-AF65-F5344CB8AC3E}">
        <p14:creationId xmlns:p14="http://schemas.microsoft.com/office/powerpoint/2010/main" val="4169283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054082"/>
          </a:xfrm>
        </p:spPr>
        <p:txBody>
          <a:bodyPr/>
          <a:lstStyle/>
          <a:p>
            <a:r>
              <a:rPr lang="el-GR" b="1" dirty="0">
                <a:solidFill>
                  <a:srgbClr val="92D050"/>
                </a:solidFill>
                <a:effectLst>
                  <a:outerShdw blurRad="38100" dist="38100" dir="2700000" algn="tl">
                    <a:srgbClr val="000000">
                      <a:alpha val="43137"/>
                    </a:srgbClr>
                  </a:outerShdw>
                </a:effectLst>
              </a:rPr>
              <a:t>Αποφύγετε τη χρήση κωδικών </a:t>
            </a:r>
            <a:r>
              <a:rPr lang="el-GR" dirty="0">
                <a:solidFill>
                  <a:schemeClr val="tx1"/>
                </a:solidFill>
              </a:rPr>
              <a:t>που είναι εύκολοι στην απομνημόνευση (όπως ημερομηνίες, γνωστούς όρους, ακολουθίες γραμμάτων ή κύρια ονόματα).</a:t>
            </a:r>
          </a:p>
          <a:p>
            <a:r>
              <a:rPr lang="el-GR" b="1" dirty="0">
                <a:solidFill>
                  <a:srgbClr val="92D050"/>
                </a:solidFill>
                <a:effectLst>
                  <a:outerShdw blurRad="38100" dist="38100" dir="2700000" algn="tl">
                    <a:srgbClr val="000000">
                      <a:alpha val="43137"/>
                    </a:srgbClr>
                  </a:outerShdw>
                </a:effectLst>
              </a:rPr>
              <a:t>Κρατήστε τους κωδικούς σας μυστικούς </a:t>
            </a:r>
            <a:r>
              <a:rPr lang="el-GR" dirty="0">
                <a:solidFill>
                  <a:schemeClr val="tx1"/>
                </a:solidFill>
              </a:rPr>
              <a:t>και αλλάζετέ τους σε τακτικά χρονικά διαστήματα (τουλάχιστον μια φορά ανά 6 μήνες).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712" y="4246080"/>
            <a:ext cx="1937288" cy="1937288"/>
          </a:xfrm>
          <a:prstGeom prst="rect">
            <a:avLst/>
          </a:prstGeom>
        </p:spPr>
      </p:pic>
    </p:spTree>
    <p:extLst>
      <p:ext uri="{BB962C8B-B14F-4D97-AF65-F5344CB8AC3E}">
        <p14:creationId xmlns:p14="http://schemas.microsoft.com/office/powerpoint/2010/main" val="4186343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solidFill>
                  <a:schemeClr val="tx1"/>
                </a:solidFill>
              </a:rPr>
              <a:t>Σκεφτείτε</a:t>
            </a:r>
            <a:r>
              <a:rPr lang="el-GR" dirty="0"/>
              <a:t> </a:t>
            </a:r>
            <a:r>
              <a:rPr lang="el-GR" b="1" dirty="0">
                <a:solidFill>
                  <a:srgbClr val="92D050"/>
                </a:solidFill>
                <a:effectLst>
                  <a:outerShdw blurRad="38100" dist="38100" dir="2700000" algn="tl">
                    <a:srgbClr val="000000">
                      <a:alpha val="43137"/>
                    </a:srgbClr>
                  </a:outerShdw>
                </a:effectLst>
              </a:rPr>
              <a:t>ποιος μπορεί να βλέπει τα δεδομένα </a:t>
            </a:r>
            <a:r>
              <a:rPr lang="el-GR" dirty="0">
                <a:solidFill>
                  <a:schemeClr val="tx1"/>
                </a:solidFill>
              </a:rPr>
              <a:t>σας – Μην επισκέπτεστε ιστοσελίδες που δεν θα θέλατε οι άλλοι να γνωρίζουν όταν χρησιμοποιείτε «κοινόχρηστους» υπολογιστές.</a:t>
            </a:r>
          </a:p>
          <a:p>
            <a:r>
              <a:rPr lang="el-GR" dirty="0">
                <a:solidFill>
                  <a:schemeClr val="tx1"/>
                </a:solidFill>
              </a:rPr>
              <a:t>Θυμηθείτε να </a:t>
            </a:r>
            <a:r>
              <a:rPr lang="el-GR" b="1" dirty="0">
                <a:solidFill>
                  <a:srgbClr val="92D050"/>
                </a:solidFill>
                <a:effectLst>
                  <a:outerShdw blurRad="38100" dist="38100" dir="2700000" algn="tl">
                    <a:srgbClr val="000000">
                      <a:alpha val="43137"/>
                    </a:srgbClr>
                  </a:outerShdw>
                </a:effectLst>
              </a:rPr>
              <a:t>αποσυνδέεστε</a:t>
            </a:r>
            <a:r>
              <a:rPr lang="el-GR" dirty="0"/>
              <a:t> </a:t>
            </a:r>
            <a:r>
              <a:rPr lang="el-GR" dirty="0">
                <a:solidFill>
                  <a:schemeClr val="tx1"/>
                </a:solidFill>
              </a:rPr>
              <a:t>από τις ιστοσελίδες, στις οποίες έχετε εισέλθει/συνδεθεί με χρήση συνθηματικών (π.χ. όταν κάνετε αγορές από το διαδίκτυο ή την ιστοσελίδα κοινωνικής δικτύωσης).</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Tree>
    <p:extLst>
      <p:ext uri="{BB962C8B-B14F-4D97-AF65-F5344CB8AC3E}">
        <p14:creationId xmlns:p14="http://schemas.microsoft.com/office/powerpoint/2010/main" val="2918794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ΣΥΜΒΟΥΛΕΣ ΓΙΑ ΤΗΝ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831184"/>
            <a:ext cx="7886700" cy="2035644"/>
          </a:xfrm>
        </p:spPr>
        <p:txBody>
          <a:bodyPr/>
          <a:lstStyle/>
          <a:p>
            <a:r>
              <a:rPr lang="el-GR" b="1" dirty="0">
                <a:solidFill>
                  <a:srgbClr val="92D050"/>
                </a:solidFill>
                <a:effectLst>
                  <a:outerShdw blurRad="38100" dist="38100" dir="2700000" algn="tl">
                    <a:srgbClr val="000000">
                      <a:alpha val="43137"/>
                    </a:srgbClr>
                  </a:outerShdw>
                </a:effectLst>
              </a:rPr>
              <a:t>Κρατήστε τον υπολογιστή σας ασφαλή </a:t>
            </a:r>
            <a:r>
              <a:rPr lang="el-GR" dirty="0"/>
              <a:t>– </a:t>
            </a:r>
            <a:r>
              <a:rPr lang="el-GR" dirty="0">
                <a:solidFill>
                  <a:schemeClr val="tx1"/>
                </a:solidFill>
              </a:rPr>
              <a:t>Χρησιμοποιήστε προγράμματα τείχους ασφαλείας (</a:t>
            </a:r>
            <a:r>
              <a:rPr lang="el-GR" dirty="0" err="1">
                <a:solidFill>
                  <a:schemeClr val="tx1"/>
                </a:solidFill>
              </a:rPr>
              <a:t>firewall</a:t>
            </a:r>
            <a:r>
              <a:rPr lang="el-GR" dirty="0">
                <a:solidFill>
                  <a:schemeClr val="tx1"/>
                </a:solidFill>
              </a:rPr>
              <a:t>) και προστασίας από ιούς (</a:t>
            </a:r>
            <a:r>
              <a:rPr lang="el-GR" dirty="0" err="1">
                <a:solidFill>
                  <a:schemeClr val="tx1"/>
                </a:solidFill>
              </a:rPr>
              <a:t>antivirus</a:t>
            </a:r>
            <a:r>
              <a:rPr lang="el-GR" dirty="0">
                <a:solidFill>
                  <a:schemeClr val="tx1"/>
                </a:solidFill>
              </a:rPr>
              <a:t>). Φροντίστε τα προγράμματα αυτά να είναι ενημερωμένα.</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027" y="3400549"/>
            <a:ext cx="3747119" cy="2813276"/>
          </a:xfrm>
          <a:prstGeom prst="rect">
            <a:avLst/>
          </a:prstGeom>
        </p:spPr>
      </p:pic>
    </p:spTree>
    <p:extLst>
      <p:ext uri="{BB962C8B-B14F-4D97-AF65-F5344CB8AC3E}">
        <p14:creationId xmlns:p14="http://schemas.microsoft.com/office/powerpoint/2010/main" val="4105687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dirty="0">
                <a:effectLst>
                  <a:outerShdw blurRad="38100" dist="38100" dir="2700000" algn="tl">
                    <a:srgbClr val="000000">
                      <a:alpha val="43137"/>
                    </a:srgbClr>
                  </a:outerShdw>
                </a:effectLst>
              </a:rPr>
              <a:t>ΠΟΙΑ ΕΙΝΑΙ ΤΑ ΠΡΟΣΩΠΙΚΑ ΜΑΣ ΔΕΔΟΜΕΝΑ</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743559"/>
            <a:ext cx="7886700" cy="3339885"/>
          </a:xfrm>
        </p:spPr>
        <p:txBody>
          <a:bodyPr>
            <a:normAutofit/>
          </a:bodyPr>
          <a:lstStyle/>
          <a:p>
            <a:pPr marL="0" indent="0">
              <a:buNone/>
            </a:pPr>
            <a:r>
              <a:rPr lang="el-GR" dirty="0">
                <a:solidFill>
                  <a:schemeClr val="tx1"/>
                </a:solidFill>
              </a:rPr>
              <a:t>Κάθε πληροφορία που περιγράφει ένα άτομο, όπως: </a:t>
            </a:r>
          </a:p>
          <a:p>
            <a:r>
              <a:rPr lang="el-GR" dirty="0">
                <a:solidFill>
                  <a:schemeClr val="tx1"/>
                </a:solidFill>
              </a:rPr>
              <a:t>στοιχεία αναγνώρισης </a:t>
            </a:r>
          </a:p>
          <a:p>
            <a:r>
              <a:rPr lang="el-GR" dirty="0">
                <a:solidFill>
                  <a:schemeClr val="tx1"/>
                </a:solidFill>
              </a:rPr>
              <a:t>φυσικά χαρακτηριστικά, </a:t>
            </a:r>
          </a:p>
          <a:p>
            <a:r>
              <a:rPr lang="el-GR" dirty="0">
                <a:solidFill>
                  <a:schemeClr val="tx1"/>
                </a:solidFill>
              </a:rPr>
              <a:t>εκπαίδευση, εργασία </a:t>
            </a:r>
          </a:p>
          <a:p>
            <a:r>
              <a:rPr lang="el-GR" dirty="0">
                <a:solidFill>
                  <a:schemeClr val="tx1"/>
                </a:solidFill>
              </a:rPr>
              <a:t>οικονομική κατάσταση</a:t>
            </a:r>
          </a:p>
          <a:p>
            <a:r>
              <a:rPr lang="el-GR" dirty="0">
                <a:solidFill>
                  <a:schemeClr val="tx1"/>
                </a:solidFill>
              </a:rPr>
              <a:t>ενδιαφέροντα, δραστηριότητες, συνήθειες</a:t>
            </a:r>
            <a:endParaRPr lang="en-GB"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95" y="5095198"/>
            <a:ext cx="5000625" cy="914400"/>
          </a:xfrm>
          <a:prstGeom prst="rect">
            <a:avLst/>
          </a:prstGeom>
          <a:ln>
            <a:noFill/>
          </a:ln>
          <a:effectLst>
            <a:softEdge rad="112500"/>
          </a:effectLst>
        </p:spPr>
      </p:pic>
    </p:spTree>
    <p:extLst>
      <p:ext uri="{BB962C8B-B14F-4D97-AF65-F5344CB8AC3E}">
        <p14:creationId xmlns:p14="http://schemas.microsoft.com/office/powerpoint/2010/main" val="2040092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76B7"/>
        </a:solidFill>
        <a:effectLst/>
      </p:bgPr>
    </p:bg>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615CEDE7-6E4D-4068-BBEE-DAA1B27CDCAF}" type="slidenum">
              <a:rPr lang="en-GB" smtClean="0"/>
              <a:t>20</a:t>
            </a:fld>
            <a:endParaRPr lang="en-GB"/>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5" y="812850"/>
            <a:ext cx="9172133" cy="1948565"/>
          </a:xfrm>
          <a:prstGeom prst="rect">
            <a:avLst/>
          </a:prstGeom>
          <a:solidFill>
            <a:srgbClr val="2276B7"/>
          </a:solidFill>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3029"/>
            <a:ext cx="9144000" cy="1425780"/>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65085"/>
            <a:ext cx="9144000" cy="1463801"/>
          </a:xfrm>
          <a:prstGeom prst="rect">
            <a:avLst/>
          </a:prstGeom>
        </p:spPr>
      </p:pic>
    </p:spTree>
    <p:extLst>
      <p:ext uri="{BB962C8B-B14F-4D97-AF65-F5344CB8AC3E}">
        <p14:creationId xmlns:p14="http://schemas.microsoft.com/office/powerpoint/2010/main" val="39225625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dirty="0">
                <a:effectLst>
                  <a:outerShdw blurRad="38100" dist="38100" dir="2700000" algn="tl">
                    <a:srgbClr val="000000">
                      <a:alpha val="43137"/>
                    </a:srgbClr>
                  </a:outerShdw>
                </a:effectLst>
              </a:rPr>
              <a:t>ΠΟΙΑ ΕΙΝΑΙ ΤΑ ΠΡΟΣΩΠΙΚΑ ΜΑΣ ΔΕΔΟΜΕΝΑ</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743559"/>
            <a:ext cx="7886700" cy="3339885"/>
          </a:xfrm>
        </p:spPr>
        <p:txBody>
          <a:bodyPr>
            <a:noAutofit/>
          </a:bodyPr>
          <a:lstStyle/>
          <a:p>
            <a:pPr marL="0" indent="0">
              <a:buNone/>
            </a:pPr>
            <a:r>
              <a:rPr lang="el-GR" sz="2200" dirty="0">
                <a:solidFill>
                  <a:schemeClr val="tx1"/>
                </a:solidFill>
              </a:rPr>
              <a:t>Τα</a:t>
            </a:r>
            <a:r>
              <a:rPr lang="el-GR" sz="2200" dirty="0"/>
              <a:t> </a:t>
            </a:r>
            <a:r>
              <a:rPr lang="el-GR" sz="2200" b="1" dirty="0">
                <a:solidFill>
                  <a:srgbClr val="92D050"/>
                </a:solidFill>
                <a:effectLst>
                  <a:outerShdw blurRad="38100" dist="38100" dir="2700000" algn="tl">
                    <a:srgbClr val="000000">
                      <a:alpha val="43137"/>
                    </a:srgbClr>
                  </a:outerShdw>
                </a:effectLst>
              </a:rPr>
              <a:t>προσωπικά δεδομένα</a:t>
            </a:r>
            <a:r>
              <a:rPr lang="el-GR" sz="2200" dirty="0"/>
              <a:t> </a:t>
            </a:r>
            <a:r>
              <a:rPr lang="el-GR" sz="2200" dirty="0">
                <a:solidFill>
                  <a:schemeClr val="tx1"/>
                </a:solidFill>
              </a:rPr>
              <a:t>ποικίλλουν και μπορούν, για παράδειγμα, να είναι </a:t>
            </a:r>
          </a:p>
          <a:p>
            <a:pPr>
              <a:spcBef>
                <a:spcPts val="600"/>
              </a:spcBef>
              <a:buClr>
                <a:srgbClr val="92D050"/>
              </a:buClr>
              <a:buFont typeface="Wingdings" panose="05000000000000000000" pitchFamily="2" charset="2"/>
              <a:buChar char="ü"/>
            </a:pPr>
            <a:r>
              <a:rPr lang="el-GR" sz="2200" dirty="0">
                <a:solidFill>
                  <a:schemeClr val="tx1"/>
                </a:solidFill>
              </a:rPr>
              <a:t>ένα ονοματεπώνυμο, </a:t>
            </a:r>
          </a:p>
          <a:p>
            <a:pPr>
              <a:spcBef>
                <a:spcPts val="600"/>
              </a:spcBef>
              <a:buClr>
                <a:srgbClr val="92D050"/>
              </a:buClr>
              <a:buFont typeface="Wingdings" panose="05000000000000000000" pitchFamily="2" charset="2"/>
              <a:buChar char="ü"/>
            </a:pPr>
            <a:r>
              <a:rPr lang="el-GR" sz="2200" dirty="0">
                <a:solidFill>
                  <a:schemeClr val="tx1"/>
                </a:solidFill>
              </a:rPr>
              <a:t>μια διεύθυνση ηλεκτρονικού ταχυδρομείου, </a:t>
            </a:r>
          </a:p>
          <a:p>
            <a:pPr>
              <a:spcBef>
                <a:spcPts val="600"/>
              </a:spcBef>
              <a:buClr>
                <a:srgbClr val="92D050"/>
              </a:buClr>
              <a:buFont typeface="Wingdings" panose="05000000000000000000" pitchFamily="2" charset="2"/>
              <a:buChar char="ü"/>
            </a:pPr>
            <a:r>
              <a:rPr lang="el-GR" sz="2200" dirty="0">
                <a:solidFill>
                  <a:schemeClr val="tx1"/>
                </a:solidFill>
              </a:rPr>
              <a:t>τα στοιχεία ενός τραπεζικού λογαριασμού, </a:t>
            </a:r>
          </a:p>
          <a:p>
            <a:pPr>
              <a:spcBef>
                <a:spcPts val="600"/>
              </a:spcBef>
              <a:buClr>
                <a:srgbClr val="92D050"/>
              </a:buClr>
              <a:buFont typeface="Wingdings" panose="05000000000000000000" pitchFamily="2" charset="2"/>
              <a:buChar char="ü"/>
            </a:pPr>
            <a:r>
              <a:rPr lang="el-GR" sz="2200" dirty="0">
                <a:solidFill>
                  <a:schemeClr val="tx1"/>
                </a:solidFill>
              </a:rPr>
              <a:t>μια φωτογραφία, </a:t>
            </a:r>
          </a:p>
          <a:p>
            <a:pPr>
              <a:spcBef>
                <a:spcPts val="600"/>
              </a:spcBef>
              <a:buClr>
                <a:srgbClr val="92D050"/>
              </a:buClr>
              <a:buFont typeface="Wingdings" panose="05000000000000000000" pitchFamily="2" charset="2"/>
              <a:buChar char="ü"/>
            </a:pPr>
            <a:r>
              <a:rPr lang="el-GR" sz="2200" dirty="0">
                <a:solidFill>
                  <a:schemeClr val="tx1"/>
                </a:solidFill>
              </a:rPr>
              <a:t>στοιχεία που έχουν αναρτηθεί σε </a:t>
            </a:r>
            <a:r>
              <a:rPr lang="el-GR" sz="2200" dirty="0" err="1">
                <a:solidFill>
                  <a:schemeClr val="tx1"/>
                </a:solidFill>
              </a:rPr>
              <a:t>ιστότοπους</a:t>
            </a:r>
            <a:r>
              <a:rPr lang="el-GR" sz="2200" dirty="0">
                <a:solidFill>
                  <a:schemeClr val="tx1"/>
                </a:solidFill>
              </a:rPr>
              <a:t> κοινωνικής δικτύωσης, </a:t>
            </a:r>
          </a:p>
          <a:p>
            <a:pPr>
              <a:spcBef>
                <a:spcPts val="600"/>
              </a:spcBef>
              <a:buClr>
                <a:srgbClr val="92D050"/>
              </a:buClr>
              <a:buFont typeface="Wingdings" panose="05000000000000000000" pitchFamily="2" charset="2"/>
              <a:buChar char="ü"/>
            </a:pPr>
            <a:r>
              <a:rPr lang="el-GR" sz="2200" dirty="0">
                <a:solidFill>
                  <a:schemeClr val="tx1"/>
                </a:solidFill>
              </a:rPr>
              <a:t>πληροφορίες σχετικά με το ιατρικό ιστορικό ή </a:t>
            </a:r>
          </a:p>
          <a:p>
            <a:pPr>
              <a:spcBef>
                <a:spcPts val="600"/>
              </a:spcBef>
              <a:buClr>
                <a:srgbClr val="92D050"/>
              </a:buClr>
              <a:buFont typeface="Wingdings" panose="05000000000000000000" pitchFamily="2" charset="2"/>
              <a:buChar char="ü"/>
            </a:pPr>
            <a:r>
              <a:rPr lang="el-GR" sz="2200" dirty="0">
                <a:solidFill>
                  <a:schemeClr val="tx1"/>
                </a:solidFill>
              </a:rPr>
              <a:t>η διεύθυνση IP ενός ηλεκτρονικού υπολογιστή.</a:t>
            </a:r>
            <a:endParaRPr lang="en-GB" sz="2200"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1832" y="3809202"/>
            <a:ext cx="2742654" cy="2548484"/>
          </a:xfrm>
          <a:prstGeom prst="rect">
            <a:avLst/>
          </a:prstGeom>
        </p:spPr>
      </p:pic>
    </p:spTree>
    <p:extLst>
      <p:ext uri="{BB962C8B-B14F-4D97-AF65-F5344CB8AC3E}">
        <p14:creationId xmlns:p14="http://schemas.microsoft.com/office/powerpoint/2010/main" val="1733046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sz="3600" dirty="0">
                <a:effectLst>
                  <a:outerShdw blurRad="38100" dist="38100" dir="2700000" algn="tl">
                    <a:srgbClr val="000000">
                      <a:alpha val="43137"/>
                    </a:srgbClr>
                  </a:outerShdw>
                </a:effectLst>
              </a:rPr>
              <a:t>ΠΟΙΑ ΕΙΝΑΙ ΤΑ «ΕΥΑΙΣΘΗΤΑ» ΠΡΟΣΩΠΙΚΑ ΔΕΔΟΜΕΝΑ</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905994"/>
          </a:xfrm>
        </p:spPr>
        <p:txBody>
          <a:bodyPr>
            <a:normAutofit/>
          </a:bodyPr>
          <a:lstStyle/>
          <a:p>
            <a:pPr marL="0" indent="0">
              <a:buNone/>
            </a:pPr>
            <a:r>
              <a:rPr lang="el-GR" sz="2400" dirty="0">
                <a:solidFill>
                  <a:schemeClr val="tx1"/>
                </a:solidFill>
              </a:rPr>
              <a:t>Είναι τα δεδομένα που αφορούν </a:t>
            </a:r>
          </a:p>
          <a:p>
            <a:pPr marL="0" indent="0">
              <a:buNone/>
            </a:pPr>
            <a:endParaRPr lang="el-GR" sz="600" dirty="0">
              <a:solidFill>
                <a:schemeClr val="tx1"/>
              </a:solidFill>
            </a:endParaRPr>
          </a:p>
          <a:p>
            <a:pPr>
              <a:spcBef>
                <a:spcPts val="600"/>
              </a:spcBef>
              <a:buClr>
                <a:srgbClr val="92D050"/>
              </a:buClr>
              <a:buFont typeface="Wingdings" panose="05000000000000000000" pitchFamily="2" charset="2"/>
              <a:buChar char="ü"/>
            </a:pPr>
            <a:r>
              <a:rPr lang="el-GR" sz="2400" dirty="0">
                <a:solidFill>
                  <a:schemeClr val="tx1"/>
                </a:solidFill>
              </a:rPr>
              <a:t>στη φυλετική ή εθνική προέλευση, </a:t>
            </a:r>
          </a:p>
          <a:p>
            <a:pPr>
              <a:spcBef>
                <a:spcPts val="600"/>
              </a:spcBef>
              <a:buClr>
                <a:srgbClr val="92D050"/>
              </a:buClr>
              <a:buFont typeface="Wingdings" panose="05000000000000000000" pitchFamily="2" charset="2"/>
              <a:buChar char="ü"/>
            </a:pPr>
            <a:r>
              <a:rPr lang="el-GR" sz="2400" dirty="0">
                <a:solidFill>
                  <a:schemeClr val="tx1"/>
                </a:solidFill>
              </a:rPr>
              <a:t>στα πολιτικά φρονήματα, </a:t>
            </a:r>
          </a:p>
          <a:p>
            <a:pPr>
              <a:spcBef>
                <a:spcPts val="600"/>
              </a:spcBef>
              <a:buClr>
                <a:srgbClr val="92D050"/>
              </a:buClr>
              <a:buFont typeface="Wingdings" panose="05000000000000000000" pitchFamily="2" charset="2"/>
              <a:buChar char="ü"/>
            </a:pPr>
            <a:r>
              <a:rPr lang="el-GR" sz="2400" dirty="0">
                <a:solidFill>
                  <a:schemeClr val="tx1"/>
                </a:solidFill>
              </a:rPr>
              <a:t>στις θρησκευτικές ή φιλοσοφικές πεποιθήσεις, </a:t>
            </a:r>
          </a:p>
          <a:p>
            <a:pPr>
              <a:spcBef>
                <a:spcPts val="600"/>
              </a:spcBef>
              <a:buClr>
                <a:srgbClr val="92D050"/>
              </a:buClr>
              <a:buFont typeface="Wingdings" panose="05000000000000000000" pitchFamily="2" charset="2"/>
              <a:buChar char="ü"/>
            </a:pPr>
            <a:r>
              <a:rPr lang="el-GR" sz="2400" dirty="0">
                <a:solidFill>
                  <a:schemeClr val="tx1"/>
                </a:solidFill>
              </a:rPr>
              <a:t>στη συμμετοχή σε συνδικαλιστική οργάνωση, </a:t>
            </a:r>
          </a:p>
          <a:p>
            <a:pPr>
              <a:spcBef>
                <a:spcPts val="600"/>
              </a:spcBef>
              <a:buClr>
                <a:srgbClr val="92D050"/>
              </a:buClr>
              <a:buFont typeface="Wingdings" panose="05000000000000000000" pitchFamily="2" charset="2"/>
              <a:buChar char="ü"/>
            </a:pPr>
            <a:r>
              <a:rPr lang="el-GR" sz="2400" dirty="0">
                <a:solidFill>
                  <a:schemeClr val="tx1"/>
                </a:solidFill>
              </a:rPr>
              <a:t>στην υγεία, </a:t>
            </a:r>
          </a:p>
          <a:p>
            <a:pPr>
              <a:spcBef>
                <a:spcPts val="600"/>
              </a:spcBef>
              <a:buClr>
                <a:srgbClr val="92D050"/>
              </a:buClr>
              <a:buFont typeface="Wingdings" panose="05000000000000000000" pitchFamily="2" charset="2"/>
              <a:buChar char="ü"/>
            </a:pPr>
            <a:r>
              <a:rPr lang="el-GR" sz="2400" dirty="0">
                <a:solidFill>
                  <a:schemeClr val="tx1"/>
                </a:solidFill>
              </a:rPr>
              <a:t>στην κοινωνική πρόνοια,  </a:t>
            </a:r>
          </a:p>
          <a:p>
            <a:pPr>
              <a:spcBef>
                <a:spcPts val="600"/>
              </a:spcBef>
              <a:buClr>
                <a:srgbClr val="92D050"/>
              </a:buClr>
              <a:buFont typeface="Wingdings" panose="05000000000000000000" pitchFamily="2" charset="2"/>
              <a:buChar char="ü"/>
            </a:pPr>
            <a:r>
              <a:rPr lang="el-GR" sz="2400" dirty="0">
                <a:solidFill>
                  <a:schemeClr val="tx1"/>
                </a:solidFill>
              </a:rPr>
              <a:t>στην ερωτική ζωή καθώς και </a:t>
            </a:r>
          </a:p>
          <a:p>
            <a:pPr>
              <a:spcBef>
                <a:spcPts val="600"/>
              </a:spcBef>
              <a:buClr>
                <a:srgbClr val="92D050"/>
              </a:buClr>
              <a:buFont typeface="Wingdings" panose="05000000000000000000" pitchFamily="2" charset="2"/>
              <a:buChar char="ü"/>
            </a:pPr>
            <a:r>
              <a:rPr lang="el-GR" sz="2400" dirty="0">
                <a:solidFill>
                  <a:schemeClr val="tx1"/>
                </a:solidFill>
              </a:rPr>
              <a:t>σε πληροφορίες για ποινικές διώξεις ή καταδίκες.</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3993" y="1396901"/>
            <a:ext cx="2322777" cy="1742083"/>
          </a:xfrm>
          <a:prstGeom prst="rect">
            <a:avLst/>
          </a:prstGeom>
          <a:ln>
            <a:noFill/>
          </a:ln>
          <a:effectLst>
            <a:softEdge rad="112500"/>
          </a:effectLst>
        </p:spPr>
      </p:pic>
    </p:spTree>
    <p:extLst>
      <p:ext uri="{BB962C8B-B14F-4D97-AF65-F5344CB8AC3E}">
        <p14:creationId xmlns:p14="http://schemas.microsoft.com/office/powerpoint/2010/main" val="2722052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8420" y="3727342"/>
            <a:ext cx="7786930" cy="1689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l-GR" dirty="0">
                <a:effectLst>
                  <a:outerShdw blurRad="38100" dist="38100" dir="2700000" algn="tl">
                    <a:srgbClr val="000000">
                      <a:alpha val="43137"/>
                    </a:srgbClr>
                  </a:outerShdw>
                </a:effectLst>
              </a:rPr>
              <a:t>ΓΙΑΤΙ ΕΙΝΑΙ ΣΗΜΑΝΤΙΚΗ Η ΠΡΟΣΤΑΣΙΑ ΤΩΝ ΠΡΟΣΩΠΙΚΩΝ ΜΑΣ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28420" y="2092271"/>
            <a:ext cx="7786930" cy="4098978"/>
          </a:xfrm>
        </p:spPr>
        <p:txBody>
          <a:bodyPr/>
          <a:lstStyle/>
          <a:p>
            <a:pPr marL="0" indent="0" algn="ctr">
              <a:buNone/>
            </a:pPr>
            <a:r>
              <a:rPr lang="el-GR" dirty="0">
                <a:solidFill>
                  <a:schemeClr val="tx1"/>
                </a:solidFill>
              </a:rPr>
              <a:t>Δεν ξέρουμε ποτέ πώς θα χρησιμοποιηθούν οι ιδιωτικές μας πληροφορίες αν βρεθούν σε λάθος χέρια. </a:t>
            </a:r>
          </a:p>
          <a:p>
            <a:pPr marL="0" indent="0">
              <a:buNone/>
            </a:pPr>
            <a:endParaRPr lang="el-GR" dirty="0"/>
          </a:p>
          <a:p>
            <a:pPr marL="0" indent="0" algn="ctr">
              <a:buNone/>
            </a:pPr>
            <a:r>
              <a:rPr lang="en-US" dirty="0"/>
              <a:t>        </a:t>
            </a:r>
            <a:r>
              <a:rPr lang="el-GR" b="1" dirty="0">
                <a:solidFill>
                  <a:schemeClr val="bg1"/>
                </a:solidFill>
                <a:effectLst>
                  <a:outerShdw blurRad="38100" dist="38100" dir="2700000" algn="tl">
                    <a:srgbClr val="000000">
                      <a:alpha val="43137"/>
                    </a:srgbClr>
                  </a:outerShdw>
                </a:effectLst>
              </a:rPr>
              <a:t>Η ΙΔΙΩΤΙΚΟΤΗΤΑ ΜΑΣ ΕΙΝΑΙ ΠΟΛΥΤΙΜΗ</a:t>
            </a:r>
            <a:endParaRPr lang="en-US" b="1"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rPr>
              <a:t>        </a:t>
            </a:r>
            <a:r>
              <a:rPr lang="el-GR" dirty="0">
                <a:solidFill>
                  <a:schemeClr val="bg1"/>
                </a:solidFill>
              </a:rPr>
              <a:t>Διαφυλάσσοντας τα προσωπικά μας δεδομένα  προστατεύουμε την </a:t>
            </a:r>
            <a:r>
              <a:rPr lang="el-GR" dirty="0" err="1">
                <a:solidFill>
                  <a:schemeClr val="bg1"/>
                </a:solidFill>
              </a:rPr>
              <a:t>ιδιωτικότητά</a:t>
            </a:r>
            <a:r>
              <a:rPr lang="el-GR" dirty="0">
                <a:solidFill>
                  <a:schemeClr val="bg1"/>
                </a:solidFill>
              </a:rPr>
              <a:t> μας</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075" y="3383042"/>
            <a:ext cx="688600" cy="688600"/>
          </a:xfrm>
          <a:prstGeom prst="rect">
            <a:avLst/>
          </a:prstGeom>
        </p:spPr>
      </p:pic>
    </p:spTree>
    <p:extLst>
      <p:ext uri="{BB962C8B-B14F-4D97-AF65-F5344CB8AC3E}">
        <p14:creationId xmlns:p14="http://schemas.microsoft.com/office/powerpoint/2010/main" val="3487463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ΤΙ ΣΗΜΑΙΝΕΙ «ΕΠΕΞΕΡΓΑΣΙΑ ΠΡΟΣΩΠΙΚΏΝ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l-GR" dirty="0">
                <a:solidFill>
                  <a:schemeClr val="tx1"/>
                </a:solidFill>
              </a:rPr>
              <a:t>Είναι κάθε εργασία που πραγματοποιείται σε δεδομένα προσωπικού χαρακτήρα, όπως: </a:t>
            </a:r>
          </a:p>
          <a:p>
            <a:r>
              <a:rPr lang="el-GR" dirty="0">
                <a:solidFill>
                  <a:schemeClr val="tx1"/>
                </a:solidFill>
              </a:rPr>
              <a:t>συλλογή, καταχώριση, οργάνωση, διατήρηση ή αποθήκευση, τροποποίηση, εξαγωγή, χρήση, διαβίβαση, διάδοση, συσχέτιση ή συνδυασμός, διασύνδεση, δέσμευση, διαγραφή, καταστροφή.</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3273" y="4387834"/>
            <a:ext cx="2058907" cy="1711342"/>
          </a:xfrm>
          <a:prstGeom prst="rect">
            <a:avLst/>
          </a:prstGeom>
        </p:spPr>
      </p:pic>
    </p:spTree>
    <p:extLst>
      <p:ext uri="{BB962C8B-B14F-4D97-AF65-F5344CB8AC3E}">
        <p14:creationId xmlns:p14="http://schemas.microsoft.com/office/powerpoint/2010/main" val="4058178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effectLst>
                  <a:outerShdw blurRad="38100" dist="38100" dir="2700000" algn="tl">
                    <a:srgbClr val="000000">
                      <a:alpha val="43137"/>
                    </a:srgbClr>
                  </a:outerShdw>
                </a:effectLst>
              </a:rPr>
              <a:t>ΠΩΣ ΑΠΟΚΑΛΥΠΤΟΥΜΕ ΠΡΟΣΩΠΙΚΑ ΔΕΔΟΜΕΝΑ ΧΩΡΙΣ ΝΑ ΤΟ ΣΥΝΕΙΔΗΤΟΠΟΙΟΥΜΕ</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37646" y="1920874"/>
            <a:ext cx="7577703" cy="4766645"/>
          </a:xfrm>
        </p:spPr>
        <p:txBody>
          <a:bodyPr>
            <a:normAutofit/>
          </a:bodyPr>
          <a:lstStyle/>
          <a:p>
            <a:pPr marL="0" indent="0">
              <a:buNone/>
            </a:pPr>
            <a:r>
              <a:rPr lang="el-GR" dirty="0">
                <a:solidFill>
                  <a:schemeClr val="tx1"/>
                </a:solidFill>
              </a:rPr>
              <a:t>Όταν δεν έχουμε ενεργοποιήσει τις ρυθμίσεις απορρήτου στα κοινωνικά δίκτυα που χρησιμοποιούμε, ο οποιοσδήποτε έχει πρόσβαση στα προσωπικά μας δεδομένα.</a:t>
            </a:r>
          </a:p>
          <a:p>
            <a:pPr marL="0" indent="0">
              <a:buNone/>
            </a:pPr>
            <a:r>
              <a:rPr lang="el-GR" dirty="0">
                <a:solidFill>
                  <a:schemeClr val="tx1"/>
                </a:solidFill>
              </a:rPr>
              <a:t>Μέσω φωτογραφιών ή βίντεο που ανεβάζουμε στο διαδίκτυο μπορεί να αποκαλύπτουμε προσωπικά μας στοιχεία.</a:t>
            </a:r>
          </a:p>
          <a:p>
            <a:pPr marL="0" indent="0">
              <a:buNone/>
            </a:pPr>
            <a:r>
              <a:rPr lang="el-GR" dirty="0">
                <a:solidFill>
                  <a:schemeClr val="tx1"/>
                </a:solidFill>
              </a:rPr>
              <a:t>Μέσω σχολίων ή φωτογραφιών που μας αφορούν και  κοινοποιούνται από τρίτους. </a:t>
            </a:r>
          </a:p>
          <a:p>
            <a:pPr marL="0" indent="0">
              <a:buNone/>
            </a:pPr>
            <a:r>
              <a:rPr lang="el-GR" dirty="0">
                <a:solidFill>
                  <a:schemeClr val="tx1"/>
                </a:solidFill>
              </a:rPr>
              <a:t>Μέσω εφαρμογών που κατεβάζουμε.</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
        <p:nvSpPr>
          <p:cNvPr id="5" name="Right Arrow 4"/>
          <p:cNvSpPr/>
          <p:nvPr/>
        </p:nvSpPr>
        <p:spPr>
          <a:xfrm>
            <a:off x="390102" y="1999712"/>
            <a:ext cx="510030" cy="282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70466" y="3693366"/>
            <a:ext cx="510030" cy="307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64916" y="4956660"/>
            <a:ext cx="521130" cy="296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89972">
            <a:off x="7227923" y="5247840"/>
            <a:ext cx="1131780" cy="857717"/>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390102" y="5763867"/>
            <a:ext cx="536494" cy="335309"/>
          </a:xfrm>
          <a:prstGeom prst="rect">
            <a:avLst/>
          </a:prstGeom>
        </p:spPr>
      </p:pic>
    </p:spTree>
    <p:extLst>
      <p:ext uri="{BB962C8B-B14F-4D97-AF65-F5344CB8AC3E}">
        <p14:creationId xmlns:p14="http://schemas.microsoft.com/office/powerpoint/2010/main" val="2938385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796" y="581025"/>
            <a:ext cx="6655553" cy="1252539"/>
          </a:xfrm>
        </p:spPr>
        <p:txBody>
          <a:bodyPr>
            <a:normAutofit/>
          </a:bodyPr>
          <a:lstStyle/>
          <a:p>
            <a:pPr algn="ctr"/>
            <a:r>
              <a:rPr lang="el-GR" dirty="0">
                <a:effectLst>
                  <a:outerShdw blurRad="38100" dist="38100" dir="2700000" algn="tl">
                    <a:srgbClr val="000000">
                      <a:alpha val="43137"/>
                    </a:srgbClr>
                  </a:outerShdw>
                </a:effectLst>
              </a:rPr>
              <a:t>ΤΙ ΑΛΛΑΖΕΙ ΣΤΗΝ ΠΡΟΣΤΑΣΙΑ ΤΩΝ ΠΡΟΣΩΠΙΚΩΝ ΔΕΔΟΜΕΝΩΝ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1668" y="2549471"/>
            <a:ext cx="7763682" cy="3641778"/>
          </a:xfrm>
        </p:spPr>
        <p:txBody>
          <a:bodyPr>
            <a:normAutofit lnSpcReduction="10000"/>
          </a:bodyPr>
          <a:lstStyle/>
          <a:p>
            <a:pPr marL="0" indent="0">
              <a:buNone/>
            </a:pPr>
            <a:r>
              <a:rPr lang="el-GR" dirty="0">
                <a:solidFill>
                  <a:schemeClr val="tx1"/>
                </a:solidFill>
              </a:rPr>
              <a:t>Από τις 25 Μαΐου 2018 </a:t>
            </a:r>
            <a:r>
              <a:rPr lang="el-GR">
                <a:solidFill>
                  <a:schemeClr val="tx1"/>
                </a:solidFill>
              </a:rPr>
              <a:t>έχει τεθεί </a:t>
            </a:r>
            <a:r>
              <a:rPr lang="el-GR" dirty="0">
                <a:solidFill>
                  <a:schemeClr val="tx1"/>
                </a:solidFill>
              </a:rPr>
              <a:t>σε ισχύ και στη χώρα μας ο νέος κανονισμός για την προστασία των δεδομένων στην ΕΕ, γνωστός με το ακρωνύμιο </a:t>
            </a:r>
            <a:r>
              <a:rPr lang="en-US" dirty="0">
                <a:solidFill>
                  <a:schemeClr val="tx1"/>
                </a:solidFill>
              </a:rPr>
              <a:t>GDPR</a:t>
            </a:r>
            <a:r>
              <a:rPr lang="el-GR" dirty="0">
                <a:solidFill>
                  <a:schemeClr val="tx1"/>
                </a:solidFill>
              </a:rPr>
              <a:t>.</a:t>
            </a:r>
          </a:p>
          <a:p>
            <a:pPr marL="0" indent="0">
              <a:buNone/>
            </a:pPr>
            <a:r>
              <a:rPr lang="el-GR" dirty="0">
                <a:solidFill>
                  <a:schemeClr val="tx1"/>
                </a:solidFill>
              </a:rPr>
              <a:t>Στόχος 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sp>
        <p:nvSpPr>
          <p:cNvPr id="5" name="Chevron 4"/>
          <p:cNvSpPr/>
          <p:nvPr/>
        </p:nvSpPr>
        <p:spPr>
          <a:xfrm>
            <a:off x="150644" y="285964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144018" y="437036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 y="581025"/>
            <a:ext cx="1991532" cy="1527986"/>
          </a:xfrm>
          <a:prstGeom prst="rect">
            <a:avLst/>
          </a:prstGeom>
        </p:spPr>
      </p:pic>
    </p:spTree>
    <p:extLst>
      <p:ext uri="{BB962C8B-B14F-4D97-AF65-F5344CB8AC3E}">
        <p14:creationId xmlns:p14="http://schemas.microsoft.com/office/powerpoint/2010/main" val="3913530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485" y="574311"/>
            <a:ext cx="6337838" cy="1252539"/>
          </a:xfrm>
        </p:spPr>
        <p:txBody>
          <a:bodyPr>
            <a:normAutofit/>
          </a:bodyPr>
          <a:lstStyle/>
          <a:p>
            <a:pPr algn="ctr"/>
            <a:r>
              <a:rPr lang="el-GR" b="1" dirty="0">
                <a:effectLst>
                  <a:outerShdw blurRad="38100" dist="38100" dir="2700000" algn="tl">
                    <a:srgbClr val="000000">
                      <a:alpha val="43137"/>
                    </a:srgbClr>
                  </a:outerShdw>
                </a:effectLst>
              </a:rPr>
              <a:t>ΤΙ ΑΛΛΑΖΕΙ ΣΤΗΝ ΠΡΟΣΤΑΣΙΑ ΤΩΝ ΠΡΟΣΩΠΙΚΩΝ ΔΕΔΟΜΕΝΩΝ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58678" y="2572719"/>
            <a:ext cx="7856672" cy="3618530"/>
          </a:xfrm>
        </p:spPr>
        <p:txBody>
          <a:bodyPr>
            <a:normAutofit/>
          </a:bodyPr>
          <a:lstStyle/>
          <a:p>
            <a:r>
              <a:rPr lang="el-GR" sz="2400" dirty="0">
                <a:solidFill>
                  <a:schemeClr val="tx1"/>
                </a:solidFill>
              </a:rPr>
              <a:t>Ο νέος νόμος </a:t>
            </a:r>
            <a:r>
              <a:rPr lang="en-US" sz="2400" dirty="0">
                <a:solidFill>
                  <a:schemeClr val="tx1"/>
                </a:solidFill>
              </a:rPr>
              <a:t>GDPR </a:t>
            </a:r>
            <a:r>
              <a:rPr lang="el-GR" sz="2400" b="1" dirty="0">
                <a:solidFill>
                  <a:schemeClr val="accent6"/>
                </a:solidFill>
                <a:effectLst>
                  <a:outerShdw blurRad="38100" dist="38100" dir="2700000" algn="tl">
                    <a:srgbClr val="000000">
                      <a:alpha val="43137"/>
                    </a:srgbClr>
                  </a:outerShdw>
                </a:effectLst>
              </a:rPr>
              <a:t>αλλάζει ριζικά </a:t>
            </a:r>
            <a:r>
              <a:rPr lang="el-GR" sz="2400" dirty="0">
                <a:solidFill>
                  <a:schemeClr val="tx1"/>
                </a:solidFill>
              </a:rPr>
              <a:t>τον τρόπο με τον οποίο επιχειρήσεις και οργανισμοί συλλέγουν, επεξεργάζονται και διαχειρίζονται προσωπικά δεδομένα κάθε μορφής.</a:t>
            </a:r>
          </a:p>
          <a:p>
            <a:r>
              <a:rPr lang="el-GR" sz="2400" dirty="0">
                <a:solidFill>
                  <a:schemeClr val="tx1"/>
                </a:solidFill>
              </a:rPr>
              <a:t>Θα επηρεάσει κάθε οργανισμό και εταιρεία στην Ευρώπη, η οποία διαχειρίζεται με οποιονδήποτε τρόπο προσωπικά δεδομένα, αλλά </a:t>
            </a:r>
            <a:r>
              <a:rPr lang="el-GR" sz="2400" b="1" dirty="0">
                <a:solidFill>
                  <a:schemeClr val="accent6"/>
                </a:solidFill>
                <a:effectLst>
                  <a:outerShdw blurRad="38100" dist="38100" dir="2700000" algn="tl">
                    <a:srgbClr val="000000">
                      <a:alpha val="43137"/>
                    </a:srgbClr>
                  </a:outerShdw>
                </a:effectLst>
              </a:rPr>
              <a:t>και κάθε εταιρεία που συναλλάσσεται στην επικράτεια της Ευρωπαϊκής Ένωσης.</a:t>
            </a:r>
            <a:r>
              <a:rPr lang="el-GR" sz="2400" dirty="0">
                <a:solidFill>
                  <a:schemeClr val="tx2"/>
                </a:solidFill>
              </a:rPr>
              <a:t> </a:t>
            </a:r>
            <a:r>
              <a:rPr lang="el-GR" sz="2400" dirty="0">
                <a:solidFill>
                  <a:schemeClr val="tx1"/>
                </a:solidFill>
              </a:rPr>
              <a:t>Οι κανόνες είναι πολύπλοκοι και τα </a:t>
            </a:r>
            <a:r>
              <a:rPr lang="el-GR" sz="2400" b="1" dirty="0">
                <a:solidFill>
                  <a:schemeClr val="accent6"/>
                </a:solidFill>
                <a:effectLst>
                  <a:outerShdw blurRad="38100" dist="38100" dir="2700000" algn="tl">
                    <a:srgbClr val="000000">
                      <a:alpha val="43137"/>
                    </a:srgbClr>
                  </a:outerShdw>
                </a:effectLst>
              </a:rPr>
              <a:t>πρόστιμα </a:t>
            </a:r>
            <a:r>
              <a:rPr lang="el-GR" sz="2400" dirty="0">
                <a:solidFill>
                  <a:schemeClr val="tx1"/>
                </a:solidFill>
              </a:rPr>
              <a:t>για μη συμμόρφωση πολύ αυστηρά και μπορούν να φτάσουν έως τα 20 εκατομμύρια ευρώ.</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33" y="574311"/>
            <a:ext cx="1824503" cy="1870116"/>
          </a:xfrm>
          <a:prstGeom prst="rect">
            <a:avLst/>
          </a:prstGeom>
        </p:spPr>
      </p:pic>
    </p:spTree>
    <p:extLst>
      <p:ext uri="{BB962C8B-B14F-4D97-AF65-F5344CB8AC3E}">
        <p14:creationId xmlns:p14="http://schemas.microsoft.com/office/powerpoint/2010/main" val="1902461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1134</Words>
  <Application>Microsoft Office PowerPoint</Application>
  <PresentationFormat>Προβολή στην οθόνη (4:3)</PresentationFormat>
  <Paragraphs>99</Paragraphs>
  <Slides>20</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Calibri</vt:lpstr>
      <vt:lpstr>Calibri Light</vt:lpstr>
      <vt:lpstr>Open Sans</vt:lpstr>
      <vt:lpstr>Wingdings</vt:lpstr>
      <vt:lpstr>Office Theme</vt:lpstr>
      <vt:lpstr>ΠΡΟΣΤΑΣΙΑ ΠΡΟΣΩΠΙΚΩΝ ΔΕΔΟΜΕΝΩΝ</vt:lpstr>
      <vt:lpstr>ΠΟΙΑ ΕΙΝΑΙ ΤΑ ΠΡΟΣΩΠΙΚΑ ΜΑΣ ΔΕΔΟΜΕΝΑ</vt:lpstr>
      <vt:lpstr>ΠΟΙΑ ΕΙΝΑΙ ΤΑ ΠΡΟΣΩΠΙΚΑ ΜΑΣ ΔΕΔΟΜΕΝΑ</vt:lpstr>
      <vt:lpstr>ΠΟΙΑ ΕΙΝΑΙ ΤΑ «ΕΥΑΙΣΘΗΤΑ» ΠΡΟΣΩΠΙΚΑ ΔΕΔΟΜΕΝΑ</vt:lpstr>
      <vt:lpstr>ΓΙΑΤΙ ΕΙΝΑΙ ΣΗΜΑΝΤΙΚΗ Η ΠΡΟΣΤΑΣΙΑ ΤΩΝ ΠΡΟΣΩΠΙΚΩΝ ΜΑΣ ΔΕΔΟΜΕΝΩΝ</vt:lpstr>
      <vt:lpstr>ΤΙ ΣΗΜΑΙΝΕΙ «ΕΠΕΞΕΡΓΑΣΙΑ ΠΡΟΣΩΠΙΚΏΝ ΔΕΔΟΜΕΝΩΝ”;</vt:lpstr>
      <vt:lpstr>ΠΩΣ ΑΠΟΚΑΛΥΠΤΟΥΜΕ ΠΡΟΣΩΠΙΚΑ ΔΕΔΟΜΕΝΑ ΧΩΡΙΣ ΝΑ ΤΟ ΣΥΝΕΙΔΗΤΟΠΟΙΟΥΜΕ</vt:lpstr>
      <vt:lpstr>ΤΙ ΑΛΛΑΖΕΙ ΣΤΗΝ ΠΡΟΣΤΑΣΙΑ ΤΩΝ ΠΡΟΣΩΠΙΚΩΝ ΔΕΔΟΜΕΝΩΝ</vt:lpstr>
      <vt:lpstr>ΤΙ ΑΛΛΑΖΕΙ ΣΤΗΝ ΠΡΟΣΤΑΣΙΑ ΤΩΝ ΠΡΟΣΩΠΙΚΩΝ ΔΕΔΟΜΕΝΩΝ</vt:lpstr>
      <vt:lpstr>ΤΙ ΑΛΛΑΖΕΙ ΣΤΗΝ ΠΡΟΣΤΑΣΙΑ ΤΩΝ ΠΡΟΣΩΠΙΚΩΝ ΔΕΔΟΜΕΝΩΝ</vt:lpstr>
      <vt:lpstr>ΤΙ ΑΛΛΑΖΕΙ ΣΤΗΝ ΠΡΟΣΤΑΣΙΑ ΤΩΝ ΠΡΟΣΩΠΙΚΩΝ ΔΕΔΟΜΕΝΩΝ</vt:lpstr>
      <vt:lpstr>ΤΙ ΑΛΛΑΖΕΙ ΣΤΗΝ ΠΡΟΣΤΑΣΙΑ ΤΩΝ ΠΡΟΣΩΠΙΚΩΝ ΔΕΔΟΜΕΝΩΝ</vt:lpstr>
      <vt:lpstr>ΣΥΜΒΟΥΛΕΣ ΓΙΑ ΤΗΝ ΠΡΟΣΤΑΣΙΑ ΤΩΝ ΠΡΟΣΩΠΙΚΩΝ ΜΑΣ ΔΕΔΟΜΕΝΩΝ</vt:lpstr>
      <vt:lpstr>ΠΩΣ ΜΠΟΡΩ ΝΑ ΓΝΩΡΙΖΩ ΑΝ ΚΑΠΟΙΟΙ ΕΧΟΥΝ ΤΑ ΠΡΟΣΩΠΙΚΑ ΜΟΥ ΔΕΔΟΜΕΝΑ ΚΑΙ ΤΑ ΧΡΗΣΙΜΟΠΟΙΟΥΝ ΠΑΡΑΝΟΜΑ;</vt:lpstr>
      <vt:lpstr>ΠΩΣ ΜΠΟΡΩ ΝΑ ΕΧΩ ΠΡΟΣΒΑΣΗ ΣΤΑ ΔΕΔΟΜΕΝΑ ΠΡΟΣΩΠΙΚΟΥ ΧΑΡΑΚΤΗΡΑ ΠΟΥ ΚΑΤΕΧΕΙ ΓΙΑ ΤΟ ΑΤΟΜΟ ΜΟΥ ΜΙΑ ΕΤΑΙΡΕΙΑ Η ΕΝΑΣ ΟΡΓΑΝΙΣΜΟΣ;</vt:lpstr>
      <vt:lpstr>ΣΥΜΒΟΥΛΕΣ ΓΙΑ ΤΗΝ ΠΡΟΣΤΑΣΙΑ ΤΩΝ ΠΡΟΣΩΠΙΚΩΝ ΜΑΣ ΔΕΔΟΜΕΝΩΝ</vt:lpstr>
      <vt:lpstr>ΣΥΜΒΟΥΛΕΣ ΓΙΑ ΤΗΝ ΠΡΟΣΤΑΣΙΑ ΤΩΝ ΠΡΟΣΩΠΙΚΩΝ ΜΑΣ ΔΕΔΟΜΕΝΩΝ</vt:lpstr>
      <vt:lpstr>ΣΥΜΒΟΥΛΕΣ ΓΙΑ ΤΗΝ ΠΡΟΣΤΑΣΙΑ ΤΩΝ ΠΡΟΣΩΠΙΚΩΝ ΜΑΣ ΔΕΔΟΜΕΝΩΝ</vt:lpstr>
      <vt:lpstr>ΣΥΜΒΟΥΛΕΣ ΓΙΑ ΤΗΝ ΠΡΟΣΤΑΣΙΑ ΤΩΝ ΠΡΟΣΩΠΙΚΩΝ ΜΑΣ ΔΕΔΟΜΕΝΩΝ</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ANNA KAZINAΡΗ</cp:lastModifiedBy>
  <cp:revision>51</cp:revision>
  <dcterms:created xsi:type="dcterms:W3CDTF">2017-02-20T07:48:45Z</dcterms:created>
  <dcterms:modified xsi:type="dcterms:W3CDTF">2024-06-28T19:12:01Z</dcterms:modified>
</cp:coreProperties>
</file>