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61"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el-GR" sz="8000" dirty="0">
                <a:latin typeface="+mn-lt"/>
              </a:rPr>
              <a:t>1. Αχαιοί, οι </a:t>
            </a:r>
            <a:r>
              <a:rPr lang="el-GR" sz="8000" dirty="0" smtClean="0">
                <a:latin typeface="+mn-lt"/>
              </a:rPr>
              <a:t>πρώτοι Έλληνες</a:t>
            </a:r>
            <a:endParaRPr lang="el-GR" sz="8000" dirty="0">
              <a:latin typeface="+mn-lt"/>
            </a:endParaRPr>
          </a:p>
        </p:txBody>
      </p:sp>
    </p:spTree>
    <p:extLst>
      <p:ext uri="{BB962C8B-B14F-4D97-AF65-F5344CB8AC3E}">
        <p14:creationId xmlns:p14="http://schemas.microsoft.com/office/powerpoint/2010/main" val="205840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278562"/>
          </a:xfrm>
        </p:spPr>
        <p:txBody>
          <a:bodyPr>
            <a:noAutofit/>
          </a:bodyPr>
          <a:lstStyle/>
          <a:p>
            <a:pPr marL="137160" indent="0" algn="l"/>
            <a:r>
              <a:rPr lang="el-GR" sz="1800" b="0" dirty="0">
                <a:solidFill>
                  <a:schemeClr val="bg1"/>
                </a:solidFill>
                <a:effectLst/>
                <a:latin typeface="+mn-lt"/>
              </a:rPr>
              <a:t>Όταν ο Κυκλαδικός και ο Μινωικός πολιτισμός βρίσκονταν στην ακμή τους, ένας </a:t>
            </a:r>
            <a:r>
              <a:rPr lang="el-GR" sz="1800" b="0" dirty="0" smtClean="0">
                <a:solidFill>
                  <a:schemeClr val="bg1"/>
                </a:solidFill>
                <a:effectLst/>
                <a:latin typeface="+mn-lt"/>
              </a:rPr>
              <a:t>νέος</a:t>
            </a:r>
            <a:r>
              <a:rPr lang="en-US" sz="1800" b="0" dirty="0" smtClean="0">
                <a:solidFill>
                  <a:schemeClr val="bg1"/>
                </a:solidFill>
                <a:effectLst/>
                <a:latin typeface="+mn-lt"/>
              </a:rPr>
              <a:t> </a:t>
            </a:r>
            <a:r>
              <a:rPr lang="el-GR" sz="1800" b="0" dirty="0" smtClean="0">
                <a:solidFill>
                  <a:schemeClr val="bg1"/>
                </a:solidFill>
                <a:effectLst/>
                <a:latin typeface="+mn-lt"/>
              </a:rPr>
              <a:t>λαός</a:t>
            </a:r>
            <a:r>
              <a:rPr lang="el-GR" sz="1800" b="0" dirty="0">
                <a:solidFill>
                  <a:schemeClr val="bg1"/>
                </a:solidFill>
                <a:effectLst/>
                <a:latin typeface="+mn-lt"/>
              </a:rPr>
              <a:t>, οι Αχαιοί, ήρθαν από τον Βορρά κι εγκαταστάθηκαν στην κεντρική και τη </a:t>
            </a:r>
            <a:r>
              <a:rPr lang="el-GR" sz="1800" b="0" dirty="0" smtClean="0">
                <a:solidFill>
                  <a:schemeClr val="bg1"/>
                </a:solidFill>
                <a:effectLst/>
                <a:latin typeface="+mn-lt"/>
              </a:rPr>
              <a:t>νότια</a:t>
            </a:r>
            <a:r>
              <a:rPr lang="en-US" sz="1800" b="0" dirty="0" smtClean="0">
                <a:solidFill>
                  <a:schemeClr val="bg1"/>
                </a:solidFill>
                <a:effectLst/>
                <a:latin typeface="+mn-lt"/>
              </a:rPr>
              <a:t> </a:t>
            </a:r>
            <a:r>
              <a:rPr lang="el-GR" sz="1800" b="0" dirty="0" smtClean="0">
                <a:solidFill>
                  <a:schemeClr val="bg1"/>
                </a:solidFill>
                <a:effectLst/>
                <a:latin typeface="+mn-lt"/>
              </a:rPr>
              <a:t>Ελλάδα</a:t>
            </a:r>
            <a:r>
              <a:rPr lang="el-GR" sz="1800" b="0" dirty="0">
                <a:solidFill>
                  <a:schemeClr val="bg1"/>
                </a:solidFill>
                <a:effectLst/>
                <a:latin typeface="+mn-lt"/>
              </a:rPr>
              <a:t>. Αυτοί είναι οι πρώτοι </a:t>
            </a:r>
            <a:r>
              <a:rPr lang="el-GR" sz="1800" b="0" dirty="0" smtClean="0">
                <a:solidFill>
                  <a:schemeClr val="bg1"/>
                </a:solidFill>
                <a:effectLst/>
                <a:latin typeface="+mn-lt"/>
              </a:rPr>
              <a:t>Έλληνες.</a:t>
            </a:r>
            <a:r>
              <a:rPr lang="en-US" sz="1800" b="0" dirty="0" smtClean="0">
                <a:solidFill>
                  <a:schemeClr val="bg1"/>
                </a:solidFill>
                <a:effectLst/>
                <a:latin typeface="+mn-lt"/>
              </a:rPr>
              <a:t> </a:t>
            </a:r>
            <a:r>
              <a:rPr lang="el-GR" sz="1800" b="0" dirty="0" smtClean="0">
                <a:solidFill>
                  <a:schemeClr val="bg1"/>
                </a:solidFill>
                <a:effectLst/>
                <a:latin typeface="+mn-lt"/>
              </a:rPr>
              <a:t>Οι </a:t>
            </a:r>
            <a:r>
              <a:rPr lang="el-GR" sz="1800" b="0" dirty="0">
                <a:solidFill>
                  <a:schemeClr val="bg1"/>
                </a:solidFill>
                <a:effectLst/>
                <a:latin typeface="+mn-lt"/>
              </a:rPr>
              <a:t>Αχαιοί γνώρισαν τον Κυκλαδικό και τον Μινωικό πολιτισμό και </a:t>
            </a:r>
            <a:r>
              <a:rPr lang="el-GR" sz="1800" b="0" dirty="0" smtClean="0">
                <a:solidFill>
                  <a:schemeClr val="bg1"/>
                </a:solidFill>
                <a:effectLst/>
                <a:latin typeface="+mn-lt"/>
              </a:rPr>
              <a:t>εντυπωσιάστηκαν.</a:t>
            </a:r>
            <a:r>
              <a:rPr lang="en-US" sz="1800" b="0" dirty="0" smtClean="0">
                <a:solidFill>
                  <a:schemeClr val="bg1"/>
                </a:solidFill>
                <a:effectLst/>
                <a:latin typeface="+mn-lt"/>
              </a:rPr>
              <a:t> </a:t>
            </a:r>
            <a:r>
              <a:rPr lang="el-GR" sz="1800" b="0" dirty="0" smtClean="0">
                <a:solidFill>
                  <a:schemeClr val="bg1"/>
                </a:solidFill>
                <a:effectLst/>
                <a:latin typeface="+mn-lt"/>
              </a:rPr>
              <a:t>Έμαθαν </a:t>
            </a:r>
            <a:r>
              <a:rPr lang="el-GR" sz="1800" b="0" dirty="0">
                <a:solidFill>
                  <a:schemeClr val="bg1"/>
                </a:solidFill>
                <a:effectLst/>
                <a:latin typeface="+mn-lt"/>
              </a:rPr>
              <a:t>πολλά πράγματα από τους Κυκλαδίτες και τους Μινωίτες και δημιούργησαν </a:t>
            </a:r>
            <a:r>
              <a:rPr lang="el-GR" sz="1800" b="0" dirty="0" smtClean="0">
                <a:solidFill>
                  <a:schemeClr val="bg1"/>
                </a:solidFill>
                <a:effectLst/>
                <a:latin typeface="+mn-lt"/>
              </a:rPr>
              <a:t>τον</a:t>
            </a:r>
            <a:r>
              <a:rPr lang="en-US" sz="1800" b="0" dirty="0" smtClean="0">
                <a:solidFill>
                  <a:schemeClr val="bg1"/>
                </a:solidFill>
                <a:effectLst/>
                <a:latin typeface="+mn-lt"/>
              </a:rPr>
              <a:t> </a:t>
            </a:r>
            <a:r>
              <a:rPr lang="el-GR" sz="1800" b="0" dirty="0" smtClean="0">
                <a:solidFill>
                  <a:schemeClr val="bg1"/>
                </a:solidFill>
                <a:effectLst/>
                <a:latin typeface="+mn-lt"/>
              </a:rPr>
              <a:t>δικό </a:t>
            </a:r>
            <a:r>
              <a:rPr lang="el-GR" sz="1800" b="0" dirty="0">
                <a:solidFill>
                  <a:schemeClr val="bg1"/>
                </a:solidFill>
                <a:effectLst/>
                <a:latin typeface="+mn-lt"/>
              </a:rPr>
              <a:t>τους πολιτισμό που ονομάζεται Μυκηναϊκός. Πήρε το όνομά του από τις </a:t>
            </a:r>
            <a:r>
              <a:rPr lang="el-GR" sz="1800" b="0" dirty="0" smtClean="0">
                <a:solidFill>
                  <a:schemeClr val="bg1"/>
                </a:solidFill>
                <a:effectLst/>
                <a:latin typeface="+mn-lt"/>
              </a:rPr>
              <a:t>Μυκήνες,</a:t>
            </a:r>
            <a:r>
              <a:rPr lang="en-US" sz="1800" b="0" dirty="0" smtClean="0">
                <a:solidFill>
                  <a:schemeClr val="bg1"/>
                </a:solidFill>
                <a:effectLst/>
                <a:latin typeface="+mn-lt"/>
              </a:rPr>
              <a:t> </a:t>
            </a:r>
            <a:r>
              <a:rPr lang="el-GR" sz="1800" b="0" dirty="0" smtClean="0">
                <a:solidFill>
                  <a:schemeClr val="bg1"/>
                </a:solidFill>
                <a:effectLst/>
                <a:latin typeface="+mn-lt"/>
              </a:rPr>
              <a:t>που </a:t>
            </a:r>
            <a:r>
              <a:rPr lang="el-GR" sz="1800" b="0" dirty="0">
                <a:solidFill>
                  <a:schemeClr val="bg1"/>
                </a:solidFill>
                <a:effectLst/>
                <a:latin typeface="+mn-lt"/>
              </a:rPr>
              <a:t>βρίσκονται στην Πελοπόννησο και ήταν το μεγαλύτερο κέντρο του πολιτισμού </a:t>
            </a:r>
            <a:r>
              <a:rPr lang="el-GR" sz="1800" b="0" dirty="0" smtClean="0">
                <a:solidFill>
                  <a:schemeClr val="bg1"/>
                </a:solidFill>
                <a:effectLst/>
                <a:latin typeface="+mn-lt"/>
              </a:rPr>
              <a:t>αυτού.</a:t>
            </a:r>
            <a:r>
              <a:rPr lang="en-US" sz="1800" b="0" dirty="0" smtClean="0">
                <a:solidFill>
                  <a:schemeClr val="bg1"/>
                </a:solidFill>
                <a:effectLst/>
                <a:latin typeface="+mn-lt"/>
              </a:rPr>
              <a:t> </a:t>
            </a:r>
            <a:r>
              <a:rPr lang="el-GR" sz="1800" b="0" dirty="0" smtClean="0">
                <a:solidFill>
                  <a:schemeClr val="bg1"/>
                </a:solidFill>
                <a:effectLst/>
                <a:latin typeface="+mn-lt"/>
              </a:rPr>
              <a:t>Άλλα </a:t>
            </a:r>
            <a:r>
              <a:rPr lang="el-GR" sz="1800" b="0" dirty="0">
                <a:solidFill>
                  <a:schemeClr val="bg1"/>
                </a:solidFill>
                <a:effectLst/>
                <a:latin typeface="+mn-lt"/>
              </a:rPr>
              <a:t>μυκηναϊκά κέντρα ήταν η Θήβα, ο Ορχομενός, η Αθήνα, η Ιωλκός, η </a:t>
            </a:r>
            <a:r>
              <a:rPr lang="el-GR" sz="1800" b="0" dirty="0" smtClean="0">
                <a:solidFill>
                  <a:schemeClr val="bg1"/>
                </a:solidFill>
                <a:effectLst/>
                <a:latin typeface="+mn-lt"/>
              </a:rPr>
              <a:t>Πύλος,</a:t>
            </a:r>
            <a:r>
              <a:rPr lang="en-US" sz="1800" b="0" dirty="0" smtClean="0">
                <a:solidFill>
                  <a:schemeClr val="bg1"/>
                </a:solidFill>
                <a:effectLst/>
                <a:latin typeface="+mn-lt"/>
              </a:rPr>
              <a:t> </a:t>
            </a:r>
            <a:r>
              <a:rPr lang="el-GR" sz="1800" b="0" dirty="0" smtClean="0">
                <a:solidFill>
                  <a:schemeClr val="bg1"/>
                </a:solidFill>
                <a:effectLst/>
                <a:latin typeface="+mn-lt"/>
              </a:rPr>
              <a:t>η </a:t>
            </a:r>
            <a:r>
              <a:rPr lang="el-GR" sz="1800" b="0" dirty="0">
                <a:solidFill>
                  <a:schemeClr val="bg1"/>
                </a:solidFill>
                <a:effectLst/>
                <a:latin typeface="+mn-lt"/>
              </a:rPr>
              <a:t>Σπάρτη, η </a:t>
            </a:r>
            <a:r>
              <a:rPr lang="el-GR" sz="1800" b="0" dirty="0" smtClean="0">
                <a:solidFill>
                  <a:schemeClr val="bg1"/>
                </a:solidFill>
                <a:effectLst/>
                <a:latin typeface="+mn-lt"/>
              </a:rPr>
              <a:t>Τίρυνθα.</a:t>
            </a:r>
            <a:r>
              <a:rPr lang="en-US" sz="1800" b="0" dirty="0" smtClean="0">
                <a:solidFill>
                  <a:schemeClr val="bg1"/>
                </a:solidFill>
                <a:effectLst/>
                <a:latin typeface="+mn-lt"/>
              </a:rPr>
              <a:t> </a:t>
            </a:r>
            <a:r>
              <a:rPr lang="el-GR" sz="1800" b="0" dirty="0" smtClean="0">
                <a:solidFill>
                  <a:schemeClr val="bg1"/>
                </a:solidFill>
                <a:effectLst/>
                <a:latin typeface="+mn-lt"/>
              </a:rPr>
              <a:t>Οι </a:t>
            </a:r>
            <a:r>
              <a:rPr lang="el-GR" sz="1800" b="0" dirty="0">
                <a:solidFill>
                  <a:schemeClr val="bg1"/>
                </a:solidFill>
                <a:effectLst/>
                <a:latin typeface="+mn-lt"/>
              </a:rPr>
              <a:t>Μυκηναίοι ή Αχαιοί, έχοντας σαν παράδειγμα τους Μινωίτες, έγιναν κι αυτοί </a:t>
            </a:r>
            <a:r>
              <a:rPr lang="el-GR" sz="1800" b="0" dirty="0" smtClean="0">
                <a:solidFill>
                  <a:schemeClr val="bg1"/>
                </a:solidFill>
                <a:effectLst/>
                <a:latin typeface="+mn-lt"/>
              </a:rPr>
              <a:t>έμποροι</a:t>
            </a:r>
            <a:r>
              <a:rPr lang="el-GR" sz="1800" b="0" dirty="0">
                <a:solidFill>
                  <a:schemeClr val="bg1"/>
                </a:solidFill>
                <a:effectLst/>
                <a:latin typeface="+mn-lt"/>
              </a:rPr>
              <a:t>. Με τα πλοία τους ταξίδευαν σε όλη τη Μεσόγειο κι έφταναν μέχρι την Αίγυπτο, </a:t>
            </a:r>
            <a:r>
              <a:rPr lang="el-GR" sz="1800" b="0" dirty="0" smtClean="0">
                <a:solidFill>
                  <a:schemeClr val="bg1"/>
                </a:solidFill>
                <a:effectLst/>
                <a:latin typeface="+mn-lt"/>
              </a:rPr>
              <a:t>την</a:t>
            </a:r>
            <a:r>
              <a:rPr lang="en-US" sz="1800" b="0" dirty="0" smtClean="0">
                <a:solidFill>
                  <a:schemeClr val="bg1"/>
                </a:solidFill>
                <a:effectLst/>
                <a:latin typeface="+mn-lt"/>
              </a:rPr>
              <a:t> </a:t>
            </a:r>
            <a:r>
              <a:rPr lang="el-GR" sz="1800" b="0" dirty="0" smtClean="0">
                <a:solidFill>
                  <a:schemeClr val="bg1"/>
                </a:solidFill>
                <a:effectLst/>
                <a:latin typeface="+mn-lt"/>
              </a:rPr>
              <a:t>Παλαιστίνη </a:t>
            </a:r>
            <a:r>
              <a:rPr lang="el-GR" sz="1800" b="0" dirty="0">
                <a:solidFill>
                  <a:schemeClr val="bg1"/>
                </a:solidFill>
                <a:effectLst/>
                <a:latin typeface="+mn-lt"/>
              </a:rPr>
              <a:t>και την Κύπρο. Κατέλαβαν και την Κρήτη που, μετά από την έκρηξη του </a:t>
            </a:r>
            <a:r>
              <a:rPr lang="el-GR" sz="1800" b="0" dirty="0" smtClean="0">
                <a:solidFill>
                  <a:schemeClr val="bg1"/>
                </a:solidFill>
                <a:effectLst/>
                <a:latin typeface="+mn-lt"/>
              </a:rPr>
              <a:t>ηφαιστείου </a:t>
            </a:r>
            <a:r>
              <a:rPr lang="el-GR" sz="1800" b="0" dirty="0">
                <a:solidFill>
                  <a:schemeClr val="bg1"/>
                </a:solidFill>
                <a:effectLst/>
                <a:latin typeface="+mn-lt"/>
              </a:rPr>
              <a:t>της Θήρας και την καταστροφή των πόλεών της, είχε χάσει τη μεγάλη της </a:t>
            </a:r>
            <a:r>
              <a:rPr lang="el-GR" sz="1800" b="0" dirty="0" smtClean="0">
                <a:solidFill>
                  <a:schemeClr val="bg1"/>
                </a:solidFill>
                <a:effectLst/>
                <a:latin typeface="+mn-lt"/>
              </a:rPr>
              <a:t>δύναμη.</a:t>
            </a:r>
            <a:r>
              <a:rPr lang="en-US" sz="1800" b="0" dirty="0" smtClean="0">
                <a:solidFill>
                  <a:schemeClr val="bg1"/>
                </a:solidFill>
                <a:effectLst/>
                <a:latin typeface="+mn-lt"/>
              </a:rPr>
              <a:t> </a:t>
            </a:r>
            <a:r>
              <a:rPr lang="el-GR" sz="1800" b="0" dirty="0" smtClean="0">
                <a:solidFill>
                  <a:schemeClr val="bg1"/>
                </a:solidFill>
                <a:effectLst/>
                <a:latin typeface="+mn-lt"/>
              </a:rPr>
              <a:t>Αργότερα</a:t>
            </a:r>
            <a:r>
              <a:rPr lang="el-GR" sz="1800" b="0" dirty="0">
                <a:solidFill>
                  <a:schemeClr val="bg1"/>
                </a:solidFill>
                <a:effectLst/>
                <a:latin typeface="+mn-lt"/>
              </a:rPr>
              <a:t>, οι Αχαιοί έκαμαν εκστρατεία εναντίον της Τροίας. Η θέση που βρισκόταν η</a:t>
            </a:r>
            <a:br>
              <a:rPr lang="el-GR" sz="1800" b="0" dirty="0">
                <a:solidFill>
                  <a:schemeClr val="bg1"/>
                </a:solidFill>
                <a:effectLst/>
                <a:latin typeface="+mn-lt"/>
              </a:rPr>
            </a:br>
            <a:r>
              <a:rPr lang="el-GR" sz="1800" b="0" dirty="0">
                <a:solidFill>
                  <a:schemeClr val="bg1"/>
                </a:solidFill>
                <a:effectLst/>
                <a:latin typeface="+mn-lt"/>
              </a:rPr>
              <a:t>Τροία ήταν πολύ σημαντική για το εμπόριο. Γι’ αυτό οι Αχαιοί ήθελαν να την </a:t>
            </a:r>
            <a:r>
              <a:rPr lang="el-GR" sz="1800" b="0" dirty="0" smtClean="0">
                <a:solidFill>
                  <a:schemeClr val="bg1"/>
                </a:solidFill>
                <a:effectLst/>
                <a:latin typeface="+mn-lt"/>
              </a:rPr>
              <a:t>κατακτή</a:t>
            </a:r>
            <a:r>
              <a:rPr lang="el-GR" sz="1800" b="0" dirty="0" smtClean="0">
                <a:solidFill>
                  <a:schemeClr val="bg1"/>
                </a:solidFill>
                <a:effectLst/>
                <a:latin typeface="+mn-lt"/>
              </a:rPr>
              <a:t>σουν</a:t>
            </a:r>
            <a:r>
              <a:rPr lang="el-GR" sz="1800" b="0" dirty="0">
                <a:solidFill>
                  <a:schemeClr val="bg1"/>
                </a:solidFill>
                <a:effectLst/>
                <a:latin typeface="+mn-lt"/>
              </a:rPr>
              <a:t> </a:t>
            </a:r>
            <a:r>
              <a:rPr lang="el-GR" sz="1800" b="0" dirty="0" smtClean="0">
                <a:solidFill>
                  <a:schemeClr val="bg1"/>
                </a:solidFill>
                <a:effectLst/>
                <a:latin typeface="+mn-lt"/>
              </a:rPr>
              <a:t>και </a:t>
            </a:r>
            <a:r>
              <a:rPr lang="el-GR" sz="1800" b="0" dirty="0">
                <a:solidFill>
                  <a:schemeClr val="bg1"/>
                </a:solidFill>
                <a:effectLst/>
                <a:latin typeface="+mn-lt"/>
              </a:rPr>
              <a:t>να δημιουργήσουν εκεί δικό τους εμπορικό σταθμό. Ο Τρωικός πόλεμος, </a:t>
            </a:r>
            <a:r>
              <a:rPr lang="el-GR" sz="1800" b="0" dirty="0" smtClean="0">
                <a:solidFill>
                  <a:schemeClr val="bg1"/>
                </a:solidFill>
                <a:effectLst/>
                <a:latin typeface="+mn-lt"/>
              </a:rPr>
              <a:t>όπως</a:t>
            </a:r>
            <a:r>
              <a:rPr lang="en-US" sz="1800" b="0" dirty="0" smtClean="0">
                <a:solidFill>
                  <a:schemeClr val="bg1"/>
                </a:solidFill>
                <a:effectLst/>
                <a:latin typeface="+mn-lt"/>
              </a:rPr>
              <a:t> </a:t>
            </a:r>
            <a:r>
              <a:rPr lang="el-GR" sz="1800" b="0" dirty="0" smtClean="0">
                <a:solidFill>
                  <a:schemeClr val="bg1"/>
                </a:solidFill>
                <a:effectLst/>
                <a:latin typeface="+mn-lt"/>
              </a:rPr>
              <a:t>έχουμε </a:t>
            </a:r>
            <a:r>
              <a:rPr lang="el-GR" sz="1800" b="0" dirty="0">
                <a:solidFill>
                  <a:schemeClr val="bg1"/>
                </a:solidFill>
                <a:effectLst/>
                <a:latin typeface="+mn-lt"/>
              </a:rPr>
              <a:t>μάθει, κράτησε δέκα χρόνια. Οι Αχαιοί κατέκτησαν την Τροία, μετά όμως </a:t>
            </a:r>
            <a:r>
              <a:rPr lang="el-GR" sz="1800" b="0" dirty="0" smtClean="0">
                <a:solidFill>
                  <a:schemeClr val="bg1"/>
                </a:solidFill>
                <a:effectLst/>
                <a:latin typeface="+mn-lt"/>
              </a:rPr>
              <a:t>άρχισαν</a:t>
            </a:r>
            <a:r>
              <a:rPr lang="en-US" sz="1800" b="0" dirty="0" smtClean="0">
                <a:solidFill>
                  <a:schemeClr val="bg1"/>
                </a:solidFill>
                <a:effectLst/>
                <a:latin typeface="+mn-lt"/>
              </a:rPr>
              <a:t> </a:t>
            </a:r>
            <a:r>
              <a:rPr lang="el-GR" sz="1800" b="0" dirty="0" smtClean="0">
                <a:solidFill>
                  <a:schemeClr val="bg1"/>
                </a:solidFill>
                <a:effectLst/>
                <a:latin typeface="+mn-lt"/>
              </a:rPr>
              <a:t>να </a:t>
            </a:r>
            <a:r>
              <a:rPr lang="el-GR" sz="1800" b="0" dirty="0">
                <a:solidFill>
                  <a:schemeClr val="bg1"/>
                </a:solidFill>
                <a:effectLst/>
                <a:latin typeface="+mn-lt"/>
              </a:rPr>
              <a:t>χάνουν σιγά σιγά τη δύναμή </a:t>
            </a:r>
            <a:r>
              <a:rPr lang="el-GR" sz="1800" b="0" dirty="0" smtClean="0">
                <a:solidFill>
                  <a:schemeClr val="bg1"/>
                </a:solidFill>
                <a:effectLst/>
                <a:latin typeface="+mn-lt"/>
              </a:rPr>
              <a:t>τους.</a:t>
            </a:r>
            <a:r>
              <a:rPr lang="en-US" sz="1800" b="0" dirty="0" smtClean="0">
                <a:solidFill>
                  <a:schemeClr val="bg1"/>
                </a:solidFill>
                <a:effectLst/>
                <a:latin typeface="+mn-lt"/>
              </a:rPr>
              <a:t> </a:t>
            </a:r>
            <a:r>
              <a:rPr lang="el-GR" sz="1800" b="0" dirty="0" smtClean="0">
                <a:solidFill>
                  <a:schemeClr val="bg1"/>
                </a:solidFill>
                <a:effectLst/>
                <a:latin typeface="+mn-lt"/>
              </a:rPr>
              <a:t>Ο </a:t>
            </a:r>
            <a:r>
              <a:rPr lang="el-GR" sz="1800" b="0" dirty="0">
                <a:solidFill>
                  <a:schemeClr val="bg1"/>
                </a:solidFill>
                <a:effectLst/>
                <a:latin typeface="+mn-lt"/>
              </a:rPr>
              <a:t>Γερμανός ερευνητής Ερρίκος Σλήμαν ήταν ο πρώτος που έκανε ανασκαφές </a:t>
            </a:r>
            <a:r>
              <a:rPr lang="el-GR" sz="1800" b="0" dirty="0" smtClean="0">
                <a:solidFill>
                  <a:schemeClr val="bg1"/>
                </a:solidFill>
                <a:effectLst/>
                <a:latin typeface="+mn-lt"/>
              </a:rPr>
              <a:t>και</a:t>
            </a:r>
            <a:r>
              <a:rPr lang="en-US" sz="1800" b="0" dirty="0" smtClean="0">
                <a:solidFill>
                  <a:schemeClr val="bg1"/>
                </a:solidFill>
                <a:effectLst/>
                <a:latin typeface="+mn-lt"/>
              </a:rPr>
              <a:t> </a:t>
            </a:r>
            <a:r>
              <a:rPr lang="el-GR" sz="1800" b="0" dirty="0" smtClean="0">
                <a:solidFill>
                  <a:schemeClr val="bg1"/>
                </a:solidFill>
                <a:effectLst/>
                <a:latin typeface="+mn-lt"/>
              </a:rPr>
              <a:t>ανακάλυψε </a:t>
            </a:r>
            <a:r>
              <a:rPr lang="el-GR" sz="1800" b="0" dirty="0">
                <a:solidFill>
                  <a:schemeClr val="bg1"/>
                </a:solidFill>
                <a:effectLst/>
                <a:latin typeface="+mn-lt"/>
              </a:rPr>
              <a:t>τις Μυκήνες.</a:t>
            </a:r>
            <a:r>
              <a:rPr lang="el-GR" sz="1600" b="0" dirty="0">
                <a:solidFill>
                  <a:schemeClr val="bg1"/>
                </a:solidFill>
                <a:effectLst>
                  <a:outerShdw blurRad="38100" dist="38100" dir="2700000" algn="tl">
                    <a:srgbClr val="000000">
                      <a:alpha val="43137"/>
                    </a:srgbClr>
                  </a:outerShdw>
                </a:effectLst>
                <a:latin typeface="+mn-lt"/>
              </a:rPr>
              <a:t/>
            </a:r>
            <a:br>
              <a:rPr lang="el-GR" sz="1600" b="0" dirty="0">
                <a:solidFill>
                  <a:schemeClr val="bg1"/>
                </a:solidFill>
                <a:effectLst>
                  <a:outerShdw blurRad="38100" dist="38100" dir="2700000" algn="tl">
                    <a:srgbClr val="000000">
                      <a:alpha val="43137"/>
                    </a:srgbClr>
                  </a:outerShdw>
                </a:effectLst>
                <a:latin typeface="+mn-lt"/>
              </a:rPr>
            </a:br>
            <a:endParaRPr lang="el-GR" sz="160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3646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u="sng" dirty="0" smtClean="0">
                <a:effectLst/>
              </a:rPr>
              <a:t> </a:t>
            </a:r>
            <a:r>
              <a:rPr lang="el-GR" sz="4400" u="sng" dirty="0">
                <a:effectLst/>
                <a:latin typeface="+mn-lt"/>
              </a:rPr>
              <a:t>Τα σπουδαιότερα κέντρα του</a:t>
            </a:r>
            <a:br>
              <a:rPr lang="el-GR" sz="4400" u="sng" dirty="0">
                <a:effectLst/>
                <a:latin typeface="+mn-lt"/>
              </a:rPr>
            </a:br>
            <a:r>
              <a:rPr lang="el-GR" sz="4400" u="sng" dirty="0">
                <a:effectLst/>
                <a:latin typeface="+mn-lt"/>
              </a:rPr>
              <a:t>Μυκηναϊκού πολιτισμού.</a:t>
            </a:r>
            <a:endParaRPr lang="el-GR" sz="4400" u="sng" dirty="0">
              <a:effectLst/>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20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304800"/>
            <a:ext cx="8229600" cy="1676400"/>
          </a:xfrm>
        </p:spPr>
        <p:txBody>
          <a:bodyPr>
            <a:normAutofit fontScale="90000"/>
          </a:bodyPr>
          <a:lstStyle/>
          <a:p>
            <a:r>
              <a:rPr lang="el-GR" u="sng" dirty="0">
                <a:effectLst/>
                <a:latin typeface="+mn-lt"/>
              </a:rPr>
              <a:t>2. Ο </a:t>
            </a:r>
            <a:r>
              <a:rPr lang="el-GR" u="sng" dirty="0" smtClean="0">
                <a:effectLst/>
                <a:latin typeface="+mn-lt"/>
              </a:rPr>
              <a:t>βασιλιάς </a:t>
            </a:r>
            <a:r>
              <a:rPr lang="el-GR" u="sng" dirty="0">
                <a:effectLst/>
                <a:latin typeface="+mn-lt"/>
              </a:rPr>
              <a:t>των Μυκηνών </a:t>
            </a:r>
            <a:r>
              <a:rPr lang="el-GR" u="sng" dirty="0" smtClean="0">
                <a:effectLst/>
                <a:latin typeface="+mn-lt"/>
              </a:rPr>
              <a:t>αρχιστράτηγος του Τρωικού </a:t>
            </a:r>
            <a:r>
              <a:rPr lang="el-GR" u="sng" dirty="0">
                <a:effectLst/>
                <a:latin typeface="+mn-lt"/>
              </a:rPr>
              <a:t>πολέμου</a:t>
            </a:r>
            <a:endParaRPr lang="el-GR" u="sng" dirty="0">
              <a:effectLst/>
              <a:latin typeface="+mn-lt"/>
            </a:endParaRPr>
          </a:p>
        </p:txBody>
      </p:sp>
      <p:sp>
        <p:nvSpPr>
          <p:cNvPr id="4" name="Subtitle 3"/>
          <p:cNvSpPr>
            <a:spLocks noGrp="1"/>
          </p:cNvSpPr>
          <p:nvPr>
            <p:ph type="subTitle" idx="1"/>
          </p:nvPr>
        </p:nvSpPr>
        <p:spPr>
          <a:xfrm>
            <a:off x="609600" y="2209800"/>
            <a:ext cx="8001000" cy="4343400"/>
          </a:xfrm>
        </p:spPr>
        <p:txBody>
          <a:bodyPr>
            <a:normAutofit/>
          </a:bodyPr>
          <a:lstStyle/>
          <a:p>
            <a:pPr algn="l"/>
            <a:endParaRPr lang="el-GR" sz="1800" dirty="0" smtClean="0">
              <a:solidFill>
                <a:schemeClr val="bg1"/>
              </a:solidFill>
            </a:endParaRPr>
          </a:p>
          <a:p>
            <a:pPr algn="l"/>
            <a:endParaRPr lang="el-GR" sz="1800" dirty="0" smtClean="0">
              <a:solidFill>
                <a:schemeClr val="bg1"/>
              </a:solidFill>
            </a:endParaRPr>
          </a:p>
          <a:p>
            <a:pPr algn="l"/>
            <a:r>
              <a:rPr lang="el-GR" sz="1800" dirty="0" smtClean="0">
                <a:solidFill>
                  <a:schemeClr val="bg1"/>
                </a:solidFill>
              </a:rPr>
              <a:t>Όσοι </a:t>
            </a:r>
            <a:r>
              <a:rPr lang="el-GR" sz="1800" dirty="0">
                <a:solidFill>
                  <a:schemeClr val="bg1"/>
                </a:solidFill>
              </a:rPr>
              <a:t>προέρχονταν από την καλά οχυρωμένη πόλη των Μυκηνών </a:t>
            </a:r>
            <a:r>
              <a:rPr lang="el-GR" sz="1800" dirty="0" smtClean="0">
                <a:solidFill>
                  <a:schemeClr val="bg1"/>
                </a:solidFill>
              </a:rPr>
              <a:t> </a:t>
            </a:r>
            <a:r>
              <a:rPr lang="el-GR" sz="1800" dirty="0">
                <a:solidFill>
                  <a:schemeClr val="bg1"/>
                </a:solidFill>
              </a:rPr>
              <a:t>είχαν αρχηγό τον </a:t>
            </a:r>
            <a:r>
              <a:rPr lang="el-GR" sz="1800" dirty="0" smtClean="0">
                <a:solidFill>
                  <a:schemeClr val="bg1"/>
                </a:solidFill>
              </a:rPr>
              <a:t>Αγαμέμνονα </a:t>
            </a:r>
            <a:r>
              <a:rPr lang="el-GR" sz="1800" dirty="0" err="1">
                <a:solidFill>
                  <a:schemeClr val="bg1"/>
                </a:solidFill>
              </a:rPr>
              <a:t>Ατρείδη</a:t>
            </a:r>
            <a:r>
              <a:rPr lang="el-GR" sz="1800" dirty="0">
                <a:solidFill>
                  <a:schemeClr val="bg1"/>
                </a:solidFill>
              </a:rPr>
              <a:t> με εκατό καράβια. Οι άνδρες του ήταν οι περισσότεροι και οι </a:t>
            </a:r>
            <a:r>
              <a:rPr lang="el-GR" sz="1800" dirty="0" smtClean="0">
                <a:solidFill>
                  <a:schemeClr val="bg1"/>
                </a:solidFill>
              </a:rPr>
              <a:t>καλύτεροι όλων</a:t>
            </a:r>
            <a:r>
              <a:rPr lang="el-GR" sz="1800" dirty="0">
                <a:solidFill>
                  <a:schemeClr val="bg1"/>
                </a:solidFill>
              </a:rPr>
              <a:t>, ενώ αυτός ανάμεσά τους ήταν </a:t>
            </a:r>
            <a:r>
              <a:rPr lang="el-GR" sz="1800" dirty="0" err="1">
                <a:solidFill>
                  <a:schemeClr val="bg1"/>
                </a:solidFill>
              </a:rPr>
              <a:t>χαλκοφορεμένος</a:t>
            </a:r>
            <a:r>
              <a:rPr lang="el-GR" sz="1800" dirty="0">
                <a:solidFill>
                  <a:schemeClr val="bg1"/>
                </a:solidFill>
              </a:rPr>
              <a:t> και υπερήφανος, γιατί σαν </a:t>
            </a:r>
            <a:r>
              <a:rPr lang="el-GR" sz="1800" dirty="0" smtClean="0">
                <a:solidFill>
                  <a:schemeClr val="bg1"/>
                </a:solidFill>
              </a:rPr>
              <a:t>καλύτερος οδηγούσε </a:t>
            </a:r>
            <a:r>
              <a:rPr lang="el-GR" sz="1800" dirty="0">
                <a:solidFill>
                  <a:schemeClr val="bg1"/>
                </a:solidFill>
              </a:rPr>
              <a:t>και τους πιο πολλούς άνδρες</a:t>
            </a:r>
            <a:r>
              <a:rPr lang="el-GR" sz="1800" dirty="0" smtClean="0">
                <a:solidFill>
                  <a:schemeClr val="bg1"/>
                </a:solidFill>
              </a:rPr>
              <a:t>.</a:t>
            </a:r>
          </a:p>
          <a:p>
            <a:pPr algn="r"/>
            <a:endParaRPr lang="el-GR" sz="1800" u="sng" dirty="0" smtClean="0">
              <a:solidFill>
                <a:schemeClr val="bg1"/>
              </a:solidFill>
            </a:endParaRPr>
          </a:p>
          <a:p>
            <a:pPr algn="r"/>
            <a:endParaRPr lang="el-GR" sz="1800" u="sng" dirty="0">
              <a:solidFill>
                <a:schemeClr val="bg1"/>
              </a:solidFill>
            </a:endParaRPr>
          </a:p>
          <a:p>
            <a:pPr algn="r"/>
            <a:endParaRPr lang="el-GR" sz="1800" u="sng" dirty="0" smtClean="0">
              <a:solidFill>
                <a:schemeClr val="bg1"/>
              </a:solidFill>
            </a:endParaRPr>
          </a:p>
          <a:p>
            <a:pPr algn="r"/>
            <a:endParaRPr lang="el-GR" sz="1800" u="sng" dirty="0">
              <a:solidFill>
                <a:schemeClr val="bg1"/>
              </a:solidFill>
            </a:endParaRPr>
          </a:p>
          <a:p>
            <a:pPr algn="r"/>
            <a:endParaRPr lang="el-GR" sz="1800" u="sng" dirty="0" smtClean="0">
              <a:solidFill>
                <a:schemeClr val="bg1"/>
              </a:solidFill>
            </a:endParaRPr>
          </a:p>
          <a:p>
            <a:pPr algn="r"/>
            <a:endParaRPr lang="el-GR" sz="1800" u="sng" dirty="0">
              <a:solidFill>
                <a:schemeClr val="bg1"/>
              </a:solidFill>
            </a:endParaRPr>
          </a:p>
          <a:p>
            <a:pPr algn="r"/>
            <a:r>
              <a:rPr lang="el-GR" sz="1800" u="sng" dirty="0" smtClean="0">
                <a:solidFill>
                  <a:schemeClr val="bg1"/>
                </a:solidFill>
              </a:rPr>
              <a:t>Όμηρος</a:t>
            </a:r>
            <a:r>
              <a:rPr lang="el-GR" sz="1800" u="sng" dirty="0">
                <a:solidFill>
                  <a:schemeClr val="bg1"/>
                </a:solidFill>
              </a:rPr>
              <a:t>, </a:t>
            </a:r>
            <a:r>
              <a:rPr lang="el-GR" sz="1800" i="1" u="sng" dirty="0" err="1">
                <a:solidFill>
                  <a:schemeClr val="bg1"/>
                </a:solidFill>
              </a:rPr>
              <a:t>Ιλιάδα</a:t>
            </a:r>
            <a:r>
              <a:rPr lang="el-GR" sz="1800" i="1" u="sng" dirty="0">
                <a:solidFill>
                  <a:schemeClr val="bg1"/>
                </a:solidFill>
              </a:rPr>
              <a:t> Β 509-576, μτφ. Γ. </a:t>
            </a:r>
            <a:r>
              <a:rPr lang="el-GR" sz="1800" i="1" u="sng" dirty="0" err="1">
                <a:solidFill>
                  <a:schemeClr val="bg1"/>
                </a:solidFill>
              </a:rPr>
              <a:t>Γιοβάνη</a:t>
            </a:r>
            <a:endParaRPr lang="el-GR" sz="1800" u="sng" dirty="0">
              <a:solidFill>
                <a:schemeClr val="bg1"/>
              </a:solidFill>
            </a:endParaRPr>
          </a:p>
        </p:txBody>
      </p:sp>
    </p:spTree>
    <p:extLst>
      <p:ext uri="{BB962C8B-B14F-4D97-AF65-F5344CB8AC3E}">
        <p14:creationId xmlns:p14="http://schemas.microsoft.com/office/powerpoint/2010/main" val="302983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58962"/>
          </a:xfrm>
        </p:spPr>
        <p:txBody>
          <a:bodyPr>
            <a:normAutofit fontScale="90000"/>
          </a:bodyPr>
          <a:lstStyle/>
          <a:p>
            <a:r>
              <a:rPr lang="el-GR" dirty="0" smtClean="0">
                <a:latin typeface="+mn-lt"/>
              </a:rPr>
              <a:t> </a:t>
            </a:r>
            <a:r>
              <a:rPr lang="el-GR" b="0" u="sng" dirty="0">
                <a:effectLst/>
                <a:latin typeface="+mn-lt"/>
              </a:rPr>
              <a:t>Τα καράβια των Μυκηναίων ξεκινούν για την </a:t>
            </a:r>
            <a:r>
              <a:rPr lang="el-GR" b="0" u="sng" dirty="0" smtClean="0">
                <a:effectLst/>
                <a:latin typeface="+mn-lt"/>
              </a:rPr>
              <a:t>Τροία. Από </a:t>
            </a:r>
            <a:r>
              <a:rPr lang="el-GR" b="0" u="sng" dirty="0">
                <a:effectLst/>
                <a:latin typeface="+mn-lt"/>
              </a:rPr>
              <a:t>κινηματογραφική ταινία της εποχής μας.</a:t>
            </a:r>
            <a:endParaRPr lang="el-GR" b="0" u="sng" dirty="0">
              <a:effectLst/>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92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TotalTime>
  <Words>293</Words>
  <Application>Microsoft Office PowerPoint</Application>
  <PresentationFormat>On-screen Show (4:3)</PresentationFormat>
  <Paragraphs>15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Apex</vt:lpstr>
      <vt:lpstr>1. Αχαιοί, οι πρώτοι Έλληνες</vt:lpstr>
      <vt:lpstr>Όταν ο Κυκλαδικός και ο Μινωικός πολιτισμός βρίσκονταν στην ακμή τους, ένας νέος λαός, οι Αχαιοί, ήρθαν από τον Βορρά κι εγκαταστάθηκαν στην κεντρική και τη νότια Ελλάδα. Αυτοί είναι οι πρώτοι Έλληνες. Οι Αχαιοί γνώρισαν τον Κυκλαδικό και τον Μινωικό πολιτισμό και εντυπωσιάστηκαν. Έμαθαν πολλά πράγματα από τους Κυκλαδίτες και τους Μινωίτες και δημιούργησαν τον δικό τους πολιτισμό που ονομάζεται Μυκηναϊκός. Πήρε το όνομά του από τις Μυκήνες, που βρίσκονται στην Πελοπόννησο και ήταν το μεγαλύτερο κέντρο του πολιτισμού αυτού. Άλλα μυκηναϊκά κέντρα ήταν η Θήβα, ο Ορχομενός, η Αθήνα, η Ιωλκός, η Πύλος, η Σπάρτη, η Τίρυνθα. Οι Μυκηναίοι ή Αχαιοί, έχοντας σαν παράδειγμα τους Μινωίτες, έγιναν κι αυτοί έμποροι. Με τα πλοία τους ταξίδευαν σε όλη τη Μεσόγειο κι έφταναν μέχρι την Αίγυπτο, την Παλαιστίνη και την Κύπρο. Κατέλαβαν και την Κρήτη που, μετά από την έκρηξη του ηφαιστείου της Θήρας και την καταστροφή των πόλεών της, είχε χάσει τη μεγάλη της δύναμη. Αργότερα, οι Αχαιοί έκαμαν εκστρατεία εναντίον της Τροίας. Η θέση που βρισκόταν η Τροία ήταν πολύ σημαντική για το εμπόριο. Γι’ αυτό οι Αχαιοί ήθελαν να την κατακτήσουν και να δημιουργήσουν εκεί δικό τους εμπορικό σταθμό. Ο Τρωικός πόλεμος, όπως έχουμε μάθει, κράτησε δέκα χρόνια. Οι Αχαιοί κατέκτησαν την Τροία, μετά όμως άρχισαν να χάνουν σιγά σιγά τη δύναμή τους. Ο Γερμανός ερευνητής Ερρίκος Σλήμαν ήταν ο πρώτος που έκανε ανασκαφές και ανακάλυψε τις Μυκήνες. </vt:lpstr>
      <vt:lpstr> Τα σπουδαιότερα κέντρα του Μυκηναϊκού πολιτισμού.</vt:lpstr>
      <vt:lpstr>2. Ο βασιλιάς των Μυκηνών αρχιστράτηγος του Τρωικού πολέμου</vt:lpstr>
      <vt:lpstr> Τα καράβια των Μυκηναίων ξεκινούν για την Τροία. Από κινηματογραφική ταινία της εποχής μας.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Αχαιοί, οι πρώτοι Έλληνες</dc:title>
  <dc:creator>USER</dc:creator>
  <cp:lastModifiedBy>Muffmaster</cp:lastModifiedBy>
  <cp:revision>10</cp:revision>
  <dcterms:created xsi:type="dcterms:W3CDTF">2006-08-16T00:00:00Z</dcterms:created>
  <dcterms:modified xsi:type="dcterms:W3CDTF">2024-03-16T14:27:03Z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