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3" r:id="rId5"/>
    <p:sldId id="264" r:id="rId6"/>
    <p:sldId id="265" r:id="rId7"/>
    <p:sldId id="270" r:id="rId8"/>
    <p:sldId id="266" r:id="rId9"/>
    <p:sldId id="268" r:id="rId10"/>
    <p:sldId id="267"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18" autoAdjust="0"/>
  </p:normalViewPr>
  <p:slideViewPr>
    <p:cSldViewPr>
      <p:cViewPr varScale="1">
        <p:scale>
          <a:sx n="70" d="100"/>
          <a:sy n="70" d="100"/>
        </p:scale>
        <p:origin x="-1386" y="-108"/>
      </p:cViewPr>
      <p:guideLst>
        <p:guide orient="horz" pos="2160"/>
        <p:guide pos="2880"/>
      </p:guideLst>
    </p:cSldViewPr>
  </p:slideViewPr>
  <p:outlineViewPr>
    <p:cViewPr>
      <p:scale>
        <a:sx n="33" d="100"/>
        <a:sy n="33" d="100"/>
      </p:scale>
      <p:origin x="36" y="537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964BA183-7E18-41EC-A64C-B54947E9D4BE}"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964BA183-7E18-41EC-A64C-B54947E9D4B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4BA183-7E18-41EC-A64C-B54947E9D4BE}"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6ECFE2-F510-45A6-86AC-BFF432076C10}" type="datetimeFigureOut">
              <a:rPr lang="el-GR" smtClean="0"/>
              <a:pPr/>
              <a:t>21/4/2023</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964BA183-7E18-41EC-A64C-B54947E9D4BE}"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C6ECFE2-F510-45A6-86AC-BFF432076C10}" type="datetimeFigureOut">
              <a:rPr lang="el-GR" smtClean="0"/>
              <a:pPr/>
              <a:t>21/4/2023</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64BA183-7E18-41EC-A64C-B54947E9D4B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1782762"/>
          </a:xfrm>
        </p:spPr>
        <p:txBody>
          <a:bodyPr>
            <a:normAutofit fontScale="90000"/>
          </a:bodyPr>
          <a:lstStyle/>
          <a:p>
            <a:r>
              <a:rPr lang="el-GR" dirty="0" smtClean="0">
                <a:latin typeface="Arial" pitchFamily="34" charset="0"/>
                <a:cs typeface="Arial" pitchFamily="34" charset="0"/>
              </a:rPr>
              <a:t>Αν πάρουμε ένα κομμάτι σίδερο κι ένα κομμάτι ξύλο, μπορούμε να ξέρουμε ποιο είναι βαρύτερο;</a:t>
            </a:r>
            <a:endParaRPr lang="el-GR" dirty="0">
              <a:latin typeface="Arial" pitchFamily="34" charset="0"/>
              <a:cs typeface="Arial" pitchFamily="34" charset="0"/>
            </a:endParaRPr>
          </a:p>
        </p:txBody>
      </p:sp>
      <p:pic>
        <p:nvPicPr>
          <p:cNvPr id="5" name="4 - Θέση περιεχομένου" descr="iron.png"/>
          <p:cNvPicPr>
            <a:picLocks noGrp="1" noChangeAspect="1"/>
          </p:cNvPicPr>
          <p:nvPr>
            <p:ph sz="quarter" idx="1"/>
          </p:nvPr>
        </p:nvPicPr>
        <p:blipFill>
          <a:blip r:embed="rId2" cstate="print"/>
          <a:stretch>
            <a:fillRect/>
          </a:stretch>
        </p:blipFill>
        <p:spPr>
          <a:xfrm>
            <a:off x="1570037" y="2514600"/>
            <a:ext cx="2438400" cy="2438400"/>
          </a:xfrm>
        </p:spPr>
      </p:pic>
      <p:pic>
        <p:nvPicPr>
          <p:cNvPr id="6" name="5 - Θέση περιεχομένου" descr="wood.jpg"/>
          <p:cNvPicPr>
            <a:picLocks noGrp="1" noChangeAspect="1"/>
          </p:cNvPicPr>
          <p:nvPr>
            <p:ph sz="quarter" idx="2"/>
          </p:nvPr>
        </p:nvPicPr>
        <p:blipFill>
          <a:blip r:embed="rId3" cstate="print"/>
          <a:stretch>
            <a:fillRect/>
          </a:stretch>
        </p:blipFill>
        <p:spPr>
          <a:xfrm>
            <a:off x="5589587" y="2514600"/>
            <a:ext cx="2438400" cy="243840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Ανακεφαλαίωση</a:t>
            </a:r>
            <a:endParaRPr lang="el-GR" dirty="0"/>
          </a:p>
        </p:txBody>
      </p:sp>
      <p:sp>
        <p:nvSpPr>
          <p:cNvPr id="3" name="2 - Θέση περιεχομένου"/>
          <p:cNvSpPr>
            <a:spLocks noGrp="1"/>
          </p:cNvSpPr>
          <p:nvPr>
            <p:ph sz="quarter" idx="1"/>
          </p:nvPr>
        </p:nvSpPr>
        <p:spPr/>
        <p:txBody>
          <a:bodyPr/>
          <a:lstStyle/>
          <a:p>
            <a:r>
              <a:rPr lang="el-GR" dirty="0" smtClean="0"/>
              <a:t>Πυκνότητα </a:t>
            </a:r>
            <a:r>
              <a:rPr lang="en-US" dirty="0" smtClean="0"/>
              <a:t> d=m/V</a:t>
            </a:r>
          </a:p>
          <a:p>
            <a:r>
              <a:rPr lang="el-GR" dirty="0" smtClean="0"/>
              <a:t>Εκφράζει μάζα ανά μονάδα όγκου</a:t>
            </a:r>
          </a:p>
          <a:p>
            <a:r>
              <a:rPr lang="el-GR" dirty="0" smtClean="0"/>
              <a:t>Χαρακτηριστική για κάθε υλικό</a:t>
            </a:r>
          </a:p>
          <a:p>
            <a:r>
              <a:rPr lang="el-GR" dirty="0" smtClean="0"/>
              <a:t>Υλικά με πυκνότητα μικρότερη από 1</a:t>
            </a:r>
            <a:r>
              <a:rPr lang="en-US" dirty="0" smtClean="0"/>
              <a:t>g/cm</a:t>
            </a:r>
            <a:r>
              <a:rPr lang="en-US" baseline="30000" dirty="0" smtClean="0"/>
              <a:t>3</a:t>
            </a:r>
            <a:r>
              <a:rPr lang="el-GR" dirty="0" smtClean="0"/>
              <a:t> επιπλέουν στο νερό</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Arial" pitchFamily="34" charset="0"/>
                <a:cs typeface="Arial" pitchFamily="34" charset="0"/>
              </a:rPr>
              <a:t>Ποιο έχει μεγαλύτερη μάζα; 1 κιλό σίδερο ή 1 κιλό βαμβάκι;</a:t>
            </a:r>
            <a:endParaRPr lang="el-GR" dirty="0">
              <a:latin typeface="Arial" pitchFamily="34" charset="0"/>
              <a:cs typeface="Arial" pitchFamily="34" charset="0"/>
            </a:endParaRPr>
          </a:p>
        </p:txBody>
      </p:sp>
      <p:pic>
        <p:nvPicPr>
          <p:cNvPr id="4" name="3 - Θέση περιεχομένου" descr="iron-cotton.jpg"/>
          <p:cNvPicPr>
            <a:picLocks noGrp="1" noChangeAspect="1"/>
          </p:cNvPicPr>
          <p:nvPr>
            <p:ph sz="quarter" idx="1"/>
          </p:nvPr>
        </p:nvPicPr>
        <p:blipFill>
          <a:blip r:embed="rId2" cstate="print"/>
          <a:stretch>
            <a:fillRect/>
          </a:stretch>
        </p:blipFill>
        <p:spPr>
          <a:xfrm>
            <a:off x="2438400" y="2514600"/>
            <a:ext cx="4618822" cy="290512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81000" y="228600"/>
            <a:ext cx="8534400" cy="3785652"/>
          </a:xfrm>
          <a:prstGeom prst="rect">
            <a:avLst/>
          </a:prstGeom>
        </p:spPr>
        <p:txBody>
          <a:bodyPr wrap="square">
            <a:spAutoFit/>
          </a:bodyPr>
          <a:lstStyle/>
          <a:p>
            <a:r>
              <a:rPr lang="el-GR" sz="2400" dirty="0" smtClean="0">
                <a:latin typeface="Arial" pitchFamily="34" charset="0"/>
                <a:cs typeface="Arial" pitchFamily="34" charset="0"/>
              </a:rPr>
              <a:t>1</a:t>
            </a:r>
            <a:r>
              <a:rPr lang="en-US" sz="2400" dirty="0" smtClean="0">
                <a:latin typeface="Arial" pitchFamily="34" charset="0"/>
                <a:cs typeface="Arial" pitchFamily="34" charset="0"/>
              </a:rPr>
              <a:t>)</a:t>
            </a:r>
            <a:r>
              <a:rPr lang="el-GR" sz="2400" dirty="0" smtClean="0">
                <a:latin typeface="Arial" pitchFamily="34" charset="0"/>
                <a:cs typeface="Arial" pitchFamily="34" charset="0"/>
              </a:rPr>
              <a:t>Αν πάρουμε σίδηρο όγκου 10 κυβικών </a:t>
            </a:r>
            <a:r>
              <a:rPr lang="en-US" sz="2400" dirty="0" smtClean="0">
                <a:latin typeface="Arial" pitchFamily="34" charset="0"/>
                <a:cs typeface="Arial" pitchFamily="34" charset="0"/>
              </a:rPr>
              <a:t>cm</a:t>
            </a:r>
            <a:r>
              <a:rPr lang="el-GR" sz="2400" dirty="0" smtClean="0">
                <a:latin typeface="Arial" pitchFamily="34" charset="0"/>
                <a:cs typeface="Arial" pitchFamily="34" charset="0"/>
              </a:rPr>
              <a:t> και ξύλο ίδιου όγκου (10 κυβικά </a:t>
            </a:r>
            <a:r>
              <a:rPr lang="en-US" sz="2400" dirty="0" smtClean="0">
                <a:latin typeface="Arial" pitchFamily="34" charset="0"/>
                <a:cs typeface="Arial" pitchFamily="34" charset="0"/>
              </a:rPr>
              <a:t>cm</a:t>
            </a:r>
            <a:r>
              <a:rPr lang="el-GR" sz="2400" dirty="0" smtClean="0">
                <a:latin typeface="Arial" pitchFamily="34" charset="0"/>
                <a:cs typeface="Arial" pitchFamily="34" charset="0"/>
              </a:rPr>
              <a:t> ), ποιο έχει μεγαλύτερη μάζα;</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2)</a:t>
            </a:r>
            <a:r>
              <a:rPr lang="el-GR" sz="2400" dirty="0" smtClean="0">
                <a:latin typeface="Arial" pitchFamily="34" charset="0"/>
                <a:cs typeface="Arial" pitchFamily="34" charset="0"/>
              </a:rPr>
              <a:t>Αν πάρουμε σίδηρο μάζας 1 </a:t>
            </a:r>
            <a:r>
              <a:rPr lang="el-GR" sz="2400" dirty="0" err="1" smtClean="0">
                <a:latin typeface="Arial" pitchFamily="34" charset="0"/>
                <a:cs typeface="Arial" pitchFamily="34" charset="0"/>
              </a:rPr>
              <a:t>kg</a:t>
            </a:r>
            <a:r>
              <a:rPr lang="el-GR" sz="2400" dirty="0" smtClean="0">
                <a:latin typeface="Arial" pitchFamily="34" charset="0"/>
                <a:cs typeface="Arial" pitchFamily="34" charset="0"/>
              </a:rPr>
              <a:t> και ξύλο ίδιας μάζας (1 </a:t>
            </a:r>
            <a:r>
              <a:rPr lang="el-GR" sz="2400" dirty="0" err="1" smtClean="0">
                <a:latin typeface="Arial" pitchFamily="34" charset="0"/>
                <a:cs typeface="Arial" pitchFamily="34" charset="0"/>
              </a:rPr>
              <a:t>kg</a:t>
            </a:r>
            <a:r>
              <a:rPr lang="el-GR" sz="2400" dirty="0" smtClean="0">
                <a:latin typeface="Arial" pitchFamily="34" charset="0"/>
                <a:cs typeface="Arial" pitchFamily="34" charset="0"/>
              </a:rPr>
              <a:t>), ποιο έχει μεγαλύτερο όγκο; </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3)</a:t>
            </a:r>
            <a:r>
              <a:rPr lang="el-GR" sz="2400" dirty="0" smtClean="0">
                <a:latin typeface="Arial" pitchFamily="34" charset="0"/>
                <a:cs typeface="Arial" pitchFamily="34" charset="0"/>
              </a:rPr>
              <a:t>Παίρνουμε 10 κυβικά cm καθαρό υδράργυρο σε θερμοκρασία 20°C, τον ζυγίζουμε και βρίσκουμε ότι έχει μάζα 136 g. Αν πάρουμε διπλάσιο όγκο υδραργύρου, στην ίδια θερμοκρασία, πόση μάζα θα έχει; </a:t>
            </a:r>
            <a:endParaRPr lang="el-GR" sz="2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Arial" pitchFamily="34" charset="0"/>
                <a:cs typeface="Arial" pitchFamily="34" charset="0"/>
              </a:rPr>
              <a:t>Πείραμα</a:t>
            </a:r>
            <a:endParaRPr lang="el-GR" dirty="0">
              <a:latin typeface="Arial" pitchFamily="34" charset="0"/>
              <a:cs typeface="Arial" pitchFamily="34" charset="0"/>
            </a:endParaRPr>
          </a:p>
        </p:txBody>
      </p:sp>
      <p:sp>
        <p:nvSpPr>
          <p:cNvPr id="3" name="2 - Θέση περιεχομένου"/>
          <p:cNvSpPr>
            <a:spLocks noGrp="1"/>
          </p:cNvSpPr>
          <p:nvPr>
            <p:ph sz="quarter" idx="1"/>
          </p:nvPr>
        </p:nvSpPr>
        <p:spPr/>
        <p:txBody>
          <a:bodyPr/>
          <a:lstStyle/>
          <a:p>
            <a:r>
              <a:rPr lang="el-GR" dirty="0" smtClean="0"/>
              <a:t>Ζυγαριά</a:t>
            </a:r>
          </a:p>
          <a:p>
            <a:r>
              <a:rPr lang="el-GR" dirty="0" err="1" smtClean="0"/>
              <a:t>Ογκομετρητής</a:t>
            </a:r>
            <a:endParaRPr lang="el-GR" dirty="0" smtClean="0"/>
          </a:p>
          <a:p>
            <a:r>
              <a:rPr lang="el-GR" dirty="0" smtClean="0"/>
              <a:t>Αντικείμενα διαφορετικών υλικών</a:t>
            </a:r>
          </a:p>
          <a:p>
            <a:endParaRPr lang="el-GR" dirty="0" smtClean="0"/>
          </a:p>
          <a:p>
            <a:r>
              <a:rPr lang="el-GR" dirty="0" smtClean="0"/>
              <a:t>Ζυγίζουμε και μετράμε τον όγκο κάθε υλικού. Διαιρούμε μάζα προς όγκο.</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Arial" pitchFamily="34" charset="0"/>
                <a:cs typeface="Arial" pitchFamily="34" charset="0"/>
              </a:rPr>
              <a:t>Μετρήσεις</a:t>
            </a:r>
            <a:endParaRPr lang="el-GR" dirty="0">
              <a:latin typeface="Arial" pitchFamily="34" charset="0"/>
              <a:cs typeface="Arial" pitchFamily="34" charset="0"/>
            </a:endParaRPr>
          </a:p>
        </p:txBody>
      </p:sp>
      <p:graphicFrame>
        <p:nvGraphicFramePr>
          <p:cNvPr id="4" name="3 - Θέση περιεχομένου"/>
          <p:cNvGraphicFramePr>
            <a:graphicFrameLocks noGrp="1"/>
          </p:cNvGraphicFramePr>
          <p:nvPr>
            <p:ph sz="quarter" idx="1"/>
          </p:nvPr>
        </p:nvGraphicFramePr>
        <p:xfrm>
          <a:off x="914400" y="1447800"/>
          <a:ext cx="7772400" cy="2225040"/>
        </p:xfrm>
        <a:graphic>
          <a:graphicData uri="http://schemas.openxmlformats.org/drawingml/2006/table">
            <a:tbl>
              <a:tblPr firstRow="1" bandRow="1">
                <a:tableStyleId>{5C22544A-7EE6-4342-B048-85BDC9FD1C3A}</a:tableStyleId>
              </a:tblPr>
              <a:tblGrid>
                <a:gridCol w="1943100"/>
                <a:gridCol w="1943100"/>
                <a:gridCol w="1943100"/>
                <a:gridCol w="1943100"/>
              </a:tblGrid>
              <a:tr h="370840">
                <a:tc>
                  <a:txBody>
                    <a:bodyPr/>
                    <a:lstStyle/>
                    <a:p>
                      <a:pPr algn="ctr"/>
                      <a:r>
                        <a:rPr lang="el-GR" dirty="0" smtClean="0"/>
                        <a:t>Υλικό</a:t>
                      </a:r>
                      <a:endParaRPr lang="el-GR" dirty="0"/>
                    </a:p>
                  </a:txBody>
                  <a:tcPr/>
                </a:tc>
                <a:tc>
                  <a:txBody>
                    <a:bodyPr/>
                    <a:lstStyle/>
                    <a:p>
                      <a:pPr algn="ctr"/>
                      <a:r>
                        <a:rPr lang="el-GR" dirty="0" smtClean="0"/>
                        <a:t>Μάζα</a:t>
                      </a:r>
                      <a:endParaRPr lang="el-GR" dirty="0"/>
                    </a:p>
                  </a:txBody>
                  <a:tcPr/>
                </a:tc>
                <a:tc>
                  <a:txBody>
                    <a:bodyPr/>
                    <a:lstStyle/>
                    <a:p>
                      <a:pPr algn="ctr"/>
                      <a:r>
                        <a:rPr lang="el-GR" dirty="0" smtClean="0"/>
                        <a:t>Όγκος</a:t>
                      </a:r>
                      <a:endParaRPr lang="el-GR" dirty="0"/>
                    </a:p>
                  </a:txBody>
                  <a:tcPr/>
                </a:tc>
                <a:tc>
                  <a:txBody>
                    <a:bodyPr/>
                    <a:lstStyle/>
                    <a:p>
                      <a:pPr algn="ctr"/>
                      <a:r>
                        <a:rPr lang="en-US" dirty="0" smtClean="0"/>
                        <a:t>m/V</a:t>
                      </a:r>
                      <a:endParaRPr lang="el-GR" dirty="0"/>
                    </a:p>
                  </a:txBody>
                  <a:tcPr/>
                </a:tc>
              </a:tr>
              <a:tr h="370840">
                <a:tc>
                  <a:txBody>
                    <a:bodyPr/>
                    <a:lstStyle/>
                    <a:p>
                      <a:pPr algn="ctr"/>
                      <a:r>
                        <a:rPr lang="el-GR" dirty="0" smtClean="0"/>
                        <a:t>Βαρίδι 1</a:t>
                      </a:r>
                      <a:endParaRPr lang="el-GR" dirty="0"/>
                    </a:p>
                  </a:txBody>
                  <a:tcPr/>
                </a:tc>
                <a:tc>
                  <a:txBody>
                    <a:bodyPr/>
                    <a:lstStyle/>
                    <a:p>
                      <a:pPr algn="ctr"/>
                      <a:endParaRPr lang="el-GR"/>
                    </a:p>
                  </a:txBody>
                  <a:tcPr/>
                </a:tc>
                <a:tc>
                  <a:txBody>
                    <a:bodyPr/>
                    <a:lstStyle/>
                    <a:p>
                      <a:pPr algn="ctr"/>
                      <a:endParaRPr lang="el-GR" dirty="0"/>
                    </a:p>
                  </a:txBody>
                  <a:tcPr/>
                </a:tc>
                <a:tc>
                  <a:txBody>
                    <a:bodyPr/>
                    <a:lstStyle/>
                    <a:p>
                      <a:pPr algn="ctr"/>
                      <a:endParaRPr lang="el-GR" dirty="0"/>
                    </a:p>
                  </a:txBody>
                  <a:tcPr/>
                </a:tc>
              </a:tr>
              <a:tr h="370840">
                <a:tc>
                  <a:txBody>
                    <a:bodyPr/>
                    <a:lstStyle/>
                    <a:p>
                      <a:pPr algn="ctr"/>
                      <a:r>
                        <a:rPr lang="el-GR" dirty="0" smtClean="0"/>
                        <a:t>Βαρίδι 2</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r h="370840">
                <a:tc>
                  <a:txBody>
                    <a:bodyPr/>
                    <a:lstStyle/>
                    <a:p>
                      <a:pPr algn="ctr"/>
                      <a:r>
                        <a:rPr lang="el-GR" dirty="0" smtClean="0"/>
                        <a:t>Πέτρα</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r h="370840">
                <a:tc>
                  <a:txBody>
                    <a:bodyPr/>
                    <a:lstStyle/>
                    <a:p>
                      <a:pPr algn="ctr"/>
                      <a:r>
                        <a:rPr lang="el-GR" dirty="0" smtClean="0"/>
                        <a:t>Ξύλο</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r h="370840">
                <a:tc>
                  <a:txBody>
                    <a:bodyPr/>
                    <a:lstStyle/>
                    <a:p>
                      <a:pPr algn="ctr"/>
                      <a:r>
                        <a:rPr lang="el-GR" dirty="0" smtClean="0"/>
                        <a:t>Σίδερο</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Arial" pitchFamily="34" charset="0"/>
                <a:cs typeface="Arial" pitchFamily="34" charset="0"/>
              </a:rPr>
              <a:t>Πυκνότητα</a:t>
            </a:r>
            <a:endParaRPr lang="el-GR" dirty="0">
              <a:latin typeface="Arial" pitchFamily="34" charset="0"/>
              <a:cs typeface="Arial" pitchFamily="34" charset="0"/>
            </a:endParaRPr>
          </a:p>
        </p:txBody>
      </p:sp>
      <p:sp>
        <p:nvSpPr>
          <p:cNvPr id="3" name="2 - Θέση περιεχομένου"/>
          <p:cNvSpPr>
            <a:spLocks noGrp="1"/>
          </p:cNvSpPr>
          <p:nvPr>
            <p:ph sz="quarter" idx="1"/>
          </p:nvPr>
        </p:nvSpPr>
        <p:spPr/>
        <p:txBody>
          <a:bodyPr>
            <a:normAutofit/>
          </a:bodyPr>
          <a:lstStyle/>
          <a:p>
            <a:r>
              <a:rPr lang="el-GR" sz="2000" dirty="0" err="1" smtClean="0">
                <a:latin typeface="Arial" pitchFamily="34" charset="0"/>
                <a:cs typeface="Arial" pitchFamily="34" charset="0"/>
              </a:rPr>
              <a:t>Ως</a:t>
            </a:r>
            <a:r>
              <a:rPr lang="el-GR" sz="2000" dirty="0" smtClean="0">
                <a:latin typeface="Arial" pitchFamily="34" charset="0"/>
                <a:cs typeface="Arial" pitchFamily="34" charset="0"/>
              </a:rPr>
              <a:t> πυκνότητα (</a:t>
            </a:r>
            <a:r>
              <a:rPr lang="en-US" sz="2000" dirty="0" smtClean="0">
                <a:latin typeface="Arial" pitchFamily="34" charset="0"/>
                <a:cs typeface="Arial" pitchFamily="34" charset="0"/>
              </a:rPr>
              <a:t>d</a:t>
            </a:r>
            <a:r>
              <a:rPr lang="el-GR" sz="2000" dirty="0" smtClean="0">
                <a:latin typeface="Arial" pitchFamily="34" charset="0"/>
                <a:cs typeface="Arial" pitchFamily="34" charset="0"/>
              </a:rPr>
              <a:t>) ενός σώματος ορίζεται το πηλίκο της μάζας του (m) ως προς τον όγκο του (V): </a:t>
            </a:r>
            <a:r>
              <a:rPr lang="en-US" sz="2000" dirty="0" smtClean="0">
                <a:latin typeface="Arial" pitchFamily="34" charset="0"/>
                <a:cs typeface="Arial" pitchFamily="34" charset="0"/>
              </a:rPr>
              <a:t>d=m/V</a:t>
            </a:r>
            <a:endParaRPr lang="el-GR" sz="2000" dirty="0" smtClean="0">
              <a:latin typeface="Arial" pitchFamily="34" charset="0"/>
              <a:cs typeface="Arial" pitchFamily="34" charset="0"/>
            </a:endParaRPr>
          </a:p>
          <a:p>
            <a:r>
              <a:rPr lang="el-GR" sz="2000" dirty="0" smtClean="0">
                <a:latin typeface="Arial" pitchFamily="34" charset="0"/>
                <a:cs typeface="Arial" pitchFamily="34" charset="0"/>
              </a:rPr>
              <a:t>Η πυκνότητα των καθαρών ομογενών υλικών (καθαρών ουσιών) (όπως π.χ. του </a:t>
            </a:r>
            <a:r>
              <a:rPr lang="el-GR" sz="2000" dirty="0" err="1" smtClean="0">
                <a:latin typeface="Arial" pitchFamily="34" charset="0"/>
                <a:cs typeface="Arial" pitchFamily="34" charset="0"/>
              </a:rPr>
              <a:t>απεσταγμένου</a:t>
            </a:r>
            <a:r>
              <a:rPr lang="el-GR" sz="2000" dirty="0" smtClean="0">
                <a:latin typeface="Arial" pitchFamily="34" charset="0"/>
                <a:cs typeface="Arial" pitchFamily="34" charset="0"/>
              </a:rPr>
              <a:t> νερού, του καθαρού οινοπνεύματος, του καθαρού αλατιού, της καθαρής ζάχαρης, του καθαρού χρυσού, του καθαρού σιδήρου) είναι ένα χαρακτηριστικό μέγεθος για κάθε τέτοιο υλικό. Μπορούμε δηλαδή από την αριθμητική τιμή της πυκνότητας να βρούμε ποιο είναι το υλικό. Για τον σκοπό αυτόν, χρησιμοποιούμε πίνακες που δίνουν τις πυκνότητες διαφόρων υλικών σε κάποια θερμοκρασία, συνήθως στους 20°C. Η πυκνότητα ενός καθαρού υλικού είναι όπως λέμε μια φυσική σταθερά του υλικού.</a:t>
            </a:r>
          </a:p>
          <a:p>
            <a:r>
              <a:rPr lang="el-GR" sz="2000" dirty="0" smtClean="0">
                <a:latin typeface="Arial" pitchFamily="34" charset="0"/>
                <a:cs typeface="Arial" pitchFamily="34" charset="0"/>
              </a:rPr>
              <a:t>Η πυκνότητα του νερού είναι 1</a:t>
            </a:r>
            <a:r>
              <a:rPr lang="en-US" sz="2000" dirty="0" smtClean="0">
                <a:latin typeface="Arial" pitchFamily="34" charset="0"/>
                <a:cs typeface="Arial" pitchFamily="34" charset="0"/>
              </a:rPr>
              <a:t>g/cm</a:t>
            </a:r>
            <a:r>
              <a:rPr lang="en-US" sz="2000" baseline="30000" dirty="0" smtClean="0">
                <a:latin typeface="Arial" pitchFamily="34" charset="0"/>
                <a:cs typeface="Arial" pitchFamily="34" charset="0"/>
              </a:rPr>
              <a:t>3</a:t>
            </a:r>
            <a:r>
              <a:rPr lang="en-US" sz="2000" dirty="0" smtClean="0">
                <a:latin typeface="Arial" pitchFamily="34" charset="0"/>
                <a:cs typeface="Arial" pitchFamily="34" charset="0"/>
              </a:rPr>
              <a:t>.</a:t>
            </a:r>
            <a:r>
              <a:rPr lang="el-GR" sz="2000" dirty="0" smtClean="0">
                <a:latin typeface="Arial" pitchFamily="34" charset="0"/>
                <a:cs typeface="Arial" pitchFamily="34" charset="0"/>
              </a:rPr>
              <a:t> Συγκρίνοντάς την με τις πυκνότητες που βρήκατε στο πείραμα, τι παρατηρείτε;</a:t>
            </a:r>
            <a:endParaRPr lang="el-GR" sz="20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Δραστηριότητα</a:t>
            </a:r>
            <a:endParaRPr lang="el-GR" dirty="0"/>
          </a:p>
        </p:txBody>
      </p:sp>
      <p:sp>
        <p:nvSpPr>
          <p:cNvPr id="3" name="2 - Θέση περιεχομένου"/>
          <p:cNvSpPr>
            <a:spLocks noGrp="1"/>
          </p:cNvSpPr>
          <p:nvPr>
            <p:ph sz="quarter" idx="1"/>
          </p:nvPr>
        </p:nvSpPr>
        <p:spPr/>
        <p:txBody>
          <a:bodyPr/>
          <a:lstStyle/>
          <a:p>
            <a:r>
              <a:rPr lang="el-GR" dirty="0" smtClean="0"/>
              <a:t>Τα περισσότερα υγρά, όταν στερεοποιούνται, συστέλλονται. Το νερό όμως διαστέλλεται. Τι σημαίνει αυτό για την πυκνότητα του νερού και του πάγου και ποιο είναι το αποτέλεσμα αυτής της ιδιαιτερότητάς του στην εμφάνιση και στην ύπαρξη της ζωής;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Φύλλο αξιολόγησης</a:t>
            </a:r>
            <a:endParaRPr lang="el-GR" dirty="0"/>
          </a:p>
        </p:txBody>
      </p:sp>
      <p:sp>
        <p:nvSpPr>
          <p:cNvPr id="3" name="2 - Θέση περιεχομένου"/>
          <p:cNvSpPr>
            <a:spLocks noGrp="1"/>
          </p:cNvSpPr>
          <p:nvPr>
            <p:ph sz="quarter" idx="1"/>
          </p:nvPr>
        </p:nvSpPr>
        <p:spPr>
          <a:xfrm>
            <a:off x="914400" y="1447800"/>
            <a:ext cx="7772400" cy="5029200"/>
          </a:xfrm>
        </p:spPr>
        <p:txBody>
          <a:bodyPr>
            <a:normAutofit/>
          </a:bodyPr>
          <a:lstStyle/>
          <a:p>
            <a:r>
              <a:rPr lang="el-GR" sz="1100" b="1" dirty="0" smtClean="0">
                <a:latin typeface="Arial" pitchFamily="34" charset="0"/>
                <a:cs typeface="Arial" pitchFamily="34" charset="0"/>
              </a:rPr>
              <a:t>1</a:t>
            </a:r>
            <a:r>
              <a:rPr lang="el-GR" sz="1100" dirty="0" smtClean="0">
                <a:latin typeface="Arial" pitchFamily="34" charset="0"/>
                <a:cs typeface="Arial" pitchFamily="34" charset="0"/>
              </a:rPr>
              <a:t>.</a:t>
            </a:r>
            <a:r>
              <a:rPr lang="el-GR" sz="1100" b="1" dirty="0" smtClean="0">
                <a:latin typeface="Arial" pitchFamily="34" charset="0"/>
                <a:cs typeface="Arial" pitchFamily="34" charset="0"/>
              </a:rPr>
              <a:t> Ο Αρχιμήδης και το στέμμα του βασιλιά</a:t>
            </a:r>
            <a:endParaRPr lang="el-GR" sz="1100" dirty="0" smtClean="0">
              <a:latin typeface="Arial" pitchFamily="34" charset="0"/>
              <a:cs typeface="Arial" pitchFamily="34" charset="0"/>
            </a:endParaRPr>
          </a:p>
          <a:p>
            <a:pPr>
              <a:buNone/>
            </a:pPr>
            <a:r>
              <a:rPr lang="el-GR" sz="1100" dirty="0" smtClean="0">
                <a:latin typeface="Arial" pitchFamily="34" charset="0"/>
                <a:cs typeface="Arial" pitchFamily="34" charset="0"/>
              </a:rPr>
              <a:t>	Την εποχή της επανόδου στην πατρίδα του, τύραννος των Συρακουσών ήταν ένας συγγενής του Αρχιμήδη, ο Ιέρωνας ο Β΄ (270-216 </a:t>
            </a:r>
            <a:r>
              <a:rPr lang="el-GR" sz="1100" dirty="0" err="1" smtClean="0">
                <a:latin typeface="Arial" pitchFamily="34" charset="0"/>
                <a:cs typeface="Arial" pitchFamily="34" charset="0"/>
              </a:rPr>
              <a:t>π.Χ.</a:t>
            </a:r>
            <a:r>
              <a:rPr lang="el-GR" sz="1100" dirty="0" smtClean="0">
                <a:latin typeface="Arial" pitchFamily="34" charset="0"/>
                <a:cs typeface="Arial" pitchFamily="34" charset="0"/>
              </a:rPr>
              <a:t>). Ο Ιέρωνας θέλησε κάποτε να βάλει στο κεφάλι του ένα χρυσό στεφάνι. Κάλεσε έναν περίφημο χρυσοχόο και του έδωσε (υποθέτουμε) 772 γραμμάρια χρυσό με την εντολή να ικανοποιήσει την επιθυμία του. Πράγματι, ο χρυσοχόος εκτέλεσε τη θέληση του βασιλιά, και του παρουσίασε το πολύ ωραίο κόσμημα, αφού πήρε την αμοιβή του. Όμως, ο Ιέρωνας βασανιζόταν με τη σκέψη, αν τον έκλεψε ο χρυσοχόος, δηλαδή αν το στεφάνι μπορεί να ζύγιζε 772 g, αλλά ο χρυσοχόος να πήρε δικό του, μέρος του χρυσού και να το αντικατέστησε με φτηνότερο μέταλλο, ίσου βάρους, όπως π.χ. το ασήμι (άργυρος). Ο Ιέρωνας λοιπόν, κάλεσε τον Αρχιμήδη και του ζήτησε να εξετάσει το πρόβλημα, αν δηλαδή ο χρυσοχόος ήταν αξιόπιστος, χωρίς όμως να παραμορφώσει το στεφάνι. Το πρόβλημα αυτό απασχόλησε πολύ τον Αρχιμήδη, ο οποίος προσπαθούσε για ένα χρονικό διάστημα, να δώσει λύση στο πρόβλημα. Τελικά η λύση δόθηκε, αφού η πυκνότητα του καθαρού χρυσού ήταν ( και είναι) γνωστή και ίση με 19,3 </a:t>
            </a:r>
            <a:r>
              <a:rPr lang="en-US" sz="1100" dirty="0" smtClean="0">
                <a:latin typeface="Arial" pitchFamily="34" charset="0"/>
                <a:cs typeface="Arial" pitchFamily="34" charset="0"/>
              </a:rPr>
              <a:t>g</a:t>
            </a:r>
            <a:r>
              <a:rPr lang="el-GR" sz="1100" dirty="0" smtClean="0">
                <a:latin typeface="Arial" pitchFamily="34" charset="0"/>
                <a:cs typeface="Arial" pitchFamily="34" charset="0"/>
              </a:rPr>
              <a:t>/</a:t>
            </a:r>
            <a:r>
              <a:rPr lang="en-US" sz="1100" dirty="0" smtClean="0">
                <a:latin typeface="Arial" pitchFamily="34" charset="0"/>
                <a:cs typeface="Arial" pitchFamily="34" charset="0"/>
              </a:rPr>
              <a:t>cm</a:t>
            </a:r>
            <a:r>
              <a:rPr lang="el-GR" sz="1100" baseline="30000" dirty="0" smtClean="0">
                <a:latin typeface="Arial" pitchFamily="34" charset="0"/>
                <a:cs typeface="Arial" pitchFamily="34" charset="0"/>
              </a:rPr>
              <a:t>3</a:t>
            </a:r>
            <a:r>
              <a:rPr lang="el-GR" sz="1100" dirty="0" smtClean="0">
                <a:latin typeface="Arial" pitchFamily="34" charset="0"/>
                <a:cs typeface="Arial" pitchFamily="34" charset="0"/>
              </a:rPr>
              <a:t>.</a:t>
            </a:r>
          </a:p>
          <a:p>
            <a:pPr>
              <a:buNone/>
            </a:pPr>
            <a:r>
              <a:rPr lang="el-GR" sz="1100" dirty="0" smtClean="0">
                <a:latin typeface="Arial" pitchFamily="34" charset="0"/>
                <a:cs typeface="Arial" pitchFamily="34" charset="0"/>
              </a:rPr>
              <a:t>	Α) Με ποιον τρόπο εργάστηκε ο Αρχιμήδης για να καταλήξει στο συμπέρασμά του για την αξιοπιστία ή μη του χρυσοχόου;</a:t>
            </a:r>
          </a:p>
          <a:p>
            <a:pPr>
              <a:buNone/>
            </a:pPr>
            <a:r>
              <a:rPr lang="el-GR" sz="1100" dirty="0" smtClean="0">
                <a:latin typeface="Arial" pitchFamily="34" charset="0"/>
                <a:cs typeface="Arial" pitchFamily="34" charset="0"/>
              </a:rPr>
              <a:t>	</a:t>
            </a:r>
            <a:r>
              <a:rPr lang="en-US" sz="1100" dirty="0" smtClean="0">
                <a:latin typeface="Arial" pitchFamily="34" charset="0"/>
                <a:cs typeface="Arial" pitchFamily="34" charset="0"/>
              </a:rPr>
              <a:t>Β) </a:t>
            </a:r>
            <a:r>
              <a:rPr lang="en-US" sz="1100" dirty="0" err="1" smtClean="0">
                <a:latin typeface="Arial" pitchFamily="34" charset="0"/>
                <a:cs typeface="Arial" pitchFamily="34" charset="0"/>
              </a:rPr>
              <a:t>Σε</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παρόμοιο</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πρόβλημα</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ένα</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κόσμημα</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που</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εξετάζετε</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αποτελείται</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θεωρητικά</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από</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ατόφιο</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χρυσό</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μάζας</a:t>
            </a:r>
            <a:r>
              <a:rPr lang="en-US" sz="1100" dirty="0" smtClean="0">
                <a:latin typeface="Arial" pitchFamily="34" charset="0"/>
                <a:cs typeface="Arial" pitchFamily="34" charset="0"/>
              </a:rPr>
              <a:t> 965 g</a:t>
            </a:r>
            <a:r>
              <a:rPr lang="el-GR" sz="1100" dirty="0" smtClean="0">
                <a:latin typeface="Arial" pitchFamily="34" charset="0"/>
                <a:cs typeface="Arial" pitchFamily="34" charset="0"/>
              </a:rPr>
              <a:t>, </a:t>
            </a:r>
            <a:r>
              <a:rPr lang="en-US" sz="1100" dirty="0" err="1" smtClean="0">
                <a:latin typeface="Arial" pitchFamily="34" charset="0"/>
                <a:cs typeface="Arial" pitchFamily="34" charset="0"/>
              </a:rPr>
              <a:t>βρίσκετε</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ότι</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καταλαμβάνει</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όγκο</a:t>
            </a:r>
            <a:r>
              <a:rPr lang="en-US" sz="1100" dirty="0" smtClean="0">
                <a:latin typeface="Arial" pitchFamily="34" charset="0"/>
                <a:cs typeface="Arial" pitchFamily="34" charset="0"/>
              </a:rPr>
              <a:t> 55 cm</a:t>
            </a:r>
            <a:r>
              <a:rPr lang="el-GR" sz="1100" baseline="30000" dirty="0" smtClean="0">
                <a:latin typeface="Arial" pitchFamily="34" charset="0"/>
                <a:cs typeface="Arial" pitchFamily="34" charset="0"/>
              </a:rPr>
              <a:t>3</a:t>
            </a:r>
            <a:r>
              <a:rPr lang="el-GR" sz="1100" dirty="0" smtClean="0">
                <a:latin typeface="Arial" pitchFamily="34" charset="0"/>
                <a:cs typeface="Arial" pitchFamily="34" charset="0"/>
              </a:rPr>
              <a:t>. </a:t>
            </a:r>
            <a:r>
              <a:rPr lang="en-US" sz="1100" dirty="0" err="1" smtClean="0">
                <a:latin typeface="Arial" pitchFamily="34" charset="0"/>
                <a:cs typeface="Arial" pitchFamily="34" charset="0"/>
              </a:rPr>
              <a:t>Το</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κόσμημα</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αυτό</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είναι</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νοθευμένο</a:t>
            </a:r>
            <a:r>
              <a:rPr lang="en-US" sz="1100" dirty="0" smtClean="0">
                <a:latin typeface="Arial" pitchFamily="34" charset="0"/>
                <a:cs typeface="Arial" pitchFamily="34" charset="0"/>
              </a:rPr>
              <a:t> ή </a:t>
            </a:r>
            <a:r>
              <a:rPr lang="en-US" sz="1100" dirty="0" err="1" smtClean="0">
                <a:latin typeface="Arial" pitchFamily="34" charset="0"/>
                <a:cs typeface="Arial" pitchFamily="34" charset="0"/>
              </a:rPr>
              <a:t>καθαρό</a:t>
            </a:r>
            <a:r>
              <a:rPr lang="el-GR" sz="1100" dirty="0" smtClean="0">
                <a:latin typeface="Arial" pitchFamily="34" charset="0"/>
                <a:cs typeface="Arial" pitchFamily="34" charset="0"/>
              </a:rPr>
              <a:t>;</a:t>
            </a:r>
          </a:p>
          <a:p>
            <a:endParaRPr lang="el-GR" sz="1100" dirty="0" smtClean="0">
              <a:latin typeface="Arial" pitchFamily="34" charset="0"/>
              <a:cs typeface="Arial" pitchFamily="34" charset="0"/>
            </a:endParaRPr>
          </a:p>
          <a:p>
            <a:r>
              <a:rPr lang="el-GR" sz="1100" b="1" dirty="0" smtClean="0"/>
              <a:t>2. Απαντήστε στις παρακάτω ερωτήσεις σωστού-λάθους</a:t>
            </a:r>
            <a:endParaRPr lang="el-GR" sz="1100" dirty="0" smtClean="0"/>
          </a:p>
          <a:p>
            <a:endParaRPr lang="el-GR" sz="1100" dirty="0" smtClean="0"/>
          </a:p>
          <a:p>
            <a:pPr>
              <a:buNone/>
            </a:pPr>
            <a:r>
              <a:rPr lang="el-GR" sz="1100" dirty="0" smtClean="0"/>
              <a:t>	Α) Το υλικό Α έχει διπλάσια μάζα από το υλικό Β, άρα έχει και διπλάσια πυκνότητα.</a:t>
            </a:r>
          </a:p>
          <a:p>
            <a:pPr>
              <a:buNone/>
            </a:pPr>
            <a:r>
              <a:rPr lang="el-GR" sz="1100" dirty="0" smtClean="0"/>
              <a:t>	Β) Το υλικό Α καταλαμβάνει διπλάσιο όγκο από το υλικό Β, άρα έχει και διπλάσια πυκνότητα.</a:t>
            </a:r>
          </a:p>
          <a:p>
            <a:pPr>
              <a:buNone/>
            </a:pPr>
            <a:r>
              <a:rPr lang="el-GR" sz="1100" dirty="0" smtClean="0"/>
              <a:t>	Γ) Η πυκνότητα του μολύβδου είναι 11,3 </a:t>
            </a:r>
            <a:r>
              <a:rPr lang="en-US" sz="1100" dirty="0" smtClean="0"/>
              <a:t>g</a:t>
            </a:r>
            <a:r>
              <a:rPr lang="el-GR" sz="1100" dirty="0" smtClean="0"/>
              <a:t>/</a:t>
            </a:r>
            <a:r>
              <a:rPr lang="en-US" sz="1100" dirty="0" smtClean="0"/>
              <a:t>cm</a:t>
            </a:r>
            <a:r>
              <a:rPr lang="el-GR" sz="1100" baseline="30000" dirty="0" smtClean="0"/>
              <a:t>3</a:t>
            </a:r>
            <a:r>
              <a:rPr lang="el-GR" sz="1100" dirty="0" smtClean="0"/>
              <a:t> και του χαλκού 8,9 </a:t>
            </a:r>
            <a:r>
              <a:rPr lang="en-US" sz="1100" dirty="0" smtClean="0"/>
              <a:t>g</a:t>
            </a:r>
            <a:r>
              <a:rPr lang="el-GR" sz="1100" dirty="0" smtClean="0"/>
              <a:t>/</a:t>
            </a:r>
            <a:r>
              <a:rPr lang="en-US" sz="1100" dirty="0" smtClean="0"/>
              <a:t>cm</a:t>
            </a:r>
            <a:r>
              <a:rPr lang="el-GR" sz="1100" baseline="30000" dirty="0" smtClean="0"/>
              <a:t>3</a:t>
            </a:r>
            <a:r>
              <a:rPr lang="el-GR" sz="1100" dirty="0" smtClean="0"/>
              <a:t>, επομένως ο μόλυβδος είναι βαρύτερος του χαλκού.</a:t>
            </a:r>
          </a:p>
          <a:p>
            <a:pPr>
              <a:buNone/>
            </a:pPr>
            <a:r>
              <a:rPr lang="el-GR" sz="1100" dirty="0" smtClean="0"/>
              <a:t>	Δ) Όταν διπλασιάζεται η μάζα ενός υλικού, διπλασιάζεται και ο όγκος του.</a:t>
            </a:r>
          </a:p>
          <a:p>
            <a:pPr>
              <a:buNone/>
            </a:pPr>
            <a:r>
              <a:rPr lang="el-GR" sz="1100" dirty="0" smtClean="0"/>
              <a:t>	Ε) Αν κόψουμε στη μέση ένα υλικό, τα 2 κομμάτια που προκύπτουν έχουν το καθένα τη μισή πυκνότητα από το αρχικό.</a:t>
            </a:r>
          </a:p>
          <a:p>
            <a:endParaRPr lang="el-GR" sz="11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Arial" pitchFamily="34" charset="0"/>
                <a:cs typeface="Arial" pitchFamily="34" charset="0"/>
              </a:rPr>
              <a:t>Εργασία για το σπίτι</a:t>
            </a:r>
            <a:endParaRPr lang="el-GR" dirty="0">
              <a:latin typeface="Arial" pitchFamily="34" charset="0"/>
              <a:cs typeface="Arial" pitchFamily="34" charset="0"/>
            </a:endParaRPr>
          </a:p>
        </p:txBody>
      </p:sp>
      <p:sp>
        <p:nvSpPr>
          <p:cNvPr id="3" name="2 - Θέση περιεχομένου"/>
          <p:cNvSpPr>
            <a:spLocks noGrp="1"/>
          </p:cNvSpPr>
          <p:nvPr>
            <p:ph sz="quarter" idx="1"/>
          </p:nvPr>
        </p:nvSpPr>
        <p:spPr/>
        <p:txBody>
          <a:bodyPr/>
          <a:lstStyle/>
          <a:p>
            <a:r>
              <a:rPr lang="el-GR" dirty="0" smtClean="0">
                <a:latin typeface="Arial" pitchFamily="34" charset="0"/>
                <a:cs typeface="Arial" pitchFamily="34" charset="0"/>
              </a:rPr>
              <a:t>Σχεδιάστε σε χαρτί </a:t>
            </a:r>
            <a:r>
              <a:rPr lang="el-GR" dirty="0" err="1" smtClean="0">
                <a:latin typeface="Arial" pitchFamily="34" charset="0"/>
                <a:cs typeface="Arial" pitchFamily="34" charset="0"/>
              </a:rPr>
              <a:t>μιλιμετρέ</a:t>
            </a:r>
            <a:r>
              <a:rPr lang="el-GR" dirty="0" smtClean="0">
                <a:latin typeface="Arial" pitchFamily="34" charset="0"/>
                <a:cs typeface="Arial" pitchFamily="34" charset="0"/>
              </a:rPr>
              <a:t> το διάγραμμα μάζας</a:t>
            </a:r>
            <a:r>
              <a:rPr lang="en-US" dirty="0" smtClean="0">
                <a:latin typeface="Arial" pitchFamily="34" charset="0"/>
                <a:cs typeface="Arial" pitchFamily="34" charset="0"/>
              </a:rPr>
              <a:t>-</a:t>
            </a:r>
            <a:r>
              <a:rPr lang="el-GR" dirty="0" smtClean="0">
                <a:latin typeface="Arial" pitchFamily="34" charset="0"/>
                <a:cs typeface="Arial" pitchFamily="34" charset="0"/>
              </a:rPr>
              <a:t>όγκου για τις πειραματικές τιμές που βρήκατε. Τι δείχνει η κλίση της κάθε ευθείας στο διάγραμμα;</a:t>
            </a:r>
            <a:endParaRPr lang="el-GR"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461</TotalTime>
  <Words>390</Words>
  <Application>Microsoft Office PowerPoint</Application>
  <PresentationFormat>Προβολή στην οθόνη (4:3)</PresentationFormat>
  <Paragraphs>49</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Δικαιοσύνη</vt:lpstr>
      <vt:lpstr>Αν πάρουμε ένα κομμάτι σίδερο κι ένα κομμάτι ξύλο, μπορούμε να ξέρουμε ποιο είναι βαρύτερο;</vt:lpstr>
      <vt:lpstr>Ποιο έχει μεγαλύτερη μάζα; 1 κιλό σίδερο ή 1 κιλό βαμβάκι;</vt:lpstr>
      <vt:lpstr>Διαφάνεια 3</vt:lpstr>
      <vt:lpstr>Πείραμα</vt:lpstr>
      <vt:lpstr>Μετρήσεις</vt:lpstr>
      <vt:lpstr>Πυκνότητα</vt:lpstr>
      <vt:lpstr>Δραστηριότητα</vt:lpstr>
      <vt:lpstr>Φύλλο αξιολόγησης</vt:lpstr>
      <vt:lpstr>Εργασία για το σπίτι</vt:lpstr>
      <vt:lpstr>Ανακεφαλαίωση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Στα προηγούμενα</dc:title>
  <dc:creator>Sotiris</dc:creator>
  <cp:lastModifiedBy>Sotiris</cp:lastModifiedBy>
  <cp:revision>35</cp:revision>
  <dcterms:created xsi:type="dcterms:W3CDTF">2023-03-15T22:27:18Z</dcterms:created>
  <dcterms:modified xsi:type="dcterms:W3CDTF">2023-04-21T09:25:16Z</dcterms:modified>
</cp:coreProperties>
</file>