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62" r:id="rId5"/>
    <p:sldId id="276" r:id="rId6"/>
    <p:sldId id="278" r:id="rId7"/>
    <p:sldId id="258" r:id="rId8"/>
    <p:sldId id="260" r:id="rId9"/>
    <p:sldId id="261" r:id="rId10"/>
    <p:sldId id="259" r:id="rId11"/>
    <p:sldId id="264" r:id="rId12"/>
    <p:sldId id="281" r:id="rId13"/>
    <p:sldId id="284" r:id="rId14"/>
    <p:sldId id="289" r:id="rId15"/>
    <p:sldId id="29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1CA6-1E33-4E95-A75A-CFEEDE342F5E}" type="datetimeFigureOut">
              <a:rPr lang="el-GR" smtClean="0"/>
              <a:pPr/>
              <a:t>27/4/2013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Relationship Id="rId9" Type="http://schemas.openxmlformats.org/officeDocument/2006/relationships/image" Target="../media/image19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6758006" cy="85090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κυκλοφορικό </a:t>
            </a:r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σύστημα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2300288"/>
            <a:ext cx="471646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είναι ο μηχανισμός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που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αντλεί</a:t>
            </a: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μεταφέρει</a:t>
            </a: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αίμα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σε όλο το σώμα </a:t>
            </a:r>
          </a:p>
        </p:txBody>
      </p:sp>
      <p:pic>
        <p:nvPicPr>
          <p:cNvPr id="5" name="4 - Εικόνα" descr="ginai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42852"/>
            <a:ext cx="2143140" cy="6519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428992" y="357166"/>
            <a:ext cx="21431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κοιλίες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643042" y="1071546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Προωθούν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αίμα έξω από την καρδιά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348" y="2143116"/>
            <a:ext cx="678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δεξιά κοιλία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προωθεί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 οξυγονωμένο αίμα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προς την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πνευμονική αρτηρία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οποία το κατευθύνει στους πνεύμονες όπου και οξυγονώνεται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85786" y="4357694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αριστερή κοιλία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προωθεί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ήδη οξυγονωμένο αίμα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στην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αορτή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μέσω της οποίας κατευθύνεται σε όλο το σώμα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2865120" y="2628138"/>
          <a:ext cx="3413760" cy="1601724"/>
        </p:xfrm>
        <a:graphic>
          <a:graphicData uri="http://schemas.openxmlformats.org/drawingml/2006/table">
            <a:tbl>
              <a:tblPr/>
              <a:tblGrid>
                <a:gridCol w="34137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200" name="Εικόνα 1" descr="http://www.incardiology.gr/kardia/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0"/>
            <a:ext cx="1366840" cy="3571876"/>
          </a:xfrm>
          <a:prstGeom prst="rect">
            <a:avLst/>
          </a:prstGeom>
          <a:noFill/>
        </p:spPr>
      </p:pic>
      <p:pic>
        <p:nvPicPr>
          <p:cNvPr id="8199" name="Εικόνα 2" descr="http://www.incardiology.gr/kardia/8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0"/>
            <a:ext cx="1357322" cy="3513068"/>
          </a:xfrm>
          <a:prstGeom prst="rect">
            <a:avLst/>
          </a:prstGeom>
          <a:noFill/>
        </p:spPr>
      </p:pic>
      <p:pic>
        <p:nvPicPr>
          <p:cNvPr id="8198" name="Εικόνα 3" descr="http://www.incardiology.gr/kardia/Image1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214290"/>
            <a:ext cx="1857388" cy="3025145"/>
          </a:xfrm>
          <a:prstGeom prst="rect">
            <a:avLst/>
          </a:prstGeom>
          <a:noFill/>
        </p:spPr>
      </p:pic>
      <p:pic>
        <p:nvPicPr>
          <p:cNvPr id="8197" name="Εικόνα 4" descr="http://www.incardiology.gr/kardia/8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500438"/>
            <a:ext cx="3436303" cy="1660124"/>
          </a:xfrm>
          <a:prstGeom prst="rect">
            <a:avLst/>
          </a:prstGeom>
          <a:noFill/>
        </p:spPr>
      </p:pic>
      <p:pic>
        <p:nvPicPr>
          <p:cNvPr id="8196" name="Εικόνα 5" descr="http://www.incardiology.gr/kardia/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3500438"/>
            <a:ext cx="887214" cy="1643074"/>
          </a:xfrm>
          <a:prstGeom prst="rect">
            <a:avLst/>
          </a:prstGeom>
          <a:noFill/>
        </p:spPr>
      </p:pic>
      <p:pic>
        <p:nvPicPr>
          <p:cNvPr id="8195" name="Εικόνα 6" descr="http://www.incardiology.gr/kardia/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5159663"/>
            <a:ext cx="1357322" cy="1698337"/>
          </a:xfrm>
          <a:prstGeom prst="rect">
            <a:avLst/>
          </a:prstGeom>
          <a:noFill/>
        </p:spPr>
      </p:pic>
      <p:pic>
        <p:nvPicPr>
          <p:cNvPr id="8194" name="Εικόνα 7" descr="http://www.incardiology.gr/kardia/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3306" y="5151062"/>
            <a:ext cx="1285884" cy="1706938"/>
          </a:xfrm>
          <a:prstGeom prst="rect">
            <a:avLst/>
          </a:prstGeom>
          <a:noFill/>
        </p:spPr>
      </p:pic>
      <p:pic>
        <p:nvPicPr>
          <p:cNvPr id="8193" name="Εικόνα 8" descr="http://www.incardiology.gr/kardia/83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29190" y="5111738"/>
            <a:ext cx="1714512" cy="1746262"/>
          </a:xfrm>
          <a:prstGeom prst="rect">
            <a:avLst/>
          </a:prstGeom>
          <a:noFill/>
        </p:spPr>
      </p:pic>
      <p:sp>
        <p:nvSpPr>
          <p:cNvPr id="11" name="10 - TextBox"/>
          <p:cNvSpPr txBox="1"/>
          <p:nvPr/>
        </p:nvSpPr>
        <p:spPr>
          <a:xfrm>
            <a:off x="214282" y="214290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κυκλοφορία του αίματος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trixoeidi"/>
          <p:cNvPicPr>
            <a:picLocks noChangeAspect="1" noChangeArrowheads="1"/>
          </p:cNvPicPr>
          <p:nvPr/>
        </p:nvPicPr>
        <p:blipFill>
          <a:blip r:embed="rId2" cstate="print"/>
          <a:srcRect t="2742"/>
          <a:stretch>
            <a:fillRect/>
          </a:stretch>
        </p:blipFill>
        <p:spPr bwMode="auto">
          <a:xfrm>
            <a:off x="4143372" y="1000108"/>
            <a:ext cx="4392613" cy="3208354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8229600" cy="823912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 αγγεία που μεταφέρουν το αίμα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25" y="1700213"/>
            <a:ext cx="446563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αρτηρίες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μεταφέρουν το αίμα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στα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τριχοειδή αγγεία </a:t>
            </a:r>
            <a:r>
              <a:rPr lang="el-GR" sz="2800" dirty="0"/>
              <a:t> 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rot="20517581" flipH="1">
            <a:off x="7219896" y="2213492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11188" y="4344988"/>
            <a:ext cx="77771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 τριχοειδή αγγεία είναι 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«γέφυρες» 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μεταξύ των αρτηριών και των φλεβών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900113" y="5651500"/>
            <a:ext cx="691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«Γέφυρες» που επιτρέπουν τη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εύκολη διαφυγή 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κάποιων ουσιών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/>
      <p:bldP spid="22539" grpId="0" animBg="1"/>
      <p:bldP spid="225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rixoei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071546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0" y="1500174"/>
            <a:ext cx="44656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Στα τριχοειδή αγγεία,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οξυγόνο </a:t>
            </a:r>
          </a:p>
          <a:p>
            <a:pPr algn="ctr"/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αφήνει το αίμα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μπαίνει </a:t>
            </a:r>
            <a:b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στον ιστό του σώματος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7429520" y="1571612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7500958" y="2285992"/>
            <a:ext cx="45720" cy="42862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rot="20517581" flipH="1">
            <a:off x="7577085" y="2856433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rot="2816624" flipH="1">
            <a:off x="7101722" y="2661464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rot="2816624" flipH="1">
            <a:off x="6601657" y="3090093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rot="5203533" flipH="1">
            <a:off x="7074797" y="1728008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rot="5203533" flipH="1">
            <a:off x="6431855" y="172800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6143636" y="1785926"/>
            <a:ext cx="142877" cy="12701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6500826" y="1643050"/>
            <a:ext cx="142876" cy="142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6786578" y="1500174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6786578" y="2857496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6929454" y="2643182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22" name="Oval 22"/>
          <p:cNvSpPr>
            <a:spLocks noChangeArrowheads="1"/>
          </p:cNvSpPr>
          <p:nvPr/>
        </p:nvSpPr>
        <p:spPr bwMode="auto">
          <a:xfrm flipV="1">
            <a:off x="6429388" y="3071810"/>
            <a:ext cx="142875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trixoei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981075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rot="20517581" flipH="1">
            <a:off x="7235825" y="22050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6143637" y="1628774"/>
            <a:ext cx="142876" cy="15715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6516688" y="1643050"/>
            <a:ext cx="127014" cy="128601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6572264" y="3213100"/>
            <a:ext cx="142875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6805613" y="3068638"/>
            <a:ext cx="123841" cy="14604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6286512" y="3284538"/>
            <a:ext cx="157151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 flipH="1" flipV="1">
            <a:off x="5786445" y="1785926"/>
            <a:ext cx="142876" cy="142876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0" y="1773238"/>
            <a:ext cx="4067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Επίσης,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αίμα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απορροφάει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από τους ιστούς του σώματος</a:t>
            </a:r>
          </a:p>
          <a:p>
            <a:pPr algn="ctr"/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διοξείδιο του άνθρακα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trixoei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981075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rot="20517581" flipH="1">
            <a:off x="7235825" y="22050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0" y="1857364"/>
            <a:ext cx="4067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μικρές φλέβες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(φλεβίδια)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μεταδίδουν το αίμα στις μεγαλύτερες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φλέβες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τελικά πίσω στην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καρδιά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 rot="5633249" flipH="1">
            <a:off x="6011069" y="2997994"/>
            <a:ext cx="73025" cy="5032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rot="9894333" flipH="1">
            <a:off x="5580063" y="2708275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rot="8625597" flipH="1">
            <a:off x="5435600" y="2133600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rot="9352610" flipH="1">
            <a:off x="5219700" y="1628775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 rot="1198925" flipH="1">
            <a:off x="5651500" y="1846263"/>
            <a:ext cx="73025" cy="5032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5" grpId="0"/>
      <p:bldP spid="32787" grpId="0" animBg="1"/>
      <p:bldP spid="32789" grpId="0" animBg="1"/>
      <p:bldP spid="32790" grpId="0" animBg="1"/>
      <p:bldP spid="32791" grpId="0" animBg="1"/>
      <p:bldP spid="327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6615130" cy="71438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κυκλοφορικό </a:t>
            </a:r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σύστημα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42910" y="1285860"/>
            <a:ext cx="33845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Αποτελείται από: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2500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την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καρδιά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4282" y="3500438"/>
            <a:ext cx="24288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τις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αρτηρίες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2844" y="4429132"/>
            <a:ext cx="25003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τριχοειδή αγγεία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14282" y="5572140"/>
            <a:ext cx="2857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τις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φλέβες</a:t>
            </a:r>
          </a:p>
        </p:txBody>
      </p:sp>
      <p:pic>
        <p:nvPicPr>
          <p:cNvPr id="10" name="9 - Εικόνα" descr="heart-human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214422"/>
            <a:ext cx="2438400" cy="2000264"/>
          </a:xfrm>
          <a:prstGeom prst="rect">
            <a:avLst/>
          </a:prstGeom>
        </p:spPr>
      </p:pic>
      <p:pic>
        <p:nvPicPr>
          <p:cNvPr id="11" name="10 - Εικόνα" descr="arthries k fleves.png"/>
          <p:cNvPicPr>
            <a:picLocks noChangeAspect="1"/>
          </p:cNvPicPr>
          <p:nvPr/>
        </p:nvPicPr>
        <p:blipFill>
          <a:blip r:embed="rId3" cstate="print"/>
          <a:srcRect l="2576" t="6482" r="2103" b="4937"/>
          <a:stretch>
            <a:fillRect/>
          </a:stretch>
        </p:blipFill>
        <p:spPr>
          <a:xfrm>
            <a:off x="3714744" y="3500438"/>
            <a:ext cx="5286412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καρδιά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42844" y="857232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Η καρδιά είναι ένα όργανο μυώδες και κοίλο και έχει σχήμα τριγωνικής πυραμίδας. 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Εικόνα" descr="h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143248"/>
            <a:ext cx="5279958" cy="3591148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214282" y="185736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Βρίσκεται στη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θωρακική κοιλότητα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πάνω απ’ το διάφραγμα, μεταξύ των 2 πνευμόνων με την κορυφή προς τα κάτω και τη βάση προς τα πάνω  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kard.png"/>
          <p:cNvPicPr/>
          <p:nvPr/>
        </p:nvPicPr>
        <p:blipFill>
          <a:blip r:embed="rId2" cstate="print"/>
          <a:srcRect l="15169" t="10504" r="17366" b="17017"/>
          <a:stretch>
            <a:fillRect/>
          </a:stretch>
        </p:blipFill>
        <p:spPr>
          <a:xfrm>
            <a:off x="2000232" y="428604"/>
            <a:ext cx="5214974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8229600" cy="628631"/>
          </a:xfrm>
        </p:spPr>
        <p:txBody>
          <a:bodyPr>
            <a:normAutofit/>
          </a:bodyPr>
          <a:lstStyle/>
          <a:p>
            <a:r>
              <a:rPr lang="el-GR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καρδιά</a:t>
            </a:r>
          </a:p>
        </p:txBody>
      </p:sp>
      <p:pic>
        <p:nvPicPr>
          <p:cNvPr id="16388" name="Picture 4" descr="kardia"/>
          <p:cNvPicPr>
            <a:picLocks noChangeAspect="1" noChangeArrowheads="1"/>
          </p:cNvPicPr>
          <p:nvPr/>
        </p:nvPicPr>
        <p:blipFill>
          <a:blip r:embed="rId2" cstate="print"/>
          <a:srcRect l="1835" r="2732"/>
          <a:stretch>
            <a:fillRect/>
          </a:stretch>
        </p:blipFill>
        <p:spPr bwMode="auto">
          <a:xfrm>
            <a:off x="5429224" y="2285992"/>
            <a:ext cx="3714776" cy="3790950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428728" y="857232"/>
            <a:ext cx="7000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Χωρίζεται σε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δύο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μέρη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αριστερό και το δεξιό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14282" y="1500174"/>
            <a:ext cx="48244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Κάθε μέρος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περιέχει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έναν άνω θάλαμο που λέγεται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κόλπος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215206" y="3929066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429388" y="4357694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643702" y="3857628"/>
            <a:ext cx="1512888" cy="208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2643182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κόλπος που βρίσκεται στη δεξιά πλευρά της καρδιάς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ενώ αντίστοιχα ο κόλπος που βρίσκεται στην αριστερή πλευρά της καρδιάς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αριστερός κόλπος.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5214950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2 κόλποι χωρίζονται με ένα διάφραγμα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μεσοκολπικό διάφραγμα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 animBg="1"/>
      <p:bldP spid="163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kar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928802"/>
            <a:ext cx="4000500" cy="379095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928794" y="642918"/>
            <a:ext cx="5357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Κάθε μέρος περιέχει έναν κάτω θάλαμο που λέγεται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κοιλία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7500958" y="457200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786578" y="4857760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6429388" y="3643314"/>
            <a:ext cx="1428760" cy="18573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2143116"/>
            <a:ext cx="4786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κοιλία που βρίσκεται στη δεξιά πλευρά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δεξιά κοιλία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ενώ η κοιλία που βρίσκεται στην αριστερή πλευρά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αριστερή κοιλία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42844" y="464344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κοιλίες χωρίζονται μεταξύ τους με ένα διάφραγμα,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μεσοκοιλιακό διάφραγμα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 animBg="1"/>
      <p:bldP spid="153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857356" y="357166"/>
            <a:ext cx="550072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ενδοκαρδιακές βαλβίδες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42844" y="928670"/>
            <a:ext cx="44291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α) Κολποκοιλιακές βαλβίδες</a:t>
            </a:r>
            <a:r>
              <a:rPr lang="en-US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2400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Τριγλώχινα βαλβίδα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Μιτροειδής ή διγλώχινα βαλβίδα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42844" y="3857628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β) Μηνοειδείς βαλβίδες</a:t>
            </a:r>
            <a:r>
              <a:rPr lang="en-US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Πνευμονική βαλβίδα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Αορτική βαλβίδα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- Εικόνα" descr="valve-t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857232"/>
            <a:ext cx="2357454" cy="1362076"/>
          </a:xfrm>
          <a:prstGeom prst="rect">
            <a:avLst/>
          </a:prstGeom>
        </p:spPr>
      </p:pic>
      <p:pic>
        <p:nvPicPr>
          <p:cNvPr id="8" name="7 - Εικόνα" descr="valve-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2214554"/>
            <a:ext cx="2357454" cy="1357322"/>
          </a:xfrm>
          <a:prstGeom prst="rect">
            <a:avLst/>
          </a:prstGeom>
        </p:spPr>
      </p:pic>
      <p:pic>
        <p:nvPicPr>
          <p:cNvPr id="9" name="8 - Εικόνα" descr="valve-p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9256" y="3714752"/>
            <a:ext cx="2357454" cy="1362076"/>
          </a:xfrm>
          <a:prstGeom prst="rect">
            <a:avLst/>
          </a:prstGeom>
        </p:spPr>
      </p:pic>
      <p:pic>
        <p:nvPicPr>
          <p:cNvPr id="10" name="9 - Εικόνα" descr="valve-a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0694" y="5143512"/>
            <a:ext cx="2357454" cy="1357322"/>
          </a:xfrm>
          <a:prstGeom prst="rect">
            <a:avLst/>
          </a:prstGeom>
        </p:spPr>
      </p:pic>
      <p:cxnSp>
        <p:nvCxnSpPr>
          <p:cNvPr id="12" name="11 - Ευθύγραμμο βέλος σύνδεσης"/>
          <p:cNvCxnSpPr/>
          <p:nvPr/>
        </p:nvCxnSpPr>
        <p:spPr>
          <a:xfrm>
            <a:off x="3143240" y="18573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3571868" y="264318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3214678" y="4857760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2643174" y="5572140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14678" y="214290"/>
            <a:ext cx="200026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κόλποι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428728" y="928670"/>
            <a:ext cx="5857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Συλλέγουν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αίμα από τα διάφορα μέρη του σώματος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2000240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δέχεται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 οξυγονωμένο αίμα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από τα διάφορα μέρη του σώματος μέσω της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άνω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και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κάτω κοίλης φλέβας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καθώς και μη οξυγονωμένο αίμα μέσω του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στεφανιαίου κόλπου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οποίο προέρχεται από την αιμάτωση της ίδιας της καρδιάς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4500570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δέχεται το οξυγονωμένο αίμα από τους πνεύμονες  μέσω των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τεσσάρων πνευμονικών φλεβών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καρδια.jpg"/>
          <p:cNvPicPr>
            <a:picLocks noChangeAspect="1"/>
          </p:cNvPicPr>
          <p:nvPr/>
        </p:nvPicPr>
        <p:blipFill>
          <a:blip r:embed="rId2" cstate="print"/>
          <a:srcRect l="12500" t="8261" r="4062" b="5652"/>
          <a:stretch>
            <a:fillRect/>
          </a:stretch>
        </p:blipFill>
        <p:spPr>
          <a:xfrm>
            <a:off x="88725" y="0"/>
            <a:ext cx="9055275" cy="6715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391</Words>
  <Application>Microsoft Office PowerPoint</Application>
  <PresentationFormat>Προβολή στην οθόνη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Το κυκλοφορικό σύστημα</vt:lpstr>
      <vt:lpstr>Το κυκλοφορικό σύστημα</vt:lpstr>
      <vt:lpstr>Η καρδιά</vt:lpstr>
      <vt:lpstr>Διαφάνεια 4</vt:lpstr>
      <vt:lpstr>Η καρδιά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Τα αγγεία που μεταφέρουν το αίμα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Jony</dc:creator>
  <cp:lastModifiedBy>public</cp:lastModifiedBy>
  <cp:revision>30</cp:revision>
  <dcterms:created xsi:type="dcterms:W3CDTF">2011-03-23T11:12:38Z</dcterms:created>
  <dcterms:modified xsi:type="dcterms:W3CDTF">2013-04-27T14:59:49Z</dcterms:modified>
</cp:coreProperties>
</file>