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3/16/2024</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354762"/>
          </a:xfrm>
        </p:spPr>
        <p:txBody>
          <a:bodyPr>
            <a:normAutofit/>
          </a:bodyPr>
          <a:lstStyle/>
          <a:p>
            <a:r>
              <a:rPr lang="el-GR" sz="7200" u="sng" dirty="0">
                <a:effectLst/>
                <a:latin typeface="+mn-lt"/>
              </a:rPr>
              <a:t>4. Η καθημερινή ζωή </a:t>
            </a:r>
            <a:r>
              <a:rPr lang="el-GR" sz="7200" u="sng" dirty="0" smtClean="0">
                <a:effectLst/>
                <a:latin typeface="+mn-lt"/>
              </a:rPr>
              <a:t>των</a:t>
            </a:r>
            <a:r>
              <a:rPr lang="en-US" sz="7200" u="sng" dirty="0">
                <a:effectLst/>
                <a:latin typeface="+mn-lt"/>
              </a:rPr>
              <a:t> </a:t>
            </a:r>
            <a:r>
              <a:rPr lang="el-GR" sz="7200" u="sng" dirty="0" smtClean="0">
                <a:effectLst/>
                <a:latin typeface="+mn-lt"/>
              </a:rPr>
              <a:t>Μυκηναίων</a:t>
            </a:r>
            <a:endParaRPr lang="el-GR" sz="7200" u="sng" dirty="0">
              <a:effectLst/>
              <a:latin typeface="+mn-lt"/>
            </a:endParaRPr>
          </a:p>
        </p:txBody>
      </p:sp>
    </p:spTree>
    <p:extLst>
      <p:ext uri="{BB962C8B-B14F-4D97-AF65-F5344CB8AC3E}">
        <p14:creationId xmlns:p14="http://schemas.microsoft.com/office/powerpoint/2010/main" val="4091022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30962"/>
          </a:xfrm>
        </p:spPr>
        <p:txBody>
          <a:bodyPr>
            <a:noAutofit/>
          </a:bodyPr>
          <a:lstStyle/>
          <a:p>
            <a:pPr algn="l"/>
            <a:r>
              <a:rPr lang="el-GR" sz="1800" b="0" dirty="0">
                <a:solidFill>
                  <a:schemeClr val="bg1"/>
                </a:solidFill>
                <a:effectLst/>
                <a:latin typeface="+mn-lt"/>
              </a:rPr>
              <a:t>Οι Μυκηναίοι ασχολήθηκαν πολύ με το εμπόριο. Τα μυκηναϊκά καράβια ταξίδευαν σε</a:t>
            </a:r>
            <a:br>
              <a:rPr lang="el-GR" sz="1800" b="0" dirty="0">
                <a:solidFill>
                  <a:schemeClr val="bg1"/>
                </a:solidFill>
                <a:effectLst/>
                <a:latin typeface="+mn-lt"/>
              </a:rPr>
            </a:br>
            <a:r>
              <a:rPr lang="el-GR" sz="1800" b="0" dirty="0">
                <a:solidFill>
                  <a:schemeClr val="bg1"/>
                </a:solidFill>
                <a:effectLst/>
                <a:latin typeface="+mn-lt"/>
              </a:rPr>
              <a:t>όλη τη Μεσόγειο. Μετέφεραν σε άλλες χώρες αγγεία, λάδι, κρασί, όπλα και κοσμήματα</a:t>
            </a:r>
            <a:br>
              <a:rPr lang="el-GR" sz="1800" b="0" dirty="0">
                <a:solidFill>
                  <a:schemeClr val="bg1"/>
                </a:solidFill>
                <a:effectLst/>
                <a:latin typeface="+mn-lt"/>
              </a:rPr>
            </a:br>
            <a:r>
              <a:rPr lang="el-GR" sz="1800" b="0" dirty="0">
                <a:solidFill>
                  <a:schemeClr val="bg1"/>
                </a:solidFill>
                <a:effectLst/>
                <a:latin typeface="+mn-lt"/>
              </a:rPr>
              <a:t>κι έφερναν στις Μυκήνες χρυσό, ασήμι, χαλκό, ελεφαντόδοντο και πολύτιμες πέτρες.</a:t>
            </a:r>
            <a:br>
              <a:rPr lang="el-GR" sz="1800" b="0" dirty="0">
                <a:solidFill>
                  <a:schemeClr val="bg1"/>
                </a:solidFill>
                <a:effectLst/>
                <a:latin typeface="+mn-lt"/>
              </a:rPr>
            </a:br>
            <a:r>
              <a:rPr lang="el-GR" sz="1800" b="0" dirty="0">
                <a:solidFill>
                  <a:schemeClr val="bg1"/>
                </a:solidFill>
                <a:effectLst/>
                <a:latin typeface="+mn-lt"/>
              </a:rPr>
              <a:t>Ήταν τόσο το χρυσάφι που απέκτησαν οι Μυκηναίοι, ώστε δίκαια ο Όμηρος ονόμασε </a:t>
            </a:r>
            <a:r>
              <a:rPr lang="el-GR" sz="1800" b="0" dirty="0" smtClean="0">
                <a:solidFill>
                  <a:schemeClr val="bg1"/>
                </a:solidFill>
                <a:effectLst/>
                <a:latin typeface="+mn-lt"/>
              </a:rPr>
              <a:t>τις</a:t>
            </a:r>
            <a:r>
              <a:rPr lang="en-US" sz="1800" b="0" dirty="0" smtClean="0">
                <a:solidFill>
                  <a:schemeClr val="bg1"/>
                </a:solidFill>
                <a:effectLst/>
                <a:latin typeface="+mn-lt"/>
              </a:rPr>
              <a:t> </a:t>
            </a:r>
            <a:r>
              <a:rPr lang="el-GR" sz="1800" b="0" dirty="0" smtClean="0">
                <a:solidFill>
                  <a:schemeClr val="bg1"/>
                </a:solidFill>
                <a:effectLst/>
                <a:latin typeface="+mn-lt"/>
              </a:rPr>
              <a:t>Μυκήνες πολύχρυσες.</a:t>
            </a:r>
            <a:r>
              <a:rPr lang="en-US" sz="1800" b="0" dirty="0" smtClean="0">
                <a:solidFill>
                  <a:schemeClr val="bg1"/>
                </a:solidFill>
                <a:effectLst/>
                <a:latin typeface="+mn-lt"/>
              </a:rPr>
              <a:t> </a:t>
            </a:r>
            <a:r>
              <a:rPr lang="el-GR" sz="1800" b="0" dirty="0" smtClean="0">
                <a:solidFill>
                  <a:schemeClr val="bg1"/>
                </a:solidFill>
                <a:effectLst/>
                <a:latin typeface="+mn-lt"/>
              </a:rPr>
              <a:t>Εκτός </a:t>
            </a:r>
            <a:r>
              <a:rPr lang="el-GR" sz="1800" b="0" dirty="0">
                <a:solidFill>
                  <a:schemeClr val="bg1"/>
                </a:solidFill>
                <a:effectLst/>
                <a:latin typeface="+mn-lt"/>
              </a:rPr>
              <a:t>από καλοί έμποροι, ήταν και σπουδαίοι πολεμιστές. Είχαν πολλούς </a:t>
            </a:r>
            <a:r>
              <a:rPr lang="el-GR" sz="1800" b="0" dirty="0" smtClean="0">
                <a:solidFill>
                  <a:schemeClr val="bg1"/>
                </a:solidFill>
                <a:effectLst/>
                <a:latin typeface="+mn-lt"/>
              </a:rPr>
              <a:t>εχθρούς,</a:t>
            </a:r>
            <a:r>
              <a:rPr lang="en-US" sz="1800" b="0" dirty="0" smtClean="0">
                <a:solidFill>
                  <a:schemeClr val="bg1"/>
                </a:solidFill>
                <a:effectLst/>
                <a:latin typeface="+mn-lt"/>
              </a:rPr>
              <a:t> </a:t>
            </a:r>
            <a:r>
              <a:rPr lang="el-GR" sz="1800" b="0" dirty="0" smtClean="0">
                <a:solidFill>
                  <a:schemeClr val="bg1"/>
                </a:solidFill>
                <a:effectLst/>
                <a:latin typeface="+mn-lt"/>
              </a:rPr>
              <a:t>γι</a:t>
            </a:r>
            <a:r>
              <a:rPr lang="el-GR" sz="1800" b="0" dirty="0">
                <a:solidFill>
                  <a:schemeClr val="bg1"/>
                </a:solidFill>
                <a:effectLst/>
                <a:latin typeface="+mn-lt"/>
              </a:rPr>
              <a:t>’ αυτό έχτιζαν τείχη γύρω από τις ακροπόλεις τους και γυμνάζονταν, για να είναι </a:t>
            </a:r>
            <a:r>
              <a:rPr lang="el-GR" sz="1800" b="0" dirty="0" smtClean="0">
                <a:solidFill>
                  <a:schemeClr val="bg1"/>
                </a:solidFill>
                <a:effectLst/>
                <a:latin typeface="+mn-lt"/>
              </a:rPr>
              <a:t>πάντα</a:t>
            </a:r>
            <a:r>
              <a:rPr lang="en-US" sz="1800" b="0" dirty="0" smtClean="0">
                <a:solidFill>
                  <a:schemeClr val="bg1"/>
                </a:solidFill>
                <a:effectLst/>
                <a:latin typeface="+mn-lt"/>
              </a:rPr>
              <a:t> </a:t>
            </a:r>
            <a:r>
              <a:rPr lang="el-GR" sz="1800" b="0" dirty="0" smtClean="0">
                <a:solidFill>
                  <a:schemeClr val="bg1"/>
                </a:solidFill>
                <a:effectLst/>
                <a:latin typeface="+mn-lt"/>
              </a:rPr>
              <a:t>έτοιμοι </a:t>
            </a:r>
            <a:r>
              <a:rPr lang="el-GR" sz="1800" b="0" dirty="0">
                <a:solidFill>
                  <a:schemeClr val="bg1"/>
                </a:solidFill>
                <a:effectLst/>
                <a:latin typeface="+mn-lt"/>
              </a:rPr>
              <a:t>για πόλεμο. Είχαν χάλκινες πανοπλίες, με θώρακα, περικνημίδες, ασπίδα και </a:t>
            </a:r>
            <a:r>
              <a:rPr lang="el-GR" sz="1800" b="0" dirty="0" smtClean="0">
                <a:solidFill>
                  <a:schemeClr val="bg1"/>
                </a:solidFill>
                <a:effectLst/>
                <a:latin typeface="+mn-lt"/>
              </a:rPr>
              <a:t>κράνη </a:t>
            </a:r>
            <a:r>
              <a:rPr lang="en-US" sz="1800" b="0" dirty="0">
                <a:solidFill>
                  <a:schemeClr val="bg1"/>
                </a:solidFill>
                <a:effectLst/>
                <a:latin typeface="+mn-lt"/>
              </a:rPr>
              <a:t> </a:t>
            </a:r>
            <a:r>
              <a:rPr lang="el-GR" sz="1800" b="0" dirty="0" smtClean="0">
                <a:solidFill>
                  <a:schemeClr val="bg1"/>
                </a:solidFill>
                <a:effectLst/>
                <a:latin typeface="+mn-lt"/>
              </a:rPr>
              <a:t>από </a:t>
            </a:r>
            <a:r>
              <a:rPr lang="el-GR" sz="1800" b="0" dirty="0">
                <a:solidFill>
                  <a:schemeClr val="bg1"/>
                </a:solidFill>
                <a:effectLst/>
                <a:latin typeface="+mn-lt"/>
              </a:rPr>
              <a:t>χαλκό ή από δόντια αγριόχοιρου. Ήταν σπουδαίοι ιππείς και πολεμούσαν </a:t>
            </a:r>
            <a:r>
              <a:rPr lang="el-GR" sz="1800" b="0" dirty="0" smtClean="0">
                <a:solidFill>
                  <a:schemeClr val="bg1"/>
                </a:solidFill>
                <a:effectLst/>
                <a:latin typeface="+mn-lt"/>
              </a:rPr>
              <a:t>πάνω</a:t>
            </a:r>
            <a:r>
              <a:rPr lang="en-US" sz="1800" b="0" dirty="0" smtClean="0">
                <a:solidFill>
                  <a:schemeClr val="bg1"/>
                </a:solidFill>
                <a:effectLst/>
                <a:latin typeface="+mn-lt"/>
              </a:rPr>
              <a:t> </a:t>
            </a:r>
            <a:r>
              <a:rPr lang="el-GR" sz="1800" b="0" dirty="0" smtClean="0">
                <a:solidFill>
                  <a:schemeClr val="bg1"/>
                </a:solidFill>
                <a:effectLst/>
                <a:latin typeface="+mn-lt"/>
              </a:rPr>
              <a:t>σε </a:t>
            </a:r>
            <a:r>
              <a:rPr lang="el-GR" sz="1800" b="0" dirty="0">
                <a:solidFill>
                  <a:schemeClr val="bg1"/>
                </a:solidFill>
                <a:effectLst/>
                <a:latin typeface="+mn-lt"/>
              </a:rPr>
              <a:t>άρματα που τα έσερναν άλογα. Έκαναν και πολλές γιορτές. Διασκέδαζαν </a:t>
            </a:r>
            <a:r>
              <a:rPr lang="el-GR" sz="1800" b="0" dirty="0" smtClean="0">
                <a:solidFill>
                  <a:schemeClr val="bg1"/>
                </a:solidFill>
                <a:effectLst/>
                <a:latin typeface="+mn-lt"/>
              </a:rPr>
              <a:t>τρώγοντας,</a:t>
            </a:r>
            <a:r>
              <a:rPr lang="en-US" sz="1800" b="0" dirty="0" smtClean="0">
                <a:solidFill>
                  <a:schemeClr val="bg1"/>
                </a:solidFill>
                <a:effectLst/>
                <a:latin typeface="+mn-lt"/>
              </a:rPr>
              <a:t> </a:t>
            </a:r>
            <a:r>
              <a:rPr lang="el-GR" sz="1800" b="0" dirty="0" smtClean="0">
                <a:solidFill>
                  <a:schemeClr val="bg1"/>
                </a:solidFill>
                <a:effectLst/>
                <a:latin typeface="+mn-lt"/>
              </a:rPr>
              <a:t>πίνοντας </a:t>
            </a:r>
            <a:r>
              <a:rPr lang="el-GR" sz="1800" b="0" dirty="0">
                <a:solidFill>
                  <a:schemeClr val="bg1"/>
                </a:solidFill>
                <a:effectLst/>
                <a:latin typeface="+mn-lt"/>
              </a:rPr>
              <a:t>και κάνοντας αγώνες. Αγαπούσαν πολύ τη μουσική και από τις γιορτές τους </a:t>
            </a:r>
            <a:r>
              <a:rPr lang="el-GR" sz="1800" b="0" dirty="0" smtClean="0">
                <a:solidFill>
                  <a:schemeClr val="bg1"/>
                </a:solidFill>
                <a:effectLst/>
                <a:latin typeface="+mn-lt"/>
              </a:rPr>
              <a:t>δεν</a:t>
            </a:r>
            <a:r>
              <a:rPr lang="en-US" sz="1800" b="0" dirty="0" smtClean="0">
                <a:solidFill>
                  <a:schemeClr val="bg1"/>
                </a:solidFill>
                <a:effectLst/>
                <a:latin typeface="+mn-lt"/>
              </a:rPr>
              <a:t> </a:t>
            </a:r>
            <a:r>
              <a:rPr lang="el-GR" sz="1800" b="0" dirty="0" smtClean="0">
                <a:solidFill>
                  <a:schemeClr val="bg1"/>
                </a:solidFill>
                <a:effectLst/>
                <a:latin typeface="+mn-lt"/>
              </a:rPr>
              <a:t>έλειπε </a:t>
            </a:r>
            <a:r>
              <a:rPr lang="el-GR" sz="1800" b="0" dirty="0">
                <a:solidFill>
                  <a:schemeClr val="bg1"/>
                </a:solidFill>
                <a:effectLst/>
                <a:latin typeface="+mn-lt"/>
              </a:rPr>
              <a:t>ποτέ ο αοιδός, που έπαιζε τη λύρα και τραγουδούσε ηρωικά </a:t>
            </a:r>
            <a:r>
              <a:rPr lang="el-GR" sz="1800" b="0" dirty="0" smtClean="0">
                <a:solidFill>
                  <a:schemeClr val="bg1"/>
                </a:solidFill>
                <a:effectLst/>
                <a:latin typeface="+mn-lt"/>
              </a:rPr>
              <a:t>τραγούδια.</a:t>
            </a:r>
            <a:r>
              <a:rPr lang="en-US" sz="1800" b="0" dirty="0" smtClean="0">
                <a:solidFill>
                  <a:schemeClr val="bg1"/>
                </a:solidFill>
                <a:effectLst/>
                <a:latin typeface="+mn-lt"/>
              </a:rPr>
              <a:t> </a:t>
            </a:r>
            <a:r>
              <a:rPr lang="el-GR" sz="1800" b="0" dirty="0" smtClean="0">
                <a:solidFill>
                  <a:schemeClr val="bg1"/>
                </a:solidFill>
                <a:effectLst/>
                <a:latin typeface="+mn-lt"/>
              </a:rPr>
              <a:t>Οι </a:t>
            </a:r>
            <a:r>
              <a:rPr lang="el-GR" sz="1800" b="0" dirty="0">
                <a:solidFill>
                  <a:schemeClr val="bg1"/>
                </a:solidFill>
                <a:effectLst/>
                <a:latin typeface="+mn-lt"/>
              </a:rPr>
              <a:t>Μυκηναίες φορούσαν μακριές πολύχρωμες φούστες και μπλούζες με </a:t>
            </a:r>
            <a:r>
              <a:rPr lang="el-GR" sz="1800" b="0" dirty="0" smtClean="0">
                <a:solidFill>
                  <a:schemeClr val="bg1"/>
                </a:solidFill>
                <a:effectLst/>
                <a:latin typeface="+mn-lt"/>
              </a:rPr>
              <a:t>μακριά</a:t>
            </a:r>
            <a:r>
              <a:rPr lang="en-US" sz="1800" b="0" dirty="0" smtClean="0">
                <a:solidFill>
                  <a:schemeClr val="bg1"/>
                </a:solidFill>
                <a:effectLst/>
                <a:latin typeface="+mn-lt"/>
              </a:rPr>
              <a:t> </a:t>
            </a:r>
            <a:r>
              <a:rPr lang="el-GR" sz="1800" b="0" dirty="0" smtClean="0">
                <a:solidFill>
                  <a:schemeClr val="bg1"/>
                </a:solidFill>
                <a:effectLst/>
                <a:latin typeface="+mn-lt"/>
              </a:rPr>
              <a:t>μανίκια</a:t>
            </a:r>
            <a:r>
              <a:rPr lang="el-GR" sz="1800" b="0" dirty="0">
                <a:solidFill>
                  <a:schemeClr val="bg1"/>
                </a:solidFill>
                <a:effectLst/>
                <a:latin typeface="+mn-lt"/>
              </a:rPr>
              <a:t>. Χτενίζονταν όμορφα, έφτιαχναν πολλές μπούκλες, βάφονταν και </a:t>
            </a:r>
            <a:r>
              <a:rPr lang="el-GR" sz="1800" b="0" dirty="0" smtClean="0">
                <a:solidFill>
                  <a:schemeClr val="bg1"/>
                </a:solidFill>
                <a:effectLst/>
                <a:latin typeface="+mn-lt"/>
              </a:rPr>
              <a:t>στολίζονταν</a:t>
            </a:r>
            <a:r>
              <a:rPr lang="en-US" sz="1800" b="0" dirty="0" smtClean="0">
                <a:solidFill>
                  <a:schemeClr val="bg1"/>
                </a:solidFill>
                <a:effectLst/>
                <a:latin typeface="+mn-lt"/>
              </a:rPr>
              <a:t> </a:t>
            </a:r>
            <a:r>
              <a:rPr lang="el-GR" sz="1800" b="0" dirty="0" smtClean="0">
                <a:solidFill>
                  <a:schemeClr val="bg1"/>
                </a:solidFill>
                <a:effectLst/>
                <a:latin typeface="+mn-lt"/>
              </a:rPr>
              <a:t>με </a:t>
            </a:r>
            <a:r>
              <a:rPr lang="el-GR" sz="1800" b="0" dirty="0">
                <a:solidFill>
                  <a:schemeClr val="bg1"/>
                </a:solidFill>
                <a:effectLst/>
                <a:latin typeface="+mn-lt"/>
              </a:rPr>
              <a:t>πολλά κοσμήματα. Οι άντρες φορούσαν χιτώνες, κούρευαν τα μαλλιά τους κι άφηναν</a:t>
            </a:r>
            <a:br>
              <a:rPr lang="el-GR" sz="1800" b="0" dirty="0">
                <a:solidFill>
                  <a:schemeClr val="bg1"/>
                </a:solidFill>
                <a:effectLst/>
                <a:latin typeface="+mn-lt"/>
              </a:rPr>
            </a:br>
            <a:r>
              <a:rPr lang="el-GR" sz="1800" b="0" dirty="0">
                <a:solidFill>
                  <a:schemeClr val="bg1"/>
                </a:solidFill>
                <a:effectLst/>
                <a:latin typeface="+mn-lt"/>
              </a:rPr>
              <a:t>γενειάδα και </a:t>
            </a:r>
            <a:r>
              <a:rPr lang="el-GR" sz="1800" b="0" dirty="0" smtClean="0">
                <a:solidFill>
                  <a:schemeClr val="bg1"/>
                </a:solidFill>
                <a:effectLst/>
                <a:latin typeface="+mn-lt"/>
              </a:rPr>
              <a:t>μουστάκι.</a:t>
            </a:r>
            <a:r>
              <a:rPr lang="en-US" sz="1800" b="0" dirty="0" smtClean="0">
                <a:solidFill>
                  <a:schemeClr val="bg1"/>
                </a:solidFill>
                <a:effectLst/>
                <a:latin typeface="+mn-lt"/>
              </a:rPr>
              <a:t> </a:t>
            </a:r>
            <a:r>
              <a:rPr lang="el-GR" sz="1800" b="0" dirty="0" smtClean="0">
                <a:solidFill>
                  <a:schemeClr val="bg1"/>
                </a:solidFill>
                <a:effectLst/>
                <a:latin typeface="+mn-lt"/>
              </a:rPr>
              <a:t>Άντρες </a:t>
            </a:r>
            <a:r>
              <a:rPr lang="el-GR" sz="1800" b="0" dirty="0">
                <a:solidFill>
                  <a:schemeClr val="bg1"/>
                </a:solidFill>
                <a:effectLst/>
                <a:latin typeface="+mn-lt"/>
              </a:rPr>
              <a:t>και γυναίκες φρόντιζαν πολύ το σώμα τους. Έκαναν </a:t>
            </a:r>
            <a:r>
              <a:rPr lang="el-GR" sz="1800" b="0" dirty="0" smtClean="0">
                <a:solidFill>
                  <a:schemeClr val="bg1"/>
                </a:solidFill>
                <a:effectLst/>
                <a:latin typeface="+mn-lt"/>
              </a:rPr>
              <a:t>λουτρά</a:t>
            </a:r>
            <a:r>
              <a:rPr lang="en-US" sz="1800" b="0" dirty="0" smtClean="0">
                <a:solidFill>
                  <a:schemeClr val="bg1"/>
                </a:solidFill>
                <a:effectLst/>
                <a:latin typeface="+mn-lt"/>
              </a:rPr>
              <a:t> </a:t>
            </a:r>
            <a:r>
              <a:rPr lang="el-GR" sz="1800" b="0" dirty="0" smtClean="0">
                <a:solidFill>
                  <a:schemeClr val="bg1"/>
                </a:solidFill>
                <a:effectLst/>
                <a:latin typeface="+mn-lt"/>
              </a:rPr>
              <a:t>και </a:t>
            </a:r>
            <a:r>
              <a:rPr lang="el-GR" sz="1800" b="0" dirty="0">
                <a:solidFill>
                  <a:schemeClr val="bg1"/>
                </a:solidFill>
                <a:effectLst/>
                <a:latin typeface="+mn-lt"/>
              </a:rPr>
              <a:t>αλείφονταν με αρωματικά </a:t>
            </a:r>
            <a:r>
              <a:rPr lang="el-GR" sz="1800" b="0" dirty="0" smtClean="0">
                <a:solidFill>
                  <a:schemeClr val="bg1"/>
                </a:solidFill>
                <a:effectLst/>
                <a:latin typeface="+mn-lt"/>
              </a:rPr>
              <a:t>λάδια.</a:t>
            </a:r>
            <a:r>
              <a:rPr lang="en-US" sz="1800" b="0" dirty="0" smtClean="0">
                <a:solidFill>
                  <a:schemeClr val="bg1"/>
                </a:solidFill>
                <a:effectLst/>
                <a:latin typeface="+mn-lt"/>
              </a:rPr>
              <a:t> </a:t>
            </a:r>
            <a:r>
              <a:rPr lang="el-GR" sz="1800" b="0" dirty="0" smtClean="0">
                <a:solidFill>
                  <a:schemeClr val="bg1"/>
                </a:solidFill>
                <a:effectLst/>
                <a:latin typeface="+mn-lt"/>
              </a:rPr>
              <a:t>Κάθε </a:t>
            </a:r>
            <a:r>
              <a:rPr lang="el-GR" sz="1800" b="0" dirty="0">
                <a:solidFill>
                  <a:schemeClr val="bg1"/>
                </a:solidFill>
                <a:effectLst/>
                <a:latin typeface="+mn-lt"/>
              </a:rPr>
              <a:t>πόλη είχε τον βασιλιά της, που έμενε στο ανάκτορο και είχε μεγάλη εξουσία. </a:t>
            </a:r>
            <a:r>
              <a:rPr lang="el-GR" sz="1800" b="0" dirty="0" smtClean="0">
                <a:solidFill>
                  <a:schemeClr val="bg1"/>
                </a:solidFill>
                <a:effectLst/>
                <a:latin typeface="+mn-lt"/>
              </a:rPr>
              <a:t>Όταν</a:t>
            </a:r>
            <a:r>
              <a:rPr lang="en-US" sz="1800" b="0" dirty="0" smtClean="0">
                <a:solidFill>
                  <a:schemeClr val="bg1"/>
                </a:solidFill>
                <a:effectLst/>
                <a:latin typeface="+mn-lt"/>
              </a:rPr>
              <a:t> </a:t>
            </a:r>
            <a:r>
              <a:rPr lang="el-GR" sz="1800" b="0" dirty="0" smtClean="0">
                <a:solidFill>
                  <a:schemeClr val="bg1"/>
                </a:solidFill>
                <a:effectLst/>
                <a:latin typeface="+mn-lt"/>
              </a:rPr>
              <a:t>ήθελε</a:t>
            </a:r>
            <a:r>
              <a:rPr lang="en-US" sz="1800" b="0" dirty="0" smtClean="0">
                <a:solidFill>
                  <a:schemeClr val="bg1"/>
                </a:solidFill>
                <a:effectLst/>
                <a:latin typeface="+mn-lt"/>
              </a:rPr>
              <a:t> </a:t>
            </a:r>
            <a:r>
              <a:rPr lang="el-GR" sz="1800" b="0" dirty="0" smtClean="0">
                <a:solidFill>
                  <a:schemeClr val="bg1"/>
                </a:solidFill>
                <a:effectLst/>
                <a:latin typeface="+mn-lt"/>
              </a:rPr>
              <a:t>να </a:t>
            </a:r>
            <a:r>
              <a:rPr lang="el-GR" sz="1800" b="0" dirty="0">
                <a:solidFill>
                  <a:schemeClr val="bg1"/>
                </a:solidFill>
                <a:effectLst/>
                <a:latin typeface="+mn-lt"/>
              </a:rPr>
              <a:t>ανακοινώσει κάτι, καλούσε τον λαό στην αγορά. Κανείς, όμως, δεν </a:t>
            </a:r>
            <a:r>
              <a:rPr lang="el-GR" sz="1800" b="0" dirty="0" smtClean="0">
                <a:solidFill>
                  <a:schemeClr val="bg1"/>
                </a:solidFill>
                <a:effectLst/>
                <a:latin typeface="+mn-lt"/>
              </a:rPr>
              <a:t>τολμούσε</a:t>
            </a:r>
            <a:r>
              <a:rPr lang="en-US" sz="1800" b="0" dirty="0" smtClean="0">
                <a:solidFill>
                  <a:schemeClr val="bg1"/>
                </a:solidFill>
                <a:effectLst/>
                <a:latin typeface="+mn-lt"/>
              </a:rPr>
              <a:t> </a:t>
            </a:r>
            <a:r>
              <a:rPr lang="el-GR" sz="1800" b="0" dirty="0" smtClean="0">
                <a:solidFill>
                  <a:schemeClr val="bg1"/>
                </a:solidFill>
                <a:effectLst/>
                <a:latin typeface="+mn-lt"/>
              </a:rPr>
              <a:t>να </a:t>
            </a:r>
            <a:r>
              <a:rPr lang="el-GR" sz="1800" b="0" dirty="0">
                <a:solidFill>
                  <a:schemeClr val="bg1"/>
                </a:solidFill>
                <a:effectLst/>
                <a:latin typeface="+mn-lt"/>
              </a:rPr>
              <a:t>μην υπακούσει στις αποφάσεις του.</a:t>
            </a:r>
            <a:endParaRPr lang="el-GR" sz="1800" b="0" dirty="0">
              <a:solidFill>
                <a:schemeClr val="bg1"/>
              </a:solidFill>
              <a:effectLst/>
              <a:latin typeface="+mn-lt"/>
            </a:endParaRPr>
          </a:p>
        </p:txBody>
      </p:sp>
    </p:spTree>
    <p:extLst>
      <p:ext uri="{BB962C8B-B14F-4D97-AF65-F5344CB8AC3E}">
        <p14:creationId xmlns:p14="http://schemas.microsoft.com/office/powerpoint/2010/main" val="4068194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l-GR" sz="4000" u="sng" dirty="0">
                <a:effectLst/>
                <a:latin typeface="+mn-lt"/>
              </a:rPr>
              <a:t>Λαβές από ξίφη στολισμένες </a:t>
            </a:r>
            <a:r>
              <a:rPr lang="el-GR" sz="4000" u="sng" dirty="0" smtClean="0">
                <a:effectLst/>
                <a:latin typeface="+mn-lt"/>
              </a:rPr>
              <a:t>με χρυσό</a:t>
            </a:r>
            <a:r>
              <a:rPr lang="el-GR" sz="4000" u="sng" dirty="0">
                <a:effectLst/>
                <a:latin typeface="+mn-lt"/>
              </a:rPr>
              <a:t>.</a:t>
            </a:r>
            <a:endParaRPr lang="el-GR" sz="4000" u="sng" dirty="0">
              <a:effectLst/>
              <a:latin typeface="+mn-lt"/>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4191000" cy="5057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1" y="1295400"/>
            <a:ext cx="4038600" cy="5057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4982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400" y="152400"/>
            <a:ext cx="8534400" cy="1066800"/>
          </a:xfrm>
        </p:spPr>
        <p:txBody>
          <a:bodyPr>
            <a:normAutofit/>
          </a:bodyPr>
          <a:lstStyle/>
          <a:p>
            <a:r>
              <a:rPr lang="el-GR" sz="5400" u="sng" dirty="0">
                <a:effectLst/>
              </a:rPr>
              <a:t>Ο πολεμιστής</a:t>
            </a:r>
            <a:endParaRPr lang="el-GR" sz="5400" u="sng" dirty="0">
              <a:effectLst/>
            </a:endParaRPr>
          </a:p>
        </p:txBody>
      </p:sp>
      <p:sp>
        <p:nvSpPr>
          <p:cNvPr id="4" name="Subtitle 3"/>
          <p:cNvSpPr>
            <a:spLocks noGrp="1"/>
          </p:cNvSpPr>
          <p:nvPr>
            <p:ph type="subTitle" idx="1"/>
          </p:nvPr>
        </p:nvSpPr>
        <p:spPr>
          <a:xfrm>
            <a:off x="2590800" y="1447800"/>
            <a:ext cx="6096000" cy="5181600"/>
          </a:xfrm>
        </p:spPr>
        <p:txBody>
          <a:bodyPr>
            <a:normAutofit/>
          </a:bodyPr>
          <a:lstStyle/>
          <a:p>
            <a:pPr algn="l"/>
            <a:r>
              <a:rPr lang="el-GR" sz="1800" dirty="0">
                <a:solidFill>
                  <a:schemeClr val="bg1"/>
                </a:solidFill>
              </a:rPr>
              <a:t>Είμαι νέο παλικάρι, με βλέπεις άλλωστε, αμούστακο</a:t>
            </a:r>
          </a:p>
          <a:p>
            <a:pPr algn="l"/>
            <a:r>
              <a:rPr lang="el-GR" sz="1800" dirty="0">
                <a:solidFill>
                  <a:schemeClr val="bg1"/>
                </a:solidFill>
              </a:rPr>
              <a:t>ακόμα, φτιαγμένο από ελεφαντόδοντο. Αυτό το σπάνιο</a:t>
            </a:r>
          </a:p>
          <a:p>
            <a:pPr algn="l"/>
            <a:r>
              <a:rPr lang="el-GR" sz="1800" dirty="0">
                <a:solidFill>
                  <a:schemeClr val="bg1"/>
                </a:solidFill>
              </a:rPr>
              <a:t>υλικό το φέρναμε εμείς οι Μυκηναίοι από την Ανατολή.</a:t>
            </a:r>
          </a:p>
          <a:p>
            <a:pPr algn="l"/>
            <a:r>
              <a:rPr lang="el-GR" sz="1800" dirty="0">
                <a:solidFill>
                  <a:schemeClr val="bg1"/>
                </a:solidFill>
              </a:rPr>
              <a:t>Ήταν βέβαια ακριβό πολύ, αλλά το ότι ήμαστε πλούσιος</a:t>
            </a:r>
          </a:p>
          <a:p>
            <a:pPr algn="l"/>
            <a:r>
              <a:rPr lang="el-GR" sz="1800" dirty="0">
                <a:solidFill>
                  <a:schemeClr val="bg1"/>
                </a:solidFill>
              </a:rPr>
              <a:t>λαός δεν το κρύψαμε ποτέ!</a:t>
            </a:r>
          </a:p>
          <a:p>
            <a:pPr algn="l"/>
            <a:r>
              <a:rPr lang="el-GR" sz="1800" dirty="0">
                <a:solidFill>
                  <a:schemeClr val="bg1"/>
                </a:solidFill>
              </a:rPr>
              <a:t>Το κράνος μου το πρόσεξες; Δεν μοιάζει καθόλου μ’</a:t>
            </a:r>
          </a:p>
          <a:p>
            <a:pPr algn="l"/>
            <a:r>
              <a:rPr lang="el-GR" sz="1800" dirty="0">
                <a:solidFill>
                  <a:schemeClr val="bg1"/>
                </a:solidFill>
              </a:rPr>
              <a:t>αυτό που βάζετε όταν οδηγείτε τις μοτοσικλέτες σας. Το</a:t>
            </a:r>
          </a:p>
          <a:p>
            <a:pPr algn="l"/>
            <a:r>
              <a:rPr lang="el-GR" sz="1800" dirty="0">
                <a:solidFill>
                  <a:schemeClr val="bg1"/>
                </a:solidFill>
              </a:rPr>
              <a:t>δικό μου είναι φτιαγμένο από δέρμα και σκεπασμένο</a:t>
            </a:r>
          </a:p>
          <a:p>
            <a:pPr algn="l"/>
            <a:r>
              <a:rPr lang="el-GR" sz="1800" dirty="0">
                <a:solidFill>
                  <a:schemeClr val="bg1"/>
                </a:solidFill>
              </a:rPr>
              <a:t>με δόντια αγριογούρουνου.</a:t>
            </a:r>
          </a:p>
          <a:p>
            <a:pPr algn="l"/>
            <a:r>
              <a:rPr lang="el-GR" sz="1800" dirty="0">
                <a:solidFill>
                  <a:schemeClr val="bg1"/>
                </a:solidFill>
              </a:rPr>
              <a:t>Η στρατιωτική μου μαθητεία άρχισε από τότε που</a:t>
            </a:r>
          </a:p>
          <a:p>
            <a:pPr algn="l"/>
            <a:r>
              <a:rPr lang="el-GR" sz="1800" dirty="0">
                <a:solidFill>
                  <a:schemeClr val="bg1"/>
                </a:solidFill>
              </a:rPr>
              <a:t>ήμουν ακόμα μικρός και θα κρατήσει ώσπου να γεράσω.</a:t>
            </a:r>
          </a:p>
          <a:p>
            <a:pPr algn="l"/>
            <a:r>
              <a:rPr lang="el-GR" sz="1800" dirty="0">
                <a:solidFill>
                  <a:schemeClr val="bg1"/>
                </a:solidFill>
              </a:rPr>
              <a:t>Έτσι ήμασταν εμείς οι Μυκηναίοι. Πολεμιστές από την</a:t>
            </a:r>
          </a:p>
          <a:p>
            <a:pPr algn="l"/>
            <a:r>
              <a:rPr lang="el-GR" sz="1800" dirty="0">
                <a:solidFill>
                  <a:schemeClr val="bg1"/>
                </a:solidFill>
              </a:rPr>
              <a:t>κούνια μας, που λέει ο λόγος</a:t>
            </a:r>
            <a:r>
              <a:rPr lang="el-GR" sz="1800" dirty="0" smtClean="0">
                <a:solidFill>
                  <a:schemeClr val="bg1"/>
                </a:solidFill>
              </a:rPr>
              <a:t>.</a:t>
            </a:r>
          </a:p>
          <a:p>
            <a:pPr algn="r"/>
            <a:endParaRPr lang="el-GR" sz="1800" u="sng" dirty="0" smtClean="0">
              <a:solidFill>
                <a:schemeClr val="bg1"/>
              </a:solidFill>
            </a:endParaRPr>
          </a:p>
          <a:p>
            <a:pPr algn="r"/>
            <a:r>
              <a:rPr lang="el-GR" sz="1800" u="sng" dirty="0" smtClean="0">
                <a:solidFill>
                  <a:schemeClr val="bg1"/>
                </a:solidFill>
              </a:rPr>
              <a:t>Σ</a:t>
            </a:r>
            <a:r>
              <a:rPr lang="el-GR" sz="1800" u="sng" dirty="0">
                <a:solidFill>
                  <a:schemeClr val="bg1"/>
                </a:solidFill>
              </a:rPr>
              <a:t>. Γιαλουράκη, </a:t>
            </a:r>
            <a:r>
              <a:rPr lang="el-GR" sz="1800" i="1" u="sng" dirty="0">
                <a:solidFill>
                  <a:schemeClr val="bg1"/>
                </a:solidFill>
              </a:rPr>
              <a:t>Χρυσές Μυκήνες, σελ. 77-78</a:t>
            </a:r>
            <a:endParaRPr lang="el-GR" sz="1800" u="sng" dirty="0">
              <a:solidFill>
                <a:schemeClr val="bg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2514599"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3420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l-GR" sz="4000" u="sng" dirty="0">
                <a:effectLst/>
                <a:latin typeface="+mn-lt"/>
              </a:rPr>
              <a:t>4. Μυκηναίοι πολεμιστές ξεκινούν για τη μάχη.</a:t>
            </a:r>
            <a:endParaRPr lang="el-GR" sz="4000" u="sng" dirty="0">
              <a:effectLst/>
              <a:latin typeface="+mn-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8629650" cy="515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724400"/>
            <a:ext cx="2762250"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22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76200"/>
            <a:ext cx="8229600" cy="914400"/>
          </a:xfrm>
        </p:spPr>
        <p:txBody>
          <a:bodyPr>
            <a:normAutofit/>
          </a:bodyPr>
          <a:lstStyle/>
          <a:p>
            <a:r>
              <a:rPr lang="el-GR" sz="5400" u="sng" dirty="0">
                <a:effectLst/>
              </a:rPr>
              <a:t>Η «Μυκηναία»</a:t>
            </a:r>
            <a:endParaRPr lang="el-GR" sz="5400" u="sng" dirty="0">
              <a:effectLst/>
            </a:endParaRPr>
          </a:p>
        </p:txBody>
      </p:sp>
      <p:sp>
        <p:nvSpPr>
          <p:cNvPr id="3" name="Subtitle 2"/>
          <p:cNvSpPr>
            <a:spLocks noGrp="1"/>
          </p:cNvSpPr>
          <p:nvPr>
            <p:ph type="subTitle" idx="1"/>
          </p:nvPr>
        </p:nvSpPr>
        <p:spPr>
          <a:xfrm>
            <a:off x="533400" y="4724400"/>
            <a:ext cx="8153400" cy="1905000"/>
          </a:xfrm>
        </p:spPr>
        <p:txBody>
          <a:bodyPr>
            <a:normAutofit fontScale="55000" lnSpcReduction="20000"/>
          </a:bodyPr>
          <a:lstStyle/>
          <a:p>
            <a:pPr algn="l"/>
            <a:r>
              <a:rPr lang="el-GR" dirty="0">
                <a:solidFill>
                  <a:schemeClr val="bg1"/>
                </a:solidFill>
              </a:rPr>
              <a:t>Είμαι η «Μυκηναία». Ζωγραφίστηκα πριν από 3.300 χρόνια. Σου λέω τη χρονολογία για</a:t>
            </a:r>
          </a:p>
          <a:p>
            <a:pPr algn="l"/>
            <a:r>
              <a:rPr lang="el-GR" dirty="0">
                <a:solidFill>
                  <a:schemeClr val="bg1"/>
                </a:solidFill>
              </a:rPr>
              <a:t>να καταλάβεις τη μεγάλη αξία μου. Η ομορφιά μου πέρασε ακόμα και τις </a:t>
            </a:r>
            <a:r>
              <a:rPr lang="el-GR" dirty="0" smtClean="0">
                <a:solidFill>
                  <a:schemeClr val="bg1"/>
                </a:solidFill>
              </a:rPr>
              <a:t>Μινωίτισσες. Δεν </a:t>
            </a:r>
            <a:r>
              <a:rPr lang="el-GR" dirty="0">
                <a:solidFill>
                  <a:schemeClr val="bg1"/>
                </a:solidFill>
              </a:rPr>
              <a:t>βρίσκεις πως είμαι πιο όμορφη από την «Παριζιάνα», τη γνωστή μινωική </a:t>
            </a:r>
            <a:r>
              <a:rPr lang="el-GR" dirty="0" smtClean="0">
                <a:solidFill>
                  <a:schemeClr val="bg1"/>
                </a:solidFill>
              </a:rPr>
              <a:t>τοιχογραφία</a:t>
            </a:r>
            <a:r>
              <a:rPr lang="el-GR" dirty="0">
                <a:solidFill>
                  <a:schemeClr val="bg1"/>
                </a:solidFill>
              </a:rPr>
              <a:t>; Ζωγραφίστηκα πάνω σε γαλάζιο φόντο κι </a:t>
            </a:r>
            <a:r>
              <a:rPr lang="el-GR" dirty="0" smtClean="0">
                <a:solidFill>
                  <a:schemeClr val="bg1"/>
                </a:solidFill>
              </a:rPr>
              <a:t>έτσι αναδεικνύεται </a:t>
            </a:r>
            <a:r>
              <a:rPr lang="el-GR" dirty="0">
                <a:solidFill>
                  <a:schemeClr val="bg1"/>
                </a:solidFill>
              </a:rPr>
              <a:t>η ομορφιά μου. </a:t>
            </a:r>
            <a:r>
              <a:rPr lang="el-GR" dirty="0" smtClean="0">
                <a:solidFill>
                  <a:schemeClr val="bg1"/>
                </a:solidFill>
              </a:rPr>
              <a:t>Είμαι γεροδεμένη</a:t>
            </a:r>
            <a:r>
              <a:rPr lang="el-GR" dirty="0">
                <a:solidFill>
                  <a:schemeClr val="bg1"/>
                </a:solidFill>
              </a:rPr>
              <a:t>, έχω πλούσια μαλλιά, που περνούν μπροστά από τ’ αυτιά, στολισμένα με </a:t>
            </a:r>
            <a:r>
              <a:rPr lang="el-GR" dirty="0" smtClean="0">
                <a:solidFill>
                  <a:schemeClr val="bg1"/>
                </a:solidFill>
              </a:rPr>
              <a:t>μια κορδέλα</a:t>
            </a:r>
            <a:r>
              <a:rPr lang="el-GR" dirty="0">
                <a:solidFill>
                  <a:schemeClr val="bg1"/>
                </a:solidFill>
              </a:rPr>
              <a:t>, λοξά μάτια, καμαρωτά φρύδια, φορώ όμορφα ρούχα και λεπτά κοσμήματα. </a:t>
            </a:r>
            <a:r>
              <a:rPr lang="el-GR" dirty="0" smtClean="0">
                <a:solidFill>
                  <a:schemeClr val="bg1"/>
                </a:solidFill>
              </a:rPr>
              <a:t>Έχω γυρίσει </a:t>
            </a:r>
            <a:r>
              <a:rPr lang="el-GR" dirty="0">
                <a:solidFill>
                  <a:schemeClr val="bg1"/>
                </a:solidFill>
              </a:rPr>
              <a:t>το στήθος μπροστά για να καμαρώσεις και τα κοσμήματά μου! Μόνο το κεφάλι </a:t>
            </a:r>
            <a:r>
              <a:rPr lang="el-GR" dirty="0" smtClean="0">
                <a:solidFill>
                  <a:schemeClr val="bg1"/>
                </a:solidFill>
              </a:rPr>
              <a:t>μου είναι </a:t>
            </a:r>
            <a:r>
              <a:rPr lang="el-GR" dirty="0">
                <a:solidFill>
                  <a:schemeClr val="bg1"/>
                </a:solidFill>
              </a:rPr>
              <a:t>στο πλάι. Το έκανα επίτηδες για να θαυμάσεις την αρχοντιά μου. Έτσι που γέρνω </a:t>
            </a:r>
            <a:r>
              <a:rPr lang="el-GR" dirty="0" smtClean="0">
                <a:solidFill>
                  <a:schemeClr val="bg1"/>
                </a:solidFill>
              </a:rPr>
              <a:t>το κεφάλι </a:t>
            </a:r>
            <a:r>
              <a:rPr lang="el-GR" dirty="0">
                <a:solidFill>
                  <a:schemeClr val="bg1"/>
                </a:solidFill>
              </a:rPr>
              <a:t>είναι σαν να μην ξέρω ποιο περιδέραιο να διαλέξω</a:t>
            </a:r>
            <a:r>
              <a:rPr lang="el-GR" dirty="0" smtClean="0">
                <a:solidFill>
                  <a:schemeClr val="bg1"/>
                </a:solidFill>
              </a:rPr>
              <a:t>.</a:t>
            </a:r>
          </a:p>
          <a:p>
            <a:pPr algn="r"/>
            <a:r>
              <a:rPr lang="el-GR" b="1" u="sng" dirty="0" smtClean="0">
                <a:solidFill>
                  <a:schemeClr val="bg1"/>
                </a:solidFill>
              </a:rPr>
              <a:t>Σ. Γιαλουράκη, </a:t>
            </a:r>
            <a:r>
              <a:rPr lang="el-GR" b="1" i="1" u="sng" dirty="0" smtClean="0">
                <a:solidFill>
                  <a:schemeClr val="bg1"/>
                </a:solidFill>
              </a:rPr>
              <a:t>Χρυσές Μυκήνες, σελ. 122-124 (με μικρές αλλαγές)</a:t>
            </a:r>
            <a:endParaRPr lang="el-GR" u="sng" dirty="0">
              <a:solidFill>
                <a:schemeClr val="bg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43000"/>
            <a:ext cx="777240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8273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5400" u="sng" dirty="0" smtClean="0">
                <a:effectLst/>
                <a:latin typeface="+mn-lt"/>
              </a:rPr>
              <a:t>Χρυσά </a:t>
            </a:r>
            <a:r>
              <a:rPr lang="el-GR" sz="5400" u="sng" dirty="0">
                <a:effectLst/>
                <a:latin typeface="+mn-lt"/>
              </a:rPr>
              <a:t>κοσμήματα</a:t>
            </a:r>
            <a:endParaRPr lang="el-GR" sz="5400" u="sng" dirty="0">
              <a:effectLst/>
              <a:latin typeface="+mn-l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4419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76400"/>
            <a:ext cx="4267201"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1737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22030" y="228600"/>
            <a:ext cx="8229600" cy="1219200"/>
          </a:xfrm>
        </p:spPr>
        <p:txBody>
          <a:bodyPr/>
          <a:lstStyle/>
          <a:p>
            <a:r>
              <a:rPr lang="el-GR" u="sng" dirty="0" smtClean="0">
                <a:effectLst/>
              </a:rPr>
              <a:t> </a:t>
            </a:r>
            <a:r>
              <a:rPr lang="el-GR" u="sng" dirty="0">
                <a:effectLst/>
              </a:rPr>
              <a:t>Ο αοιδός</a:t>
            </a:r>
            <a:endParaRPr lang="el-GR" u="sng" dirty="0">
              <a:effectLst/>
            </a:endParaRPr>
          </a:p>
        </p:txBody>
      </p:sp>
      <p:sp>
        <p:nvSpPr>
          <p:cNvPr id="5" name="Subtitle 4"/>
          <p:cNvSpPr>
            <a:spLocks noGrp="1"/>
          </p:cNvSpPr>
          <p:nvPr>
            <p:ph type="subTitle" idx="1"/>
          </p:nvPr>
        </p:nvSpPr>
        <p:spPr>
          <a:xfrm>
            <a:off x="457200" y="1752600"/>
            <a:ext cx="8229600" cy="2209800"/>
          </a:xfrm>
        </p:spPr>
        <p:txBody>
          <a:bodyPr>
            <a:normAutofit fontScale="55000" lnSpcReduction="20000"/>
          </a:bodyPr>
          <a:lstStyle/>
          <a:p>
            <a:pPr algn="l"/>
            <a:r>
              <a:rPr lang="el-GR" dirty="0">
                <a:solidFill>
                  <a:schemeClr val="bg1"/>
                </a:solidFill>
              </a:rPr>
              <a:t>Σε λίγο αγέρωχοι οι μνηστήρες μπήκαν κι αυτοί στην </a:t>
            </a:r>
            <a:r>
              <a:rPr lang="el-GR" dirty="0" smtClean="0">
                <a:solidFill>
                  <a:schemeClr val="bg1"/>
                </a:solidFill>
              </a:rPr>
              <a:t>αίθουσα, πήραν </a:t>
            </a:r>
            <a:r>
              <a:rPr lang="el-GR" dirty="0">
                <a:solidFill>
                  <a:schemeClr val="bg1"/>
                </a:solidFill>
              </a:rPr>
              <a:t>με τη σειρά τους θέση σε θρόνους κι αναπαυτικά </a:t>
            </a:r>
            <a:r>
              <a:rPr lang="el-GR" dirty="0" smtClean="0">
                <a:solidFill>
                  <a:schemeClr val="bg1"/>
                </a:solidFill>
              </a:rPr>
              <a:t>καθίσματα. Τότε </a:t>
            </a:r>
            <a:r>
              <a:rPr lang="el-GR" dirty="0">
                <a:solidFill>
                  <a:schemeClr val="bg1"/>
                </a:solidFill>
              </a:rPr>
              <a:t>τους έχυναν νερό στα χέρια τους οι </a:t>
            </a:r>
            <a:r>
              <a:rPr lang="el-GR" dirty="0" smtClean="0">
                <a:solidFill>
                  <a:schemeClr val="bg1"/>
                </a:solidFill>
              </a:rPr>
              <a:t>κήρυκες, δούλες </a:t>
            </a:r>
            <a:r>
              <a:rPr lang="el-GR" dirty="0">
                <a:solidFill>
                  <a:schemeClr val="bg1"/>
                </a:solidFill>
              </a:rPr>
              <a:t>γεμίζαν με ψωμί πλεχτά </a:t>
            </a:r>
            <a:r>
              <a:rPr lang="el-GR" dirty="0" smtClean="0">
                <a:solidFill>
                  <a:schemeClr val="bg1"/>
                </a:solidFill>
              </a:rPr>
              <a:t>πανέρια, έφηβοι </a:t>
            </a:r>
            <a:r>
              <a:rPr lang="el-GR" dirty="0">
                <a:solidFill>
                  <a:schemeClr val="bg1"/>
                </a:solidFill>
              </a:rPr>
              <a:t>τους κρατήρες με πιοτό </a:t>
            </a:r>
            <a:r>
              <a:rPr lang="el-GR" dirty="0" smtClean="0">
                <a:solidFill>
                  <a:schemeClr val="bg1"/>
                </a:solidFill>
              </a:rPr>
              <a:t>ξεχείλιζαν, κι </a:t>
            </a:r>
            <a:r>
              <a:rPr lang="el-GR" dirty="0">
                <a:solidFill>
                  <a:schemeClr val="bg1"/>
                </a:solidFill>
              </a:rPr>
              <a:t>αυτοί τα χέρια τους απλώνουν στο έτοιμο </a:t>
            </a:r>
            <a:r>
              <a:rPr lang="el-GR" dirty="0" smtClean="0">
                <a:solidFill>
                  <a:schemeClr val="bg1"/>
                </a:solidFill>
              </a:rPr>
              <a:t>τραπέζι. Και </a:t>
            </a:r>
            <a:r>
              <a:rPr lang="el-GR" dirty="0">
                <a:solidFill>
                  <a:schemeClr val="bg1"/>
                </a:solidFill>
              </a:rPr>
              <a:t>μόνο όταν χόρτασαν τον πόθο τους με το φαΐ και το </a:t>
            </a:r>
            <a:r>
              <a:rPr lang="el-GR" dirty="0" smtClean="0">
                <a:solidFill>
                  <a:schemeClr val="bg1"/>
                </a:solidFill>
              </a:rPr>
              <a:t>πιοτό, τραβούσε </a:t>
            </a:r>
            <a:r>
              <a:rPr lang="el-GR" dirty="0">
                <a:solidFill>
                  <a:schemeClr val="bg1"/>
                </a:solidFill>
              </a:rPr>
              <a:t>άλλα πια η ψυχή τους: τραγούδι, μουσική, </a:t>
            </a:r>
            <a:r>
              <a:rPr lang="el-GR" dirty="0" smtClean="0">
                <a:solidFill>
                  <a:schemeClr val="bg1"/>
                </a:solidFill>
              </a:rPr>
              <a:t>χορό, συμπλήρωμα </a:t>
            </a:r>
            <a:r>
              <a:rPr lang="el-GR" dirty="0">
                <a:solidFill>
                  <a:schemeClr val="bg1"/>
                </a:solidFill>
              </a:rPr>
              <a:t>απαραίτητο σ’ ένα καλό </a:t>
            </a:r>
            <a:r>
              <a:rPr lang="el-GR" dirty="0" smtClean="0">
                <a:solidFill>
                  <a:schemeClr val="bg1"/>
                </a:solidFill>
              </a:rPr>
              <a:t>τραπέζι. Τότε </a:t>
            </a:r>
            <a:r>
              <a:rPr lang="el-GR" dirty="0">
                <a:solidFill>
                  <a:schemeClr val="bg1"/>
                </a:solidFill>
              </a:rPr>
              <a:t>κι ο κήρυκας φέρνει και δίνει την πανέμορφη </a:t>
            </a:r>
            <a:r>
              <a:rPr lang="el-GR" dirty="0" smtClean="0">
                <a:solidFill>
                  <a:schemeClr val="bg1"/>
                </a:solidFill>
              </a:rPr>
              <a:t>κιθάρα στου </a:t>
            </a:r>
            <a:r>
              <a:rPr lang="el-GR" dirty="0">
                <a:solidFill>
                  <a:schemeClr val="bg1"/>
                </a:solidFill>
              </a:rPr>
              <a:t>Φήμιου τα χέρια, που τραγουδούσε στους μνηστήρες</a:t>
            </a:r>
            <a:r>
              <a:rPr lang="el-GR" dirty="0" smtClean="0">
                <a:solidFill>
                  <a:schemeClr val="bg1"/>
                </a:solidFill>
              </a:rPr>
              <a:t>... Τους τραγουδούσε </a:t>
            </a:r>
            <a:r>
              <a:rPr lang="el-GR" dirty="0">
                <a:solidFill>
                  <a:schemeClr val="bg1"/>
                </a:solidFill>
              </a:rPr>
              <a:t>ο φημισμένος αοιδός, κι </a:t>
            </a:r>
            <a:r>
              <a:rPr lang="el-GR" dirty="0" smtClean="0">
                <a:solidFill>
                  <a:schemeClr val="bg1"/>
                </a:solidFill>
              </a:rPr>
              <a:t>εκείνοι καθισμένοι </a:t>
            </a:r>
            <a:r>
              <a:rPr lang="el-GR" dirty="0">
                <a:solidFill>
                  <a:schemeClr val="bg1"/>
                </a:solidFill>
              </a:rPr>
              <a:t>τον ακούν με τη σιωπή </a:t>
            </a:r>
            <a:r>
              <a:rPr lang="el-GR" dirty="0" smtClean="0">
                <a:solidFill>
                  <a:schemeClr val="bg1"/>
                </a:solidFill>
              </a:rPr>
              <a:t>τους. Των </a:t>
            </a:r>
            <a:r>
              <a:rPr lang="el-GR" dirty="0">
                <a:solidFill>
                  <a:schemeClr val="bg1"/>
                </a:solidFill>
              </a:rPr>
              <a:t>Αχαιών τον νόστο τραγουδούσε, </a:t>
            </a:r>
            <a:r>
              <a:rPr lang="el-GR" dirty="0" smtClean="0">
                <a:solidFill>
                  <a:schemeClr val="bg1"/>
                </a:solidFill>
              </a:rPr>
              <a:t>πικρόν, όπως </a:t>
            </a:r>
            <a:r>
              <a:rPr lang="el-GR" dirty="0">
                <a:solidFill>
                  <a:schemeClr val="bg1"/>
                </a:solidFill>
              </a:rPr>
              <a:t>τον όρισε τον γυρισμό τους από την Τροία η Αθηνά η Παλλάδα</a:t>
            </a:r>
            <a:r>
              <a:rPr lang="el-GR" dirty="0" smtClean="0">
                <a:solidFill>
                  <a:schemeClr val="bg1"/>
                </a:solidFill>
              </a:rPr>
              <a:t>.</a:t>
            </a:r>
          </a:p>
          <a:p>
            <a:pPr algn="r"/>
            <a:endParaRPr lang="el-GR" u="sng" dirty="0" smtClean="0">
              <a:solidFill>
                <a:schemeClr val="bg1"/>
              </a:solidFill>
            </a:endParaRPr>
          </a:p>
          <a:p>
            <a:pPr algn="r"/>
            <a:r>
              <a:rPr lang="el-GR" u="sng" dirty="0" smtClean="0">
                <a:solidFill>
                  <a:schemeClr val="bg1"/>
                </a:solidFill>
              </a:rPr>
              <a:t>Όμηρος</a:t>
            </a:r>
            <a:r>
              <a:rPr lang="el-GR" u="sng" dirty="0">
                <a:solidFill>
                  <a:schemeClr val="bg1"/>
                </a:solidFill>
              </a:rPr>
              <a:t>, </a:t>
            </a:r>
            <a:r>
              <a:rPr lang="el-GR" i="1" u="sng" dirty="0">
                <a:solidFill>
                  <a:schemeClr val="bg1"/>
                </a:solidFill>
              </a:rPr>
              <a:t>Οδύσσεια α 162-172 και 362-364, μτφ. Δ. Ν. Μαρωνίτης (με μικρές αλλαγές)</a:t>
            </a:r>
            <a:endParaRPr lang="el-GR" u="sng" dirty="0">
              <a:solidFill>
                <a:schemeClr val="bg1"/>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371" y="3733800"/>
            <a:ext cx="862965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03622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TotalTime>
  <Words>493</Words>
  <Application>Microsoft Office PowerPoint</Application>
  <PresentationFormat>On-screen Show (4:3)</PresentationFormat>
  <Paragraphs>29</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Apex</vt:lpstr>
      <vt:lpstr>4. Η καθημερινή ζωή των Μυκηναίων</vt:lpstr>
      <vt:lpstr>Οι Μυκηναίοι ασχολήθηκαν πολύ με το εμπόριο. Τα μυκηναϊκά καράβια ταξίδευαν σε όλη τη Μεσόγειο. Μετέφεραν σε άλλες χώρες αγγεία, λάδι, κρασί, όπλα και κοσμήματα κι έφερναν στις Μυκήνες χρυσό, ασήμι, χαλκό, ελεφαντόδοντο και πολύτιμες πέτρες. Ήταν τόσο το χρυσάφι που απέκτησαν οι Μυκηναίοι, ώστε δίκαια ο Όμηρος ονόμασε τις Μυκήνες πολύχρυσες. Εκτός από καλοί έμποροι, ήταν και σπουδαίοι πολεμιστές. Είχαν πολλούς εχθρούς, γι’ αυτό έχτιζαν τείχη γύρω από τις ακροπόλεις τους και γυμνάζονταν, για να είναι πάντα έτοιμοι για πόλεμο. Είχαν χάλκινες πανοπλίες, με θώρακα, περικνημίδες, ασπίδα και κράνη  από χαλκό ή από δόντια αγριόχοιρου. Ήταν σπουδαίοι ιππείς και πολεμούσαν πάνω σε άρματα που τα έσερναν άλογα. Έκαναν και πολλές γιορτές. Διασκέδαζαν τρώγοντας, πίνοντας και κάνοντας αγώνες. Αγαπούσαν πολύ τη μουσική και από τις γιορτές τους δεν έλειπε ποτέ ο αοιδός, που έπαιζε τη λύρα και τραγουδούσε ηρωικά τραγούδια. Οι Μυκηναίες φορούσαν μακριές πολύχρωμες φούστες και μπλούζες με μακριά μανίκια. Χτενίζονταν όμορφα, έφτιαχναν πολλές μπούκλες, βάφονταν και στολίζονταν με πολλά κοσμήματα. Οι άντρες φορούσαν χιτώνες, κούρευαν τα μαλλιά τους κι άφηναν γενειάδα και μουστάκι. Άντρες και γυναίκες φρόντιζαν πολύ το σώμα τους. Έκαναν λουτρά και αλείφονταν με αρωματικά λάδια. Κάθε πόλη είχε τον βασιλιά της, που έμενε στο ανάκτορο και είχε μεγάλη εξουσία. Όταν ήθελε να ανακοινώσει κάτι, καλούσε τον λαό στην αγορά. Κανείς, όμως, δεν τολμούσε να μην υπακούσει στις αποφάσεις του.</vt:lpstr>
      <vt:lpstr>Λαβές από ξίφη στολισμένες με χρυσό.</vt:lpstr>
      <vt:lpstr>Ο πολεμιστής</vt:lpstr>
      <vt:lpstr>4. Μυκηναίοι πολεμιστές ξεκινούν για τη μάχη.</vt:lpstr>
      <vt:lpstr>Η «Μυκηναία»</vt:lpstr>
      <vt:lpstr>Χρυσά κοσμήματα</vt:lpstr>
      <vt:lpstr> Ο αοιδός</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Η καθημερινή ζωή των Μυκηναίων</dc:title>
  <dc:creator>USER</dc:creator>
  <cp:lastModifiedBy>Muffmaster</cp:lastModifiedBy>
  <cp:revision>4</cp:revision>
  <dcterms:created xsi:type="dcterms:W3CDTF">2006-08-16T00:00:00Z</dcterms:created>
  <dcterms:modified xsi:type="dcterms:W3CDTF">2024-03-16T15:02:13Z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