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2" r:id="rId1"/>
  </p:sldMasterIdLst>
  <p:notesMasterIdLst>
    <p:notesMasterId r:id="rId23"/>
  </p:notes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71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95" r:id="rId20"/>
    <p:sldId id="296" r:id="rId21"/>
    <p:sldId id="297" r:id="rId22"/>
  </p:sldIdLst>
  <p:sldSz cx="12801600" cy="7315200"/>
  <p:notesSz cx="9144000" cy="6858000"/>
  <p:defaultTextStyle>
    <a:defPPr>
      <a:defRPr lang="en-U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1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1" d="100"/>
          <a:sy n="61" d="100"/>
        </p:scale>
        <p:origin x="-2093" y="-581"/>
      </p:cViewPr>
      <p:guideLst>
        <p:guide orient="horz" pos="307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139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0105D-2737-47D7-A973-FECE2782992A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0925" y="514350"/>
            <a:ext cx="45021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CD328-B590-4CDE-BCB7-72A45FDD2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48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531" algn="l" defTabSz="914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914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914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D328-B590-4CDE-BCB7-72A45FDD2E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43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CD328-B590-4CDE-BCB7-72A45FDD2E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1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272457"/>
            <a:ext cx="1088136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2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7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9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4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9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1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0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36948" y="313269"/>
            <a:ext cx="3455987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985" y="313269"/>
            <a:ext cx="10154603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9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9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700695"/>
            <a:ext cx="10881360" cy="145288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3100498"/>
            <a:ext cx="10881360" cy="160019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246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49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73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98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2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347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7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9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69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989" y="1820334"/>
            <a:ext cx="6805295" cy="514942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87644" y="1820334"/>
            <a:ext cx="6805295" cy="514942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4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637457"/>
            <a:ext cx="5656263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462" indent="0">
              <a:buNone/>
              <a:defRPr sz="2300" b="1"/>
            </a:lvl2pPr>
            <a:lvl3pPr marL="1044924" indent="0">
              <a:buNone/>
              <a:defRPr sz="2100" b="1"/>
            </a:lvl3pPr>
            <a:lvl4pPr marL="1567386" indent="0">
              <a:buNone/>
              <a:defRPr sz="1800" b="1"/>
            </a:lvl4pPr>
            <a:lvl5pPr marL="2089849" indent="0">
              <a:buNone/>
              <a:defRPr sz="1800" b="1"/>
            </a:lvl5pPr>
            <a:lvl6pPr marL="2612311" indent="0">
              <a:buNone/>
              <a:defRPr sz="1800" b="1"/>
            </a:lvl6pPr>
            <a:lvl7pPr marL="3134772" indent="0">
              <a:buNone/>
              <a:defRPr sz="1800" b="1"/>
            </a:lvl7pPr>
            <a:lvl8pPr marL="3657234" indent="0">
              <a:buNone/>
              <a:defRPr sz="1800" b="1"/>
            </a:lvl8pPr>
            <a:lvl9pPr marL="4179696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319870"/>
            <a:ext cx="5656263" cy="4214707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1637457"/>
            <a:ext cx="5658485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462" indent="0">
              <a:buNone/>
              <a:defRPr sz="2300" b="1"/>
            </a:lvl2pPr>
            <a:lvl3pPr marL="1044924" indent="0">
              <a:buNone/>
              <a:defRPr sz="2100" b="1"/>
            </a:lvl3pPr>
            <a:lvl4pPr marL="1567386" indent="0">
              <a:buNone/>
              <a:defRPr sz="1800" b="1"/>
            </a:lvl4pPr>
            <a:lvl5pPr marL="2089849" indent="0">
              <a:buNone/>
              <a:defRPr sz="1800" b="1"/>
            </a:lvl5pPr>
            <a:lvl6pPr marL="2612311" indent="0">
              <a:buNone/>
              <a:defRPr sz="1800" b="1"/>
            </a:lvl6pPr>
            <a:lvl7pPr marL="3134772" indent="0">
              <a:buNone/>
              <a:defRPr sz="1800" b="1"/>
            </a:lvl7pPr>
            <a:lvl8pPr marL="3657234" indent="0">
              <a:buNone/>
              <a:defRPr sz="1800" b="1"/>
            </a:lvl8pPr>
            <a:lvl9pPr marL="4179696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2319870"/>
            <a:ext cx="5658485" cy="4214707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3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6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91257"/>
            <a:ext cx="7156450" cy="62433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530776"/>
            <a:ext cx="4211638" cy="5003801"/>
          </a:xfrm>
        </p:spPr>
        <p:txBody>
          <a:bodyPr/>
          <a:lstStyle>
            <a:lvl1pPr marL="0" indent="0">
              <a:buNone/>
              <a:defRPr sz="1600"/>
            </a:lvl1pPr>
            <a:lvl2pPr marL="522462" indent="0">
              <a:buNone/>
              <a:defRPr sz="1400"/>
            </a:lvl2pPr>
            <a:lvl3pPr marL="1044924" indent="0">
              <a:buNone/>
              <a:defRPr sz="1100"/>
            </a:lvl3pPr>
            <a:lvl4pPr marL="1567386" indent="0">
              <a:buNone/>
              <a:defRPr sz="1000"/>
            </a:lvl4pPr>
            <a:lvl5pPr marL="2089849" indent="0">
              <a:buNone/>
              <a:defRPr sz="1000"/>
            </a:lvl5pPr>
            <a:lvl6pPr marL="2612311" indent="0">
              <a:buNone/>
              <a:defRPr sz="1000"/>
            </a:lvl6pPr>
            <a:lvl7pPr marL="3134772" indent="0">
              <a:buNone/>
              <a:defRPr sz="1000"/>
            </a:lvl7pPr>
            <a:lvl8pPr marL="3657234" indent="0">
              <a:buNone/>
              <a:defRPr sz="1000"/>
            </a:lvl8pPr>
            <a:lvl9pPr marL="417969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9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120643"/>
            <a:ext cx="7680960" cy="60452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3700"/>
            </a:lvl1pPr>
            <a:lvl2pPr marL="522462" indent="0">
              <a:buNone/>
              <a:defRPr sz="3200"/>
            </a:lvl2pPr>
            <a:lvl3pPr marL="1044924" indent="0">
              <a:buNone/>
              <a:defRPr sz="2700"/>
            </a:lvl3pPr>
            <a:lvl4pPr marL="1567386" indent="0">
              <a:buNone/>
              <a:defRPr sz="2300"/>
            </a:lvl4pPr>
            <a:lvl5pPr marL="2089849" indent="0">
              <a:buNone/>
              <a:defRPr sz="2300"/>
            </a:lvl5pPr>
            <a:lvl6pPr marL="2612311" indent="0">
              <a:buNone/>
              <a:defRPr sz="2300"/>
            </a:lvl6pPr>
            <a:lvl7pPr marL="3134772" indent="0">
              <a:buNone/>
              <a:defRPr sz="2300"/>
            </a:lvl7pPr>
            <a:lvl8pPr marL="3657234" indent="0">
              <a:buNone/>
              <a:defRPr sz="2300"/>
            </a:lvl8pPr>
            <a:lvl9pPr marL="4179696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725164"/>
            <a:ext cx="7680960" cy="858519"/>
          </a:xfrm>
        </p:spPr>
        <p:txBody>
          <a:bodyPr/>
          <a:lstStyle>
            <a:lvl1pPr marL="0" indent="0">
              <a:buNone/>
              <a:defRPr sz="1600"/>
            </a:lvl1pPr>
            <a:lvl2pPr marL="522462" indent="0">
              <a:buNone/>
              <a:defRPr sz="1400"/>
            </a:lvl2pPr>
            <a:lvl3pPr marL="1044924" indent="0">
              <a:buNone/>
              <a:defRPr sz="1100"/>
            </a:lvl3pPr>
            <a:lvl4pPr marL="1567386" indent="0">
              <a:buNone/>
              <a:defRPr sz="1000"/>
            </a:lvl4pPr>
            <a:lvl5pPr marL="2089849" indent="0">
              <a:buNone/>
              <a:defRPr sz="1000"/>
            </a:lvl5pPr>
            <a:lvl6pPr marL="2612311" indent="0">
              <a:buNone/>
              <a:defRPr sz="1000"/>
            </a:lvl6pPr>
            <a:lvl7pPr marL="3134772" indent="0">
              <a:buNone/>
              <a:defRPr sz="1000"/>
            </a:lvl7pPr>
            <a:lvl8pPr marL="3657234" indent="0">
              <a:buNone/>
              <a:defRPr sz="1000"/>
            </a:lvl8pPr>
            <a:lvl9pPr marL="417969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8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04493" tIns="52247" rIns="104493" bIns="5224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04493" tIns="52247" rIns="104493" bIns="5224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6780110"/>
            <a:ext cx="2987040" cy="389467"/>
          </a:xfrm>
          <a:prstGeom prst="rect">
            <a:avLst/>
          </a:prstGeom>
        </p:spPr>
        <p:txBody>
          <a:bodyPr vert="horz" lIns="104493" tIns="52247" rIns="104493" bIns="5224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15-Jun-21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6780110"/>
            <a:ext cx="4053840" cy="389467"/>
          </a:xfrm>
          <a:prstGeom prst="rect">
            <a:avLst/>
          </a:prstGeom>
        </p:spPr>
        <p:txBody>
          <a:bodyPr vert="horz" lIns="104493" tIns="52247" rIns="104493" bIns="5224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6780110"/>
            <a:ext cx="2987040" cy="389467"/>
          </a:xfrm>
          <a:prstGeom prst="rect">
            <a:avLst/>
          </a:prstGeom>
        </p:spPr>
        <p:txBody>
          <a:bodyPr vert="horz" lIns="104493" tIns="52247" rIns="104493" bIns="5224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9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defTabSz="1044924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847" indent="-391847" algn="l" defTabSz="1044924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001" indent="-326539" algn="l" defTabSz="10449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55" indent="-261232" algn="l" defTabSz="10449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7" indent="-261232" algn="l" defTabSz="1044924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79" indent="-261232" algn="l" defTabSz="1044924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541" indent="-261232" algn="l" defTabSz="104492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6003" indent="-261232" algn="l" defTabSz="104492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8465" indent="-261232" algn="l" defTabSz="104492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40927" indent="-261232" algn="l" defTabSz="104492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49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2462" algn="l" defTabSz="10449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4924" algn="l" defTabSz="10449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7386" algn="l" defTabSz="10449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849" algn="l" defTabSz="10449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2311" algn="l" defTabSz="10449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4772" algn="l" defTabSz="10449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234" algn="l" defTabSz="10449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9696" algn="l" defTabSz="104492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3002599"/>
            <a:ext cx="9880346" cy="1490792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r>
              <a:rPr lang="el-GR" sz="3200" i="1" dirty="0" smtClean="0">
                <a:latin typeface="Roboto"/>
              </a:rPr>
              <a:t>Εκπαιδευτικός σχεδιασμός και υλοποίηση προγραμμάτων </a:t>
            </a:r>
            <a:r>
              <a:rPr lang="es-ES" sz="3200" i="1" dirty="0" smtClean="0">
                <a:latin typeface="Roboto"/>
              </a:rPr>
              <a:t>e</a:t>
            </a:r>
            <a:r>
              <a:rPr lang="en-US" sz="3200" i="1" dirty="0" smtClean="0">
                <a:latin typeface="Roboto"/>
              </a:rPr>
              <a:t>-</a:t>
            </a:r>
            <a:r>
              <a:rPr lang="el-GR" sz="3200" i="1" dirty="0" smtClean="0">
                <a:latin typeface="Roboto"/>
              </a:rPr>
              <a:t>μάθησης</a:t>
            </a:r>
            <a:r>
              <a:rPr lang="el-GR" sz="3200" dirty="0">
                <a:solidFill>
                  <a:srgbClr val="333333"/>
                </a:solidFill>
                <a:latin typeface="Roboto"/>
              </a:rPr>
              <a:t/>
            </a:r>
            <a:br>
              <a:rPr lang="el-GR" sz="3200" dirty="0">
                <a:solidFill>
                  <a:srgbClr val="333333"/>
                </a:solidFill>
                <a:latin typeface="Roboto"/>
              </a:rPr>
            </a:b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57800" y="4780450"/>
            <a:ext cx="2896344" cy="4584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l-GR" sz="2900" b="1" spc="-5" dirty="0" smtClean="0">
                <a:latin typeface="Arial"/>
                <a:cs typeface="Arial"/>
              </a:rPr>
              <a:t>1</a:t>
            </a:r>
            <a:r>
              <a:rPr lang="el-GR" sz="2900" b="1" spc="-5" baseline="30000" dirty="0" smtClean="0">
                <a:latin typeface="Arial"/>
                <a:cs typeface="Arial"/>
              </a:rPr>
              <a:t>η</a:t>
            </a:r>
            <a:r>
              <a:rPr lang="el-GR" sz="2900" b="1" spc="-5" dirty="0" smtClean="0">
                <a:latin typeface="Arial"/>
                <a:cs typeface="Arial"/>
              </a:rPr>
              <a:t> Διάλ</a:t>
            </a:r>
            <a:r>
              <a:rPr lang="el-GR" sz="2900" b="1" dirty="0" smtClean="0">
                <a:latin typeface="Arial"/>
                <a:cs typeface="Arial"/>
              </a:rPr>
              <a:t>εξη 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0" y="6096000"/>
            <a:ext cx="5120640" cy="738660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endParaRPr lang="el-GR" sz="2100" dirty="0" smtClean="0"/>
          </a:p>
          <a:p>
            <a:pPr algn="ctr"/>
            <a:r>
              <a:rPr lang="el-GR" sz="2100" dirty="0" smtClean="0"/>
              <a:t>Αθήνα</a:t>
            </a:r>
            <a:r>
              <a:rPr lang="el-GR" sz="2100" dirty="0"/>
              <a:t>, 2021</a:t>
            </a:r>
            <a:endParaRPr lang="en-US" sz="2100" dirty="0"/>
          </a:p>
        </p:txBody>
      </p:sp>
      <p:pic>
        <p:nvPicPr>
          <p:cNvPr id="1028" name="Picture 4" descr="C:\Users\dimit\Desktop\β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096" y="304800"/>
            <a:ext cx="2961647" cy="244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750310" y="2221064"/>
            <a:ext cx="11181842" cy="4387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582" marR="5080" indent="-343518">
              <a:spcBef>
                <a:spcPts val="9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25" dirty="0" smtClean="0">
                <a:latin typeface="Calibri"/>
                <a:cs typeface="Calibri"/>
              </a:rPr>
              <a:t>Εφαρμόζεται από όλα τα επίπεδα εκπαίδευσης</a:t>
            </a:r>
            <a:endParaRPr sz="2900" dirty="0">
              <a:latin typeface="Calibri"/>
              <a:cs typeface="Calibri"/>
            </a:endParaRPr>
          </a:p>
          <a:p>
            <a:pPr marL="355582" marR="101595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5" dirty="0" smtClean="0">
                <a:latin typeface="Calibri"/>
                <a:cs typeface="Calibri"/>
              </a:rPr>
              <a:t>Ο εκπαιδευόμενος βρίσκεται απομακρυσμένος από τον εκπαιδευτή του, αλλά καθοδηγείται και υποστηρίζεται </a:t>
            </a:r>
            <a:r>
              <a:rPr lang="el-GR" sz="2900" spc="-5" smtClean="0">
                <a:latin typeface="Calibri"/>
                <a:cs typeface="Calibri"/>
              </a:rPr>
              <a:t>από </a:t>
            </a:r>
            <a:r>
              <a:rPr lang="el-GR" sz="2900" spc="-5" smtClean="0">
                <a:latin typeface="Calibri"/>
                <a:cs typeface="Calibri"/>
              </a:rPr>
              <a:t>αυτόν</a:t>
            </a:r>
            <a:r>
              <a:rPr lang="el-GR" sz="2900" spc="-5" dirty="0" smtClean="0">
                <a:latin typeface="Calibri"/>
                <a:cs typeface="Calibri"/>
              </a:rPr>
              <a:t>, μέσω διαφόρων μορφών επικοινωνίας μαζί του</a:t>
            </a:r>
            <a:endParaRPr sz="2900" dirty="0">
              <a:latin typeface="Calibri"/>
              <a:cs typeface="Calibri"/>
            </a:endParaRPr>
          </a:p>
          <a:p>
            <a:pPr marL="355582" marR="337168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5" dirty="0" smtClean="0">
                <a:latin typeface="Calibri"/>
                <a:cs typeface="Calibri"/>
              </a:rPr>
              <a:t>Χρησιμοποιείται ειδικά σχεδιασμένο εκπαιδευτικό υλικό</a:t>
            </a:r>
          </a:p>
          <a:p>
            <a:pPr marL="355582" marR="337168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5" dirty="0" smtClean="0">
                <a:latin typeface="Calibri"/>
                <a:cs typeface="Calibri"/>
              </a:rPr>
              <a:t>Γίνεται συστηματική υποστήριξη εκπαιδευόμενου</a:t>
            </a:r>
          </a:p>
          <a:p>
            <a:pPr marL="355582" marR="337168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5" dirty="0" smtClean="0">
                <a:latin typeface="Calibri"/>
                <a:cs typeface="Calibri"/>
              </a:rPr>
              <a:t>Αξιοποιούνται οι νέες τεχνολογίες και τα μέσα μαζικής ενημέρωσης, τόσο για την παρουσίαση του εκπαιδευτικού υλικού, όσο και για ορισμένες μορφές επικοινωνίας.</a:t>
            </a:r>
            <a:endParaRPr sz="2900" dirty="0">
              <a:latin typeface="Calibri"/>
              <a:cs typeface="Calibri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0712" y="457200"/>
            <a:ext cx="11521440" cy="12192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6. Κύρια χαρακτηριστικά της εκπαίδευσης από απόσταση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77829" y="2993839"/>
            <a:ext cx="9251823" cy="1552347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064207" marR="5080" indent="-1051507">
              <a:spcBef>
                <a:spcPts val="105"/>
              </a:spcBef>
            </a:pPr>
            <a:r>
              <a:rPr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b="1" spc="29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l-GR" b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«Ιδιαίτερα» εκπαιδευτικά εργαλεία και μέθοδοι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50316" y="1607513"/>
            <a:ext cx="11105388" cy="3733707"/>
          </a:xfrm>
          <a:prstGeom prst="rect">
            <a:avLst/>
          </a:prstGeom>
        </p:spPr>
        <p:txBody>
          <a:bodyPr vert="horz" wrap="square" lIns="0" tIns="113658" rIns="0" bIns="0" rtlCol="0">
            <a:spAutoFit/>
          </a:bodyPr>
          <a:lstStyle/>
          <a:p>
            <a:pPr marL="355582" indent="-343518">
              <a:spcBef>
                <a:spcPts val="894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spc="25" dirty="0" smtClean="0">
                <a:latin typeface="Calibri"/>
                <a:cs typeface="Calibri"/>
              </a:rPr>
              <a:t>Υποενότητες</a:t>
            </a:r>
            <a:endParaRPr sz="3200" dirty="0">
              <a:latin typeface="Calibri"/>
              <a:cs typeface="Calibri"/>
            </a:endParaRPr>
          </a:p>
          <a:p>
            <a:pPr marL="756247" lvl="1" indent="-287006">
              <a:spcBef>
                <a:spcPts val="690"/>
              </a:spcBef>
              <a:buFont typeface="Arial MT"/>
              <a:buChar char="–"/>
              <a:tabLst>
                <a:tab pos="756882" algn="l"/>
              </a:tabLst>
            </a:pPr>
            <a:r>
              <a:rPr lang="el-GR" sz="2900" spc="35" dirty="0" smtClean="0">
                <a:latin typeface="Calibri"/>
                <a:cs typeface="Calibri"/>
              </a:rPr>
              <a:t>Ειδικό εκπαιδευτικό υλικό</a:t>
            </a:r>
          </a:p>
          <a:p>
            <a:pPr marL="756247" lvl="1" indent="-287006">
              <a:spcBef>
                <a:spcPts val="690"/>
              </a:spcBef>
              <a:buFont typeface="Arial MT"/>
              <a:buChar char="–"/>
              <a:tabLst>
                <a:tab pos="756882" algn="l"/>
              </a:tabLst>
            </a:pPr>
            <a:r>
              <a:rPr lang="el-GR" sz="2900" spc="35" dirty="0" smtClean="0">
                <a:latin typeface="Calibri"/>
                <a:cs typeface="Calibri"/>
              </a:rPr>
              <a:t>Απαιτήσεις από τους διδάσκοντες</a:t>
            </a:r>
          </a:p>
          <a:p>
            <a:pPr marL="756247" lvl="1" indent="-287006">
              <a:spcBef>
                <a:spcPts val="690"/>
              </a:spcBef>
              <a:buFont typeface="Arial MT"/>
              <a:buChar char="–"/>
              <a:tabLst>
                <a:tab pos="756882" algn="l"/>
              </a:tabLst>
            </a:pPr>
            <a:r>
              <a:rPr lang="el-GR" sz="2900" spc="35" dirty="0" smtClean="0">
                <a:latin typeface="Calibri"/>
                <a:cs typeface="Calibri"/>
              </a:rPr>
              <a:t>Πώς η εκπαίδευση από απόσταση εξυπηρετείται από την ανοικτή εκπαίδευση</a:t>
            </a:r>
          </a:p>
          <a:p>
            <a:pPr marL="756247" lvl="1" indent="-287006">
              <a:spcBef>
                <a:spcPts val="690"/>
              </a:spcBef>
              <a:buFont typeface="Arial MT"/>
              <a:buChar char="–"/>
              <a:tabLst>
                <a:tab pos="756882" algn="l"/>
              </a:tabLst>
            </a:pPr>
            <a:r>
              <a:rPr lang="el-GR" sz="2900" spc="35" dirty="0" smtClean="0">
                <a:latin typeface="Calibri"/>
                <a:cs typeface="Calibri"/>
              </a:rPr>
              <a:t>Οργάνωση της εκπαίδευσης από απόσταση</a:t>
            </a:r>
          </a:p>
          <a:p>
            <a:pPr marL="756247" lvl="1" indent="-287006">
              <a:spcBef>
                <a:spcPts val="690"/>
              </a:spcBef>
              <a:buFont typeface="Arial MT"/>
              <a:buChar char="–"/>
              <a:tabLst>
                <a:tab pos="756882" algn="l"/>
              </a:tabLst>
            </a:pPr>
            <a:r>
              <a:rPr lang="el-GR" sz="2900" spc="35" dirty="0" smtClean="0">
                <a:latin typeface="Calibri"/>
                <a:cs typeface="Calibri"/>
              </a:rPr>
              <a:t>Αρθρωτό σύστημα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2290" y="416497"/>
            <a:ext cx="11521440" cy="1219200"/>
          </a:xfrm>
        </p:spPr>
        <p:txBody>
          <a:bodyPr/>
          <a:lstStyle/>
          <a:p>
            <a:r>
              <a:rPr lang="el-GR" dirty="0" smtClean="0"/>
              <a:t>1. Σύνοψη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0" y="381000"/>
            <a:ext cx="5074411" cy="782906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el-GR" spc="-5" dirty="0" smtClean="0"/>
              <a:t>2. Έννοιες-κλειδιά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50266" y="1672142"/>
            <a:ext cx="5316220" cy="3474153"/>
          </a:xfrm>
          <a:prstGeom prst="rect">
            <a:avLst/>
          </a:prstGeom>
        </p:spPr>
        <p:txBody>
          <a:bodyPr vert="horz" wrap="square" lIns="0" tIns="55242" rIns="0" bIns="0" rtlCol="0">
            <a:spAutoFit/>
          </a:bodyPr>
          <a:lstStyle/>
          <a:p>
            <a:pPr marL="355582" marR="1079447" indent="-343518">
              <a:lnSpc>
                <a:spcPct val="90000"/>
              </a:lnSpc>
              <a:spcBef>
                <a:spcPts val="434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dirty="0" smtClean="0">
                <a:latin typeface="Calibri"/>
                <a:cs typeface="Calibri"/>
              </a:rPr>
              <a:t>Ομαδικές συμβουλευτικές συναντήσεις</a:t>
            </a:r>
            <a:endParaRPr sz="2900" dirty="0">
              <a:latin typeface="Calibri"/>
              <a:cs typeface="Calibri"/>
            </a:endParaRPr>
          </a:p>
          <a:p>
            <a:pPr marL="355582" indent="-343518">
              <a:spcBef>
                <a:spcPts val="33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35" dirty="0" smtClean="0">
                <a:latin typeface="Calibri"/>
                <a:cs typeface="Calibri"/>
              </a:rPr>
              <a:t>Εκπαιδευτικό υλικό</a:t>
            </a:r>
            <a:endParaRPr sz="2900" dirty="0">
              <a:latin typeface="Calibri"/>
              <a:cs typeface="Calibri"/>
            </a:endParaRPr>
          </a:p>
          <a:p>
            <a:pPr marL="355582" marR="5080" indent="-343518">
              <a:lnSpc>
                <a:spcPts val="3020"/>
              </a:lnSpc>
              <a:spcBef>
                <a:spcPts val="720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15" dirty="0" smtClean="0">
                <a:latin typeface="Calibri"/>
                <a:cs typeface="Calibri"/>
              </a:rPr>
              <a:t>Εναλλακτικές μορφές υλικού(έντυπο, οπτικό-ακουστικό, λογισμικό)</a:t>
            </a:r>
            <a:endParaRPr sz="2900" dirty="0">
              <a:latin typeface="Calibri"/>
              <a:cs typeface="Calibri"/>
            </a:endParaRPr>
          </a:p>
          <a:p>
            <a:pPr marL="355582" indent="-343518">
              <a:spcBef>
                <a:spcPts val="3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65" dirty="0" smtClean="0">
                <a:latin typeface="Calibri"/>
                <a:cs typeface="Calibri"/>
              </a:rPr>
              <a:t>Αυτο-αξιολόγηση</a:t>
            </a:r>
            <a:endParaRPr sz="29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12240" y="1891390"/>
            <a:ext cx="3733800" cy="2716768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355582" indent="-342883">
              <a:spcBef>
                <a:spcPts val="105"/>
              </a:spcBef>
              <a:buChar char="•"/>
              <a:tabLst>
                <a:tab pos="354947" algn="l"/>
                <a:tab pos="355582" algn="l"/>
              </a:tabLst>
            </a:pPr>
            <a:r>
              <a:rPr lang="el-GR" sz="2100" spc="-21" dirty="0" smtClean="0">
                <a:latin typeface="Verdana"/>
                <a:cs typeface="Verdana"/>
              </a:rPr>
              <a:t>διδασκαλία</a:t>
            </a:r>
            <a:endParaRPr sz="2100" dirty="0">
              <a:latin typeface="Verdana"/>
              <a:cs typeface="Verdana"/>
            </a:endParaRPr>
          </a:p>
          <a:p>
            <a:pPr>
              <a:spcBef>
                <a:spcPts val="30"/>
              </a:spcBef>
              <a:buFont typeface="Verdana"/>
              <a:buChar char="•"/>
            </a:pPr>
            <a:endParaRPr sz="1700" dirty="0">
              <a:latin typeface="Verdana"/>
              <a:cs typeface="Verdana"/>
            </a:endParaRPr>
          </a:p>
          <a:p>
            <a:pPr marL="355582" indent="-342883">
              <a:spcBef>
                <a:spcPts val="5"/>
              </a:spcBef>
              <a:buChar char="•"/>
              <a:tabLst>
                <a:tab pos="354947" algn="l"/>
                <a:tab pos="355582" algn="l"/>
              </a:tabLst>
            </a:pPr>
            <a:r>
              <a:rPr lang="el-GR" sz="2100" spc="-10" dirty="0" smtClean="0">
                <a:latin typeface="Verdana"/>
                <a:cs typeface="Verdana"/>
              </a:rPr>
              <a:t>αξιολόγηση</a:t>
            </a:r>
            <a:endParaRPr sz="2100" dirty="0">
              <a:latin typeface="Verdana"/>
              <a:cs typeface="Verdana"/>
            </a:endParaRPr>
          </a:p>
          <a:p>
            <a:pPr marL="355582" indent="-342883">
              <a:spcBef>
                <a:spcPts val="2160"/>
              </a:spcBef>
              <a:buChar char="•"/>
              <a:tabLst>
                <a:tab pos="354947" algn="l"/>
                <a:tab pos="355582" algn="l"/>
              </a:tabLst>
            </a:pPr>
            <a:r>
              <a:rPr lang="el-GR" sz="2100" spc="-5" dirty="0" smtClean="0">
                <a:latin typeface="Verdana"/>
                <a:cs typeface="Verdana"/>
              </a:rPr>
              <a:t>υποστήριξη</a:t>
            </a:r>
            <a:endParaRPr sz="2100" dirty="0">
              <a:latin typeface="Verdana"/>
              <a:cs typeface="Verdana"/>
            </a:endParaRPr>
          </a:p>
          <a:p>
            <a:pPr>
              <a:spcBef>
                <a:spcPts val="30"/>
              </a:spcBef>
              <a:buFont typeface="Verdana"/>
              <a:buChar char="•"/>
            </a:pPr>
            <a:endParaRPr sz="1700" dirty="0">
              <a:latin typeface="Verdana"/>
              <a:cs typeface="Verdana"/>
            </a:endParaRPr>
          </a:p>
          <a:p>
            <a:pPr marL="355582" indent="-342883">
              <a:spcBef>
                <a:spcPts val="5"/>
              </a:spcBef>
              <a:buChar char="•"/>
              <a:tabLst>
                <a:tab pos="354947" algn="l"/>
                <a:tab pos="355582" algn="l"/>
              </a:tabLst>
            </a:pPr>
            <a:r>
              <a:rPr lang="el-GR" sz="2100" dirty="0" smtClean="0">
                <a:latin typeface="Verdana"/>
                <a:cs typeface="Verdana"/>
              </a:rPr>
              <a:t>Αρθρωτό σύστημα</a:t>
            </a:r>
            <a:endParaRPr sz="2100" dirty="0">
              <a:latin typeface="Verdana"/>
              <a:cs typeface="Verdana"/>
            </a:endParaRPr>
          </a:p>
          <a:p>
            <a:pPr marL="355582" indent="-342883">
              <a:spcBef>
                <a:spcPts val="2160"/>
              </a:spcBef>
              <a:buChar char="•"/>
              <a:tabLst>
                <a:tab pos="354947" algn="l"/>
                <a:tab pos="355582" algn="l"/>
              </a:tabLst>
            </a:pPr>
            <a:r>
              <a:rPr lang="el-GR" sz="2100" spc="-45" dirty="0" smtClean="0">
                <a:latin typeface="Verdana"/>
                <a:cs typeface="Verdana"/>
              </a:rPr>
              <a:t>Θεματική ενότητα</a:t>
            </a:r>
            <a:endParaRPr sz="21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57400" y="304800"/>
            <a:ext cx="9032240" cy="1552347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2458597" marR="5080" indent="-2446533">
              <a:spcBef>
                <a:spcPts val="105"/>
              </a:spcBef>
            </a:pPr>
            <a:r>
              <a:rPr lang="el-GR" dirty="0" smtClean="0"/>
              <a:t>3. Ιδιαίτερες απαιτήσεις εκπαιδευτικού υλικού</a:t>
            </a:r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838200" y="2209800"/>
            <a:ext cx="11156061" cy="29822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582" marR="111754" indent="-343518">
              <a:spcBef>
                <a:spcPts val="9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5" dirty="0" smtClean="0">
                <a:latin typeface="Calibri"/>
                <a:cs typeface="Calibri"/>
              </a:rPr>
              <a:t>Να καθοδηγεί το σπουδαστή στη μελέτη του</a:t>
            </a:r>
            <a:endParaRPr sz="2900" dirty="0">
              <a:latin typeface="Calibri"/>
              <a:cs typeface="Calibri"/>
            </a:endParaRPr>
          </a:p>
          <a:p>
            <a:pPr>
              <a:spcBef>
                <a:spcPts val="40"/>
              </a:spcBef>
              <a:buFont typeface="Arial MT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355582" marR="85720" indent="-343518"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25" dirty="0" smtClean="0">
                <a:latin typeface="Calibri"/>
                <a:cs typeface="Calibri"/>
              </a:rPr>
              <a:t>Να προάγει τη αλληλεπίδραση του σπουδαστή με το μαθησιακό υλικό</a:t>
            </a:r>
            <a:endParaRPr sz="2900" dirty="0">
              <a:latin typeface="Calibri"/>
              <a:cs typeface="Calibri"/>
            </a:endParaRPr>
          </a:p>
          <a:p>
            <a:pPr>
              <a:spcBef>
                <a:spcPts val="35"/>
              </a:spcBef>
              <a:buFont typeface="Arial MT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355582" marR="5080" indent="-343518"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dirty="0" smtClean="0">
                <a:latin typeface="Calibri"/>
                <a:cs typeface="Calibri"/>
              </a:rPr>
              <a:t>Να επεξηγεί τα δύσκολα σημεία και έννοιες</a:t>
            </a:r>
          </a:p>
          <a:p>
            <a:pPr marL="355582" marR="5080" indent="-343518"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dirty="0" smtClean="0">
                <a:latin typeface="Calibri"/>
                <a:cs typeface="Calibri"/>
              </a:rPr>
              <a:t>Να αξιολογεί και ενημερώνει το σπουδαστή για την πρόοδο του</a:t>
            </a:r>
          </a:p>
          <a:p>
            <a:pPr marL="355582" marR="5080" indent="-343518"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dirty="0" smtClean="0">
                <a:latin typeface="Calibri"/>
                <a:cs typeface="Calibri"/>
              </a:rPr>
              <a:t>Να εμψυχώνει και ενθαρρύνει το σπουδαστή</a:t>
            </a:r>
            <a:endParaRPr sz="29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38400" y="381000"/>
            <a:ext cx="7239127" cy="1552347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700" marR="5080" indent="27304">
              <a:spcBef>
                <a:spcPts val="105"/>
              </a:spcBef>
            </a:pPr>
            <a:r>
              <a:rPr lang="el-GR" spc="-25" dirty="0" smtClean="0"/>
              <a:t>4. Είδη εκπαιδευτικού υλικού</a:t>
            </a:r>
            <a:endParaRPr cap="small" spc="295" dirty="0"/>
          </a:p>
        </p:txBody>
      </p:sp>
      <p:sp>
        <p:nvSpPr>
          <p:cNvPr id="6" name="object 6"/>
          <p:cNvSpPr txBox="1"/>
          <p:nvPr/>
        </p:nvSpPr>
        <p:spPr>
          <a:xfrm>
            <a:off x="750304" y="2129403"/>
            <a:ext cx="10877803" cy="2939262"/>
          </a:xfrm>
          <a:prstGeom prst="rect">
            <a:avLst/>
          </a:prstGeom>
        </p:spPr>
        <p:txBody>
          <a:bodyPr vert="horz" wrap="square" lIns="0" tIns="55876" rIns="0" bIns="0" rtlCol="0">
            <a:spAutoFit/>
          </a:bodyPr>
          <a:lstStyle/>
          <a:p>
            <a:pPr marL="355582" indent="-343518">
              <a:spcBef>
                <a:spcPts val="439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000" b="1" u="sng" dirty="0" smtClean="0">
                <a:latin typeface="Calibri"/>
                <a:cs typeface="Calibri"/>
              </a:rPr>
              <a:t>Έντυπο υλικό</a:t>
            </a:r>
          </a:p>
          <a:p>
            <a:pPr marL="469264" indent="-457200">
              <a:spcBef>
                <a:spcPts val="439"/>
              </a:spcBef>
              <a:buFont typeface="Wingdings" pitchFamily="2" charset="2"/>
              <a:buChar char="q"/>
              <a:tabLst>
                <a:tab pos="355582" algn="l"/>
                <a:tab pos="356218" algn="l"/>
              </a:tabLst>
            </a:pPr>
            <a:r>
              <a:rPr lang="el-GR" sz="2900" dirty="0" smtClean="0">
                <a:latin typeface="Calibri"/>
                <a:cs typeface="Calibri"/>
              </a:rPr>
              <a:t>Βιβλία και εγχειρίδια για το μάθημα</a:t>
            </a:r>
          </a:p>
          <a:p>
            <a:pPr marL="469264" indent="-457200">
              <a:spcBef>
                <a:spcPts val="439"/>
              </a:spcBef>
              <a:buFont typeface="Wingdings" pitchFamily="2" charset="2"/>
              <a:buChar char="q"/>
              <a:tabLst>
                <a:tab pos="355582" algn="l"/>
                <a:tab pos="356218" algn="l"/>
              </a:tabLst>
            </a:pPr>
            <a:r>
              <a:rPr lang="el-GR" sz="2900" dirty="0" smtClean="0">
                <a:latin typeface="Calibri"/>
                <a:cs typeface="Calibri"/>
              </a:rPr>
              <a:t>Ειδικά σχεδιασμένοι οδηγοί μελέτης</a:t>
            </a:r>
          </a:p>
          <a:p>
            <a:pPr marL="469264" indent="-457200">
              <a:spcBef>
                <a:spcPts val="439"/>
              </a:spcBef>
              <a:buFont typeface="Wingdings" pitchFamily="2" charset="2"/>
              <a:buChar char="q"/>
              <a:tabLst>
                <a:tab pos="355582" algn="l"/>
                <a:tab pos="356218" algn="l"/>
              </a:tabLst>
            </a:pPr>
            <a:r>
              <a:rPr lang="el-GR" sz="2900" dirty="0" smtClean="0">
                <a:latin typeface="Calibri"/>
                <a:cs typeface="Calibri"/>
              </a:rPr>
              <a:t>Φύλλα εργασίας για παράλληλη χρήση με οπτικό και ακουστικό υλικό, ή πρακτική εργασία και ασκήσεις</a:t>
            </a:r>
          </a:p>
          <a:p>
            <a:pPr marL="469264" indent="-457200">
              <a:spcBef>
                <a:spcPts val="439"/>
              </a:spcBef>
              <a:buFont typeface="Wingdings" pitchFamily="2" charset="2"/>
              <a:buChar char="q"/>
              <a:tabLst>
                <a:tab pos="355582" algn="l"/>
                <a:tab pos="356218" algn="l"/>
              </a:tabLst>
            </a:pPr>
            <a:r>
              <a:rPr lang="el-GR" sz="2900" dirty="0" smtClean="0">
                <a:latin typeface="Calibri"/>
                <a:cs typeface="Calibri"/>
              </a:rPr>
              <a:t>Χάρτες, διαγράμματα, φωτογραφίες κλπ.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22137" y="1905000"/>
            <a:ext cx="11159617" cy="3492616"/>
          </a:xfrm>
          <a:prstGeom prst="rect">
            <a:avLst/>
          </a:prstGeom>
        </p:spPr>
        <p:txBody>
          <a:bodyPr vert="horz" wrap="square" lIns="0" tIns="113658" rIns="0" bIns="0" rtlCol="0">
            <a:spAutoFit/>
          </a:bodyPr>
          <a:lstStyle/>
          <a:p>
            <a:pPr marL="355582" indent="-343518">
              <a:spcBef>
                <a:spcPts val="894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b="1" u="sng" spc="10" dirty="0" smtClean="0">
                <a:latin typeface="Calibri"/>
                <a:cs typeface="Calibri"/>
              </a:rPr>
              <a:t>Οπτικό-ακουστικό και λογισμικό υλικό</a:t>
            </a:r>
          </a:p>
          <a:p>
            <a:pPr marL="469264" indent="-457200">
              <a:spcBef>
                <a:spcPts val="894"/>
              </a:spcBef>
              <a:buFont typeface="Wingdings" pitchFamily="2" charset="2"/>
              <a:buChar char="q"/>
              <a:tabLst>
                <a:tab pos="355582" algn="l"/>
                <a:tab pos="356218" algn="l"/>
              </a:tabLst>
            </a:pPr>
            <a:r>
              <a:rPr lang="el-GR" sz="3000" spc="10" dirty="0" smtClean="0">
                <a:latin typeface="Calibri"/>
                <a:cs typeface="Calibri"/>
              </a:rPr>
              <a:t>Ηχογραφήσεις</a:t>
            </a:r>
          </a:p>
          <a:p>
            <a:pPr marL="469264" indent="-457200">
              <a:spcBef>
                <a:spcPts val="894"/>
              </a:spcBef>
              <a:buFont typeface="Wingdings" pitchFamily="2" charset="2"/>
              <a:buChar char="q"/>
              <a:tabLst>
                <a:tab pos="355582" algn="l"/>
                <a:tab pos="356218" algn="l"/>
              </a:tabLst>
            </a:pPr>
            <a:r>
              <a:rPr lang="el-GR" sz="3000" spc="10" dirty="0" smtClean="0">
                <a:latin typeface="Calibri"/>
                <a:cs typeface="Calibri"/>
              </a:rPr>
              <a:t>βίντεο</a:t>
            </a:r>
          </a:p>
          <a:p>
            <a:pPr marL="469264" indent="-457200">
              <a:spcBef>
                <a:spcPts val="894"/>
              </a:spcBef>
              <a:buFont typeface="Wingdings" pitchFamily="2" charset="2"/>
              <a:buChar char="q"/>
              <a:tabLst>
                <a:tab pos="355582" algn="l"/>
                <a:tab pos="356218" algn="l"/>
              </a:tabLst>
            </a:pPr>
            <a:r>
              <a:rPr lang="el-GR" sz="3000" spc="10" dirty="0" smtClean="0">
                <a:latin typeface="Calibri"/>
                <a:cs typeface="Calibri"/>
              </a:rPr>
              <a:t>Παρουσιάσεις</a:t>
            </a:r>
          </a:p>
          <a:p>
            <a:pPr marL="469264" indent="-457200">
              <a:spcBef>
                <a:spcPts val="894"/>
              </a:spcBef>
              <a:buFont typeface="Wingdings" pitchFamily="2" charset="2"/>
              <a:buChar char="q"/>
              <a:tabLst>
                <a:tab pos="355582" algn="l"/>
                <a:tab pos="356218" algn="l"/>
              </a:tabLst>
            </a:pPr>
            <a:r>
              <a:rPr lang="el-GR" sz="3000" spc="10" dirty="0" smtClean="0">
                <a:latin typeface="Calibri"/>
                <a:cs typeface="Calibri"/>
              </a:rPr>
              <a:t>Εκπαιδευτικές εφαρμογές</a:t>
            </a:r>
          </a:p>
          <a:p>
            <a:pPr marL="469264" indent="-457200">
              <a:spcBef>
                <a:spcPts val="894"/>
              </a:spcBef>
              <a:buFont typeface="Wingdings" pitchFamily="2" charset="2"/>
              <a:buChar char="q"/>
              <a:tabLst>
                <a:tab pos="355582" algn="l"/>
                <a:tab pos="356218" algn="l"/>
              </a:tabLst>
            </a:pPr>
            <a:r>
              <a:rPr lang="el-GR" sz="3000" spc="10" dirty="0" smtClean="0">
                <a:latin typeface="Calibri"/>
                <a:cs typeface="Calibri"/>
              </a:rPr>
              <a:t>Φιλμ ταινιών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8" name="object 5"/>
          <p:cNvSpPr txBox="1">
            <a:spLocks noGrp="1"/>
          </p:cNvSpPr>
          <p:nvPr>
            <p:ph type="title"/>
          </p:nvPr>
        </p:nvSpPr>
        <p:spPr>
          <a:xfrm>
            <a:off x="2438400" y="381000"/>
            <a:ext cx="7239127" cy="1552347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700" marR="5080" indent="27304">
              <a:spcBef>
                <a:spcPts val="105"/>
              </a:spcBef>
            </a:pPr>
            <a:r>
              <a:rPr lang="el-GR" spc="-25" dirty="0" smtClean="0"/>
              <a:t>4. Είδη εκπαιδευτικού υλικού</a:t>
            </a:r>
            <a:endParaRPr cap="small" spc="29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38200" y="2057400"/>
            <a:ext cx="11470767" cy="5055870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355582" marR="5080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Συμβουλές για το πώς πρέπει να μελετηθεί το υλικό</a:t>
            </a:r>
          </a:p>
          <a:p>
            <a:pPr marL="355582" marR="5080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Σαφώς καθορισμένοι στόχοι, προσδοκώμενα μαθησιακά αποτελέσματα και έννοιες-κλειδιά για κάθε ενότητα</a:t>
            </a:r>
          </a:p>
          <a:p>
            <a:pPr marL="355582" marR="5080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Κατά το δυνατόν απλούστερη διατύπωση</a:t>
            </a:r>
          </a:p>
          <a:p>
            <a:pPr marL="355582" marR="5080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Πολλά παραδείγματα και μελέτες περίπτωσης</a:t>
            </a:r>
          </a:p>
          <a:p>
            <a:pPr marL="355582" marR="5080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Συχνές αναφορές και εμπειρία του μαθητή</a:t>
            </a:r>
          </a:p>
          <a:p>
            <a:pPr marL="355582" marR="5080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Ασκήσεις αυτοαξιολόγησης και επίλυση αποριών</a:t>
            </a:r>
          </a:p>
          <a:p>
            <a:pPr marL="355582" marR="5080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Κατατμημένη παρουσίαση της ύλης</a:t>
            </a:r>
            <a:endParaRPr sz="2900" dirty="0">
              <a:latin typeface="Calibri"/>
              <a:cs typeface="Calibri"/>
            </a:endParaRPr>
          </a:p>
          <a:p>
            <a:pPr marL="756247" lvl="1" indent="-287006">
              <a:spcBef>
                <a:spcPts val="670"/>
              </a:spcBef>
              <a:buFont typeface="Arial MT"/>
              <a:buChar char="–"/>
              <a:tabLst>
                <a:tab pos="756882" algn="l"/>
              </a:tabLst>
            </a:pPr>
            <a:r>
              <a:rPr sz="2900" spc="-10" dirty="0">
                <a:solidFill>
                  <a:srgbClr val="EEECE1"/>
                </a:solidFill>
                <a:latin typeface="Calibri"/>
                <a:cs typeface="Calibri"/>
              </a:rPr>
              <a:t>ʏƞhsοuʏι</a:t>
            </a:r>
            <a:r>
              <a:rPr sz="2900" cap="small" spc="-10" dirty="0">
                <a:solidFill>
                  <a:srgbClr val="EEECE1"/>
                </a:solidFill>
                <a:latin typeface="Calibri"/>
                <a:cs typeface="Calibri"/>
              </a:rPr>
              <a:t>k</a:t>
            </a:r>
            <a:r>
              <a:rPr sz="2900" spc="-10" dirty="0">
                <a:solidFill>
                  <a:srgbClr val="EEECE1"/>
                </a:solidFill>
                <a:latin typeface="Calibri"/>
                <a:cs typeface="Calibri"/>
              </a:rPr>
              <a:t>ές</a:t>
            </a:r>
            <a:r>
              <a:rPr sz="2900" spc="21" dirty="0">
                <a:solidFill>
                  <a:srgbClr val="EEECE1"/>
                </a:solidFill>
                <a:latin typeface="Calibri"/>
                <a:cs typeface="Calibri"/>
              </a:rPr>
              <a:t> </a:t>
            </a:r>
            <a:r>
              <a:rPr sz="2900" spc="50" dirty="0">
                <a:solidFill>
                  <a:srgbClr val="EEECE1"/>
                </a:solidFill>
                <a:latin typeface="Calibri"/>
                <a:cs typeface="Calibri"/>
              </a:rPr>
              <a:t>s</a:t>
            </a:r>
            <a:r>
              <a:rPr sz="2900" cap="small" spc="50" dirty="0">
                <a:solidFill>
                  <a:srgbClr val="EEECE1"/>
                </a:solidFill>
                <a:latin typeface="Calibri"/>
                <a:cs typeface="Calibri"/>
              </a:rPr>
              <a:t>k</a:t>
            </a:r>
            <a:r>
              <a:rPr sz="2900" spc="50" dirty="0">
                <a:solidFill>
                  <a:srgbClr val="EEECE1"/>
                </a:solidFill>
                <a:latin typeface="Calibri"/>
                <a:cs typeface="Calibri"/>
              </a:rPr>
              <a:t>uοµuές</a:t>
            </a:r>
            <a:r>
              <a:rPr sz="2900" spc="10" dirty="0">
                <a:solidFill>
                  <a:srgbClr val="EEECE1"/>
                </a:solidFill>
                <a:latin typeface="Calibri"/>
                <a:cs typeface="Calibri"/>
              </a:rPr>
              <a:t> </a:t>
            </a:r>
            <a:r>
              <a:rPr sz="2900" spc="-15" dirty="0">
                <a:solidFill>
                  <a:srgbClr val="EEECE1"/>
                </a:solidFill>
                <a:latin typeface="Calibri"/>
                <a:cs typeface="Calibri"/>
              </a:rPr>
              <a:t>(uαhαιόʏspα)</a:t>
            </a:r>
            <a:endParaRPr sz="2900" dirty="0">
              <a:latin typeface="Calibri"/>
              <a:cs typeface="Calibri"/>
            </a:endParaRPr>
          </a:p>
          <a:p>
            <a:pPr marL="756247" lvl="1" indent="-287006">
              <a:spcBef>
                <a:spcPts val="675"/>
              </a:spcBef>
              <a:buFont typeface="Arial MT"/>
              <a:buChar char="–"/>
              <a:tabLst>
                <a:tab pos="756882" algn="l"/>
              </a:tabLst>
            </a:pPr>
            <a:r>
              <a:rPr sz="2900" spc="-5" dirty="0">
                <a:solidFill>
                  <a:srgbClr val="EEECE1"/>
                </a:solidFill>
                <a:latin typeface="Calibri"/>
                <a:cs typeface="Calibri"/>
              </a:rPr>
              <a:t>pα6ιοφωvι</a:t>
            </a:r>
            <a:r>
              <a:rPr sz="2900" cap="small" spc="-5" dirty="0">
                <a:solidFill>
                  <a:srgbClr val="EEECE1"/>
                </a:solidFill>
                <a:latin typeface="Calibri"/>
                <a:cs typeface="Calibri"/>
              </a:rPr>
              <a:t>k</a:t>
            </a:r>
            <a:r>
              <a:rPr sz="2900" spc="-5" dirty="0">
                <a:solidFill>
                  <a:srgbClr val="EEECE1"/>
                </a:solidFill>
                <a:latin typeface="Calibri"/>
                <a:cs typeface="Calibri"/>
              </a:rPr>
              <a:t>ές</a:t>
            </a:r>
            <a:r>
              <a:rPr sz="2900" spc="-10" dirty="0">
                <a:solidFill>
                  <a:srgbClr val="EEECE1"/>
                </a:solidFill>
                <a:latin typeface="Calibri"/>
                <a:cs typeface="Calibri"/>
              </a:rPr>
              <a:t> </a:t>
            </a:r>
            <a:r>
              <a:rPr sz="2900" spc="50" dirty="0">
                <a:solidFill>
                  <a:srgbClr val="EEECE1"/>
                </a:solidFill>
                <a:latin typeface="Calibri"/>
                <a:cs typeface="Calibri"/>
              </a:rPr>
              <a:t>s</a:t>
            </a:r>
            <a:r>
              <a:rPr sz="2900" cap="small" spc="50" dirty="0">
                <a:solidFill>
                  <a:srgbClr val="EEECE1"/>
                </a:solidFill>
                <a:latin typeface="Calibri"/>
                <a:cs typeface="Calibri"/>
              </a:rPr>
              <a:t>k</a:t>
            </a:r>
            <a:r>
              <a:rPr sz="2900" spc="50" dirty="0">
                <a:solidFill>
                  <a:srgbClr val="EEECE1"/>
                </a:solidFill>
                <a:latin typeface="Calibri"/>
                <a:cs typeface="Calibri"/>
              </a:rPr>
              <a:t>uοµuές</a:t>
            </a:r>
            <a:r>
              <a:rPr sz="2900" spc="10" dirty="0">
                <a:solidFill>
                  <a:srgbClr val="EEECE1"/>
                </a:solidFill>
                <a:latin typeface="Calibri"/>
                <a:cs typeface="Calibri"/>
              </a:rPr>
              <a:t> </a:t>
            </a:r>
            <a:r>
              <a:rPr sz="2900" spc="-15" dirty="0">
                <a:solidFill>
                  <a:srgbClr val="EEECE1"/>
                </a:solidFill>
                <a:latin typeface="Calibri"/>
                <a:cs typeface="Calibri"/>
              </a:rPr>
              <a:t>(uαhαιόʏspα)</a:t>
            </a:r>
            <a:endParaRPr sz="2900" dirty="0">
              <a:latin typeface="Calibri"/>
              <a:cs typeface="Calibri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457200"/>
            <a:ext cx="11521440" cy="12192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5. Ιδιαίτερα χαρακτηριστικα για την εξ απόστασεως εκπαίδευση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61530" y="312243"/>
            <a:ext cx="10287508" cy="782906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2880851" marR="5080" indent="-2868787">
              <a:spcBef>
                <a:spcPts val="105"/>
              </a:spcBef>
            </a:pPr>
            <a:r>
              <a:rPr lang="el-GR" spc="-350" dirty="0" smtClean="0"/>
              <a:t>6. Απαιτήσεις από τους διδάσκοντες</a:t>
            </a:r>
            <a:endParaRPr cap="small" spc="295" dirty="0"/>
          </a:p>
        </p:txBody>
      </p:sp>
      <p:sp>
        <p:nvSpPr>
          <p:cNvPr id="6" name="object 6"/>
          <p:cNvSpPr txBox="1"/>
          <p:nvPr/>
        </p:nvSpPr>
        <p:spPr>
          <a:xfrm>
            <a:off x="750321" y="1714816"/>
            <a:ext cx="10933811" cy="4535215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355582" marR="5080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Διδασκαλία </a:t>
            </a:r>
          </a:p>
          <a:p>
            <a:pPr marL="12064" marR="5080">
              <a:spcBef>
                <a:spcPts val="105"/>
              </a:spcBef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Όσο καλό και να είναι το εκπαιδευτικό υλικό, οι μαθητές χρειάζονται βοήθεια.</a:t>
            </a:r>
          </a:p>
          <a:p>
            <a:pPr marL="12064" marR="5080">
              <a:spcBef>
                <a:spcPts val="105"/>
              </a:spcBef>
              <a:tabLst>
                <a:tab pos="355582" algn="l"/>
                <a:tab pos="356218" algn="l"/>
              </a:tabLst>
            </a:pPr>
            <a:endParaRPr lang="el-GR" sz="3200" dirty="0" smtClean="0">
              <a:latin typeface="Calibri"/>
              <a:cs typeface="Calibri"/>
            </a:endParaRPr>
          </a:p>
          <a:p>
            <a:pPr marL="355582" marR="5080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Αυτοαξιολόγηση</a:t>
            </a:r>
          </a:p>
          <a:p>
            <a:pPr marL="12064" marR="5080">
              <a:spcBef>
                <a:spcPts val="105"/>
              </a:spcBef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Για ανατροφοδότηση των μαθητών</a:t>
            </a:r>
          </a:p>
          <a:p>
            <a:pPr marL="12064" marR="5080">
              <a:spcBef>
                <a:spcPts val="105"/>
              </a:spcBef>
              <a:tabLst>
                <a:tab pos="355582" algn="l"/>
                <a:tab pos="356218" algn="l"/>
              </a:tabLst>
            </a:pPr>
            <a:endParaRPr lang="el-GR" sz="3200" dirty="0" smtClean="0">
              <a:latin typeface="Calibri"/>
              <a:cs typeface="Calibri"/>
            </a:endParaRPr>
          </a:p>
          <a:p>
            <a:pPr marL="355582" marR="5080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Υποστήριξη</a:t>
            </a:r>
          </a:p>
          <a:p>
            <a:pPr marL="12064" marR="5080">
              <a:spcBef>
                <a:spcPts val="105"/>
              </a:spcBef>
              <a:tabLst>
                <a:tab pos="355582" algn="l"/>
                <a:tab pos="356218" algn="l"/>
              </a:tabLst>
            </a:pPr>
            <a:r>
              <a:rPr lang="el-GR" sz="3200" dirty="0" smtClean="0">
                <a:latin typeface="Calibri"/>
                <a:cs typeface="Calibri"/>
              </a:rPr>
              <a:t>Ενθάρρυνση, κίνητρα, καθοδήγηση κ.α.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83032" y="266079"/>
            <a:ext cx="7041769" cy="782906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el-GR" spc="-175" dirty="0" smtClean="0"/>
              <a:t>7. Το αρθρωτό σύστημα</a:t>
            </a:r>
            <a:endParaRPr spc="-40" dirty="0"/>
          </a:p>
        </p:txBody>
      </p:sp>
      <p:sp>
        <p:nvSpPr>
          <p:cNvPr id="4" name="object 4"/>
          <p:cNvSpPr/>
          <p:nvPr/>
        </p:nvSpPr>
        <p:spPr>
          <a:xfrm>
            <a:off x="1064586" y="1891529"/>
            <a:ext cx="4200525" cy="423333"/>
          </a:xfrm>
          <a:custGeom>
            <a:avLst/>
            <a:gdLst/>
            <a:ahLst/>
            <a:cxnLst/>
            <a:rect l="l" t="t" r="r" b="b"/>
            <a:pathLst>
              <a:path w="3000375" h="396875">
                <a:moveTo>
                  <a:pt x="3000374" y="0"/>
                </a:moveTo>
                <a:lnTo>
                  <a:pt x="0" y="0"/>
                </a:lnTo>
                <a:lnTo>
                  <a:pt x="0" y="396870"/>
                </a:lnTo>
                <a:lnTo>
                  <a:pt x="3000374" y="396870"/>
                </a:lnTo>
                <a:lnTo>
                  <a:pt x="3000374" y="0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64586" y="1891527"/>
            <a:ext cx="4200525" cy="366765"/>
          </a:xfrm>
          <a:prstGeom prst="rect">
            <a:avLst/>
          </a:prstGeom>
        </p:spPr>
        <p:txBody>
          <a:bodyPr vert="horz" wrap="square" lIns="0" tIns="43178" rIns="0" bIns="0" rtlCol="0">
            <a:spAutoFit/>
          </a:bodyPr>
          <a:lstStyle/>
          <a:p>
            <a:pPr marL="92071">
              <a:spcBef>
                <a:spcPts val="341"/>
              </a:spcBef>
            </a:pPr>
            <a:r>
              <a:rPr sz="2100" spc="-5" dirty="0" smtClean="0">
                <a:solidFill>
                  <a:srgbClr val="FFFFFF"/>
                </a:solidFill>
                <a:latin typeface="Verdana"/>
                <a:cs typeface="Verdana"/>
              </a:rPr>
              <a:t>πα</a:t>
            </a:r>
            <a:r>
              <a:rPr sz="2100" spc="-15" dirty="0" smtClean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100" spc="-5" dirty="0" smtClean="0">
                <a:solidFill>
                  <a:srgbClr val="FFFFFF"/>
                </a:solidFill>
                <a:latin typeface="Verdana"/>
                <a:cs typeface="Verdana"/>
              </a:rPr>
              <a:t>α</a:t>
            </a:r>
            <a:r>
              <a:rPr sz="2100" spc="-5" dirty="0" err="1" smtClean="0">
                <a:solidFill>
                  <a:srgbClr val="FFFFFF"/>
                </a:solidFill>
                <a:latin typeface="Verdana"/>
                <a:cs typeface="Verdana"/>
              </a:rPr>
              <a:t>δoσ</a:t>
            </a:r>
            <a:r>
              <a:rPr sz="2100" spc="-15" dirty="0" err="1" smtClean="0">
                <a:solidFill>
                  <a:srgbClr val="FFFFFF"/>
                </a:solidFill>
                <a:latin typeface="Verdana"/>
                <a:cs typeface="Verdana"/>
              </a:rPr>
              <a:t>ı</a:t>
            </a:r>
            <a:r>
              <a:rPr sz="2100" spc="-75" dirty="0" smtClean="0">
                <a:solidFill>
                  <a:srgbClr val="FFFFFF"/>
                </a:solidFill>
                <a:latin typeface="Verdana"/>
                <a:cs typeface="Verdana"/>
              </a:rPr>
              <a:t>α</a:t>
            </a:r>
            <a:r>
              <a:rPr lang="el-GR" sz="2100" spc="-75" dirty="0" smtClean="0">
                <a:solidFill>
                  <a:srgbClr val="FFFFFF"/>
                </a:solidFill>
                <a:latin typeface="Verdana"/>
                <a:cs typeface="Verdana"/>
              </a:rPr>
              <a:t>κ</a:t>
            </a:r>
            <a:r>
              <a:rPr sz="2100" spc="-65" dirty="0" smtClean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1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100" spc="-5" dirty="0" smtClean="0">
                <a:solidFill>
                  <a:srgbClr val="FFFFFF"/>
                </a:solidFill>
                <a:latin typeface="Verdana"/>
                <a:cs typeface="Verdana"/>
              </a:rPr>
              <a:t>σ</a:t>
            </a:r>
            <a:r>
              <a:rPr lang="el-GR" sz="2100" spc="-10" dirty="0">
                <a:solidFill>
                  <a:srgbClr val="FFFFFF"/>
                </a:solidFill>
                <a:latin typeface="Verdana"/>
                <a:cs typeface="Verdana"/>
              </a:rPr>
              <a:t>ύ</a:t>
            </a:r>
            <a:r>
              <a:rPr sz="2100" spc="-5" dirty="0" err="1" smtClean="0">
                <a:solidFill>
                  <a:srgbClr val="FFFFFF"/>
                </a:solidFill>
                <a:latin typeface="Verdana"/>
                <a:cs typeface="Verdana"/>
              </a:rPr>
              <a:t>σ</a:t>
            </a:r>
            <a:r>
              <a:rPr sz="2100" cap="small" dirty="0" err="1" smtClean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100" spc="-5" dirty="0" err="1" smtClean="0">
                <a:solidFill>
                  <a:srgbClr val="FFFFFF"/>
                </a:solidFill>
                <a:latin typeface="Verdana"/>
                <a:cs typeface="Verdana"/>
              </a:rPr>
              <a:t>η</a:t>
            </a:r>
            <a:r>
              <a:rPr sz="2100" spc="-5" dirty="0" smtClean="0">
                <a:solidFill>
                  <a:srgbClr val="FFFFFF"/>
                </a:solidFill>
                <a:latin typeface="Verdana"/>
                <a:cs typeface="Verdana"/>
              </a:rPr>
              <a:t>µα</a:t>
            </a:r>
            <a:endParaRPr sz="21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8838" y="4266386"/>
            <a:ext cx="5015738" cy="1198404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2621784" marR="5080" algn="ctr">
              <a:spcBef>
                <a:spcPts val="105"/>
              </a:spcBef>
            </a:pPr>
            <a:r>
              <a:rPr sz="1400" dirty="0">
                <a:latin typeface="Verdana"/>
                <a:cs typeface="Verdana"/>
              </a:rPr>
              <a:t>εξαµηv</a:t>
            </a:r>
            <a:r>
              <a:rPr sz="1400" spc="5" dirty="0">
                <a:latin typeface="Verdana"/>
                <a:cs typeface="Verdana"/>
              </a:rPr>
              <a:t>ı</a:t>
            </a:r>
            <a:r>
              <a:rPr sz="1400" spc="-5" dirty="0">
                <a:latin typeface="Verdana"/>
                <a:cs typeface="Verdana"/>
              </a:rPr>
              <a:t>α</a:t>
            </a:r>
            <a:r>
              <a:rPr sz="1400" spc="10" dirty="0">
                <a:latin typeface="Verdana"/>
                <a:cs typeface="Verdana"/>
              </a:rPr>
              <a:t>i</a:t>
            </a:r>
            <a:r>
              <a:rPr sz="1400" dirty="0">
                <a:latin typeface="Verdana"/>
                <a:cs typeface="Verdana"/>
              </a:rPr>
              <a:t>α µαθήµα</a:t>
            </a:r>
            <a:r>
              <a:rPr sz="1400" cap="small" spc="10" dirty="0">
                <a:latin typeface="Verdana"/>
                <a:cs typeface="Verdana"/>
              </a:rPr>
              <a:t>t</a:t>
            </a:r>
            <a:r>
              <a:rPr sz="1400" spc="-5" dirty="0">
                <a:latin typeface="Verdana"/>
                <a:cs typeface="Verdana"/>
              </a:rPr>
              <a:t>α</a:t>
            </a:r>
            <a:endParaRPr sz="1400" dirty="0">
              <a:latin typeface="Verdana"/>
              <a:cs typeface="Verdana"/>
            </a:endParaRPr>
          </a:p>
          <a:p>
            <a:pPr marL="12700" marR="565121" algn="ctr">
              <a:spcBef>
                <a:spcPts val="890"/>
              </a:spcBef>
            </a:pPr>
            <a:endParaRPr lang="el-GR" sz="1600" spc="-10" dirty="0" smtClean="0">
              <a:solidFill>
                <a:srgbClr val="3232FF"/>
              </a:solidFill>
              <a:latin typeface="Verdana"/>
              <a:cs typeface="Verdana"/>
            </a:endParaRPr>
          </a:p>
          <a:p>
            <a:pPr marL="12700" marR="565121" algn="ctr">
              <a:spcBef>
                <a:spcPts val="890"/>
              </a:spcBef>
            </a:pPr>
            <a:r>
              <a:rPr lang="el-GR" sz="1600" spc="-10" dirty="0" smtClean="0">
                <a:solidFill>
                  <a:srgbClr val="3232FF"/>
                </a:solidFill>
                <a:latin typeface="Verdana"/>
                <a:cs typeface="Verdana"/>
              </a:rPr>
              <a:t>πτυχία</a:t>
            </a:r>
            <a:r>
              <a:rPr sz="1600" spc="-5" dirty="0" smtClean="0">
                <a:solidFill>
                  <a:srgbClr val="3232FF"/>
                </a:solidFill>
                <a:latin typeface="Verdana"/>
                <a:cs typeface="Verdana"/>
              </a:rPr>
              <a:t>,</a:t>
            </a:r>
            <a:r>
              <a:rPr sz="1600" spc="40" dirty="0" smtClean="0">
                <a:solidFill>
                  <a:srgbClr val="3232FF"/>
                </a:solidFill>
                <a:latin typeface="Verdana"/>
                <a:cs typeface="Verdana"/>
              </a:rPr>
              <a:t> </a:t>
            </a:r>
            <a:r>
              <a:rPr lang="el-GR" sz="1600" spc="-85" dirty="0">
                <a:solidFill>
                  <a:srgbClr val="3232FF"/>
                </a:solidFill>
                <a:latin typeface="Verdana"/>
                <a:cs typeface="Verdana"/>
              </a:rPr>
              <a:t>κ</a:t>
            </a:r>
            <a:r>
              <a:rPr sz="1600" spc="-85" dirty="0" smtClean="0">
                <a:solidFill>
                  <a:srgbClr val="3232FF"/>
                </a:solidFill>
                <a:latin typeface="Verdana"/>
                <a:cs typeface="Verdana"/>
              </a:rPr>
              <a:t>α</a:t>
            </a:r>
            <a:r>
              <a:rPr sz="1600" spc="-5" dirty="0" smtClean="0">
                <a:solidFill>
                  <a:srgbClr val="3232FF"/>
                </a:solidFill>
                <a:latin typeface="Verdana"/>
                <a:cs typeface="Verdana"/>
              </a:rPr>
              <a:t>ı</a:t>
            </a:r>
            <a:r>
              <a:rPr sz="1600" spc="5" dirty="0" smtClean="0">
                <a:solidFill>
                  <a:srgbClr val="3232FF"/>
                </a:solidFill>
                <a:latin typeface="Verdana"/>
                <a:cs typeface="Verdana"/>
              </a:rPr>
              <a:t> </a:t>
            </a:r>
            <a:r>
              <a:rPr sz="1600" spc="-5" dirty="0" smtClean="0">
                <a:solidFill>
                  <a:srgbClr val="3232FF"/>
                </a:solidFill>
                <a:latin typeface="Verdana"/>
                <a:cs typeface="Verdana"/>
              </a:rPr>
              <a:t>µ</a:t>
            </a:r>
            <a:r>
              <a:rPr sz="1600" spc="-15" dirty="0" smtClean="0">
                <a:solidFill>
                  <a:srgbClr val="3232FF"/>
                </a:solidFill>
                <a:latin typeface="Verdana"/>
                <a:cs typeface="Verdana"/>
              </a:rPr>
              <a:t>ı</a:t>
            </a:r>
            <a:r>
              <a:rPr lang="el-GR" sz="1600" spc="-61" dirty="0" smtClean="0">
                <a:solidFill>
                  <a:srgbClr val="3232FF"/>
                </a:solidFill>
                <a:latin typeface="Verdana"/>
                <a:cs typeface="Verdana"/>
              </a:rPr>
              <a:t>κρό</a:t>
            </a:r>
            <a:r>
              <a:rPr sz="1600" spc="-25" dirty="0" smtClean="0">
                <a:solidFill>
                  <a:srgbClr val="3232FF"/>
                </a:solidFill>
                <a:latin typeface="Verdana"/>
                <a:cs typeface="Verdana"/>
              </a:rPr>
              <a:t>ç</a:t>
            </a:r>
            <a:r>
              <a:rPr sz="1600" spc="15" dirty="0" smtClean="0">
                <a:solidFill>
                  <a:srgbClr val="3232FF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3232FF"/>
                </a:solidFill>
                <a:latin typeface="Verdana"/>
                <a:cs typeface="Verdana"/>
              </a:rPr>
              <a:t>(συvήθωç) </a:t>
            </a:r>
            <a:r>
              <a:rPr sz="1600" spc="-10" dirty="0" smtClean="0">
                <a:solidFill>
                  <a:srgbClr val="3232FF"/>
                </a:solidFill>
                <a:latin typeface="Verdana"/>
                <a:cs typeface="Verdana"/>
              </a:rPr>
              <a:t>α</a:t>
            </a:r>
            <a:r>
              <a:rPr sz="1600" spc="-10" dirty="0" err="1" smtClean="0">
                <a:solidFill>
                  <a:srgbClr val="3232FF"/>
                </a:solidFill>
                <a:latin typeface="Verdana"/>
                <a:cs typeface="Verdana"/>
              </a:rPr>
              <a:t>pıθ</a:t>
            </a:r>
            <a:r>
              <a:rPr sz="1600" spc="-10" dirty="0" smtClean="0">
                <a:solidFill>
                  <a:srgbClr val="3232FF"/>
                </a:solidFill>
                <a:latin typeface="Verdana"/>
                <a:cs typeface="Verdana"/>
              </a:rPr>
              <a:t>µ</a:t>
            </a:r>
            <a:r>
              <a:rPr lang="el-GR" sz="1600" spc="-10" dirty="0" smtClean="0">
                <a:solidFill>
                  <a:srgbClr val="3232FF"/>
                </a:solidFill>
                <a:latin typeface="Verdana"/>
                <a:cs typeface="Verdana"/>
              </a:rPr>
              <a:t>ό</a:t>
            </a:r>
            <a:r>
              <a:rPr sz="1600" spc="-10" dirty="0" smtClean="0">
                <a:solidFill>
                  <a:srgbClr val="3232FF"/>
                </a:solidFill>
                <a:latin typeface="Verdana"/>
                <a:cs typeface="Verdana"/>
              </a:rPr>
              <a:t>ç</a:t>
            </a:r>
            <a:r>
              <a:rPr sz="1600" spc="25" dirty="0" smtClean="0">
                <a:solidFill>
                  <a:srgbClr val="3232FF"/>
                </a:solidFill>
                <a:latin typeface="Verdana"/>
                <a:cs typeface="Verdana"/>
              </a:rPr>
              <a:t> </a:t>
            </a:r>
            <a:r>
              <a:rPr sz="1600" spc="-5" dirty="0" smtClean="0">
                <a:solidFill>
                  <a:srgbClr val="3232FF"/>
                </a:solidFill>
                <a:latin typeface="Verdana"/>
                <a:cs typeface="Verdana"/>
              </a:rPr>
              <a:t>µ</a:t>
            </a:r>
            <a:r>
              <a:rPr sz="1600" spc="-5" dirty="0" err="1" smtClean="0">
                <a:solidFill>
                  <a:srgbClr val="3232FF"/>
                </a:solidFill>
                <a:latin typeface="Verdana"/>
                <a:cs typeface="Verdana"/>
              </a:rPr>
              <a:t>ε</a:t>
            </a:r>
            <a:r>
              <a:rPr sz="1600" cap="small" spc="-10" dirty="0" err="1" smtClean="0">
                <a:solidFill>
                  <a:srgbClr val="3232FF"/>
                </a:solidFill>
                <a:latin typeface="Verdana"/>
                <a:cs typeface="Verdana"/>
              </a:rPr>
              <a:t>t</a:t>
            </a:r>
            <a:r>
              <a:rPr sz="1600" spc="-5" dirty="0" smtClean="0">
                <a:solidFill>
                  <a:srgbClr val="3232FF"/>
                </a:solidFill>
                <a:latin typeface="Verdana"/>
                <a:cs typeface="Verdana"/>
              </a:rPr>
              <a:t>απ</a:t>
            </a:r>
            <a:r>
              <a:rPr sz="1600" cap="small" spc="95" dirty="0" smtClean="0">
                <a:solidFill>
                  <a:srgbClr val="3232FF"/>
                </a:solidFill>
                <a:latin typeface="Verdana"/>
                <a:cs typeface="Verdana"/>
              </a:rPr>
              <a:t>tυ</a:t>
            </a:r>
            <a:r>
              <a:rPr sz="1600" spc="-5" dirty="0" smtClean="0">
                <a:solidFill>
                  <a:srgbClr val="3232FF"/>
                </a:solidFill>
                <a:latin typeface="Verdana"/>
                <a:cs typeface="Verdana"/>
              </a:rPr>
              <a:t>χ</a:t>
            </a:r>
            <a:r>
              <a:rPr sz="1600" spc="-15" dirty="0" smtClean="0">
                <a:solidFill>
                  <a:srgbClr val="3232FF"/>
                </a:solidFill>
                <a:latin typeface="Verdana"/>
                <a:cs typeface="Verdana"/>
              </a:rPr>
              <a:t>ı</a:t>
            </a:r>
            <a:r>
              <a:rPr sz="1600" spc="-85" dirty="0" smtClean="0">
                <a:solidFill>
                  <a:srgbClr val="3232FF"/>
                </a:solidFill>
                <a:latin typeface="Verdana"/>
                <a:cs typeface="Verdana"/>
              </a:rPr>
              <a:t>α</a:t>
            </a:r>
            <a:r>
              <a:rPr lang="el-GR" sz="1600" spc="-75" dirty="0">
                <a:solidFill>
                  <a:srgbClr val="3232FF"/>
                </a:solidFill>
                <a:latin typeface="Verdana"/>
                <a:cs typeface="Verdana"/>
              </a:rPr>
              <a:t>κ</a:t>
            </a:r>
            <a:r>
              <a:rPr sz="1600" spc="-10" dirty="0" err="1" smtClean="0">
                <a:solidFill>
                  <a:srgbClr val="3232FF"/>
                </a:solidFill>
                <a:latin typeface="Verdana"/>
                <a:cs typeface="Verdana"/>
              </a:rPr>
              <a:t>ώv</a:t>
            </a:r>
            <a:r>
              <a:rPr sz="1600" spc="-10" dirty="0" smtClean="0">
                <a:solidFill>
                  <a:srgbClr val="3232FF"/>
                </a:solidFill>
                <a:latin typeface="Verdana"/>
                <a:cs typeface="Verdana"/>
              </a:rPr>
              <a:t> </a:t>
            </a:r>
            <a:r>
              <a:rPr lang="el-GR" sz="1600" spc="-15" dirty="0" smtClean="0">
                <a:solidFill>
                  <a:srgbClr val="3232FF"/>
                </a:solidFill>
                <a:latin typeface="Verdana"/>
                <a:cs typeface="Verdana"/>
              </a:rPr>
              <a:t>προγραμμάτων</a:t>
            </a:r>
            <a:endParaRPr sz="1600" dirty="0">
              <a:latin typeface="Verdana"/>
              <a:cs typeface="Verdan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684666" y="2275842"/>
            <a:ext cx="2982595" cy="2533227"/>
            <a:chOff x="1203329" y="2133599"/>
            <a:chExt cx="2130425" cy="2374900"/>
          </a:xfrm>
        </p:grpSpPr>
        <p:sp>
          <p:nvSpPr>
            <p:cNvPr id="8" name="object 8"/>
            <p:cNvSpPr/>
            <p:nvPr/>
          </p:nvSpPr>
          <p:spPr>
            <a:xfrm>
              <a:off x="2203564" y="2133599"/>
              <a:ext cx="122555" cy="2375535"/>
            </a:xfrm>
            <a:custGeom>
              <a:avLst/>
              <a:gdLst/>
              <a:ahLst/>
              <a:cxnLst/>
              <a:rect l="l" t="t" r="r" b="b"/>
              <a:pathLst>
                <a:path w="122555" h="2375535">
                  <a:moveTo>
                    <a:pt x="114300" y="2261489"/>
                  </a:moveTo>
                  <a:lnTo>
                    <a:pt x="75755" y="2286317"/>
                  </a:lnTo>
                  <a:lnTo>
                    <a:pt x="83959" y="1727454"/>
                  </a:lnTo>
                  <a:lnTo>
                    <a:pt x="45986" y="1726946"/>
                  </a:lnTo>
                  <a:lnTo>
                    <a:pt x="37655" y="2285695"/>
                  </a:lnTo>
                  <a:lnTo>
                    <a:pt x="0" y="2259711"/>
                  </a:lnTo>
                  <a:lnTo>
                    <a:pt x="55511" y="2374912"/>
                  </a:lnTo>
                  <a:lnTo>
                    <a:pt x="94881" y="2298954"/>
                  </a:lnTo>
                  <a:lnTo>
                    <a:pt x="114300" y="2261489"/>
                  </a:lnTo>
                  <a:close/>
                </a:path>
                <a:path w="122555" h="2375535">
                  <a:moveTo>
                    <a:pt x="122186" y="1323962"/>
                  </a:moveTo>
                  <a:lnTo>
                    <a:pt x="84086" y="1349362"/>
                  </a:lnTo>
                  <a:lnTo>
                    <a:pt x="84086" y="863600"/>
                  </a:lnTo>
                  <a:lnTo>
                    <a:pt x="45986" y="863600"/>
                  </a:lnTo>
                  <a:lnTo>
                    <a:pt x="45986" y="1349362"/>
                  </a:lnTo>
                  <a:lnTo>
                    <a:pt x="7886" y="1323962"/>
                  </a:lnTo>
                  <a:lnTo>
                    <a:pt x="65036" y="1438262"/>
                  </a:lnTo>
                  <a:lnTo>
                    <a:pt x="103136" y="1362062"/>
                  </a:lnTo>
                  <a:lnTo>
                    <a:pt x="122186" y="1323962"/>
                  </a:lnTo>
                  <a:close/>
                </a:path>
                <a:path w="122555" h="2375535">
                  <a:moveTo>
                    <a:pt x="122186" y="460375"/>
                  </a:moveTo>
                  <a:lnTo>
                    <a:pt x="84086" y="485775"/>
                  </a:lnTo>
                  <a:lnTo>
                    <a:pt x="84086" y="0"/>
                  </a:lnTo>
                  <a:lnTo>
                    <a:pt x="45986" y="0"/>
                  </a:lnTo>
                  <a:lnTo>
                    <a:pt x="45986" y="485775"/>
                  </a:lnTo>
                  <a:lnTo>
                    <a:pt x="7886" y="460375"/>
                  </a:lnTo>
                  <a:lnTo>
                    <a:pt x="65036" y="574675"/>
                  </a:lnTo>
                  <a:lnTo>
                    <a:pt x="103136" y="498475"/>
                  </a:lnTo>
                  <a:lnTo>
                    <a:pt x="122186" y="460375"/>
                  </a:lnTo>
                  <a:close/>
                </a:path>
              </a:pathLst>
            </a:custGeom>
            <a:solidFill>
              <a:srgbClr val="323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03329" y="3573530"/>
              <a:ext cx="2130425" cy="346075"/>
            </a:xfrm>
            <a:custGeom>
              <a:avLst/>
              <a:gdLst/>
              <a:ahLst/>
              <a:cxnLst/>
              <a:rect l="l" t="t" r="r" b="b"/>
              <a:pathLst>
                <a:path w="2130425" h="346075">
                  <a:moveTo>
                    <a:pt x="2130420" y="0"/>
                  </a:moveTo>
                  <a:lnTo>
                    <a:pt x="0" y="0"/>
                  </a:lnTo>
                  <a:lnTo>
                    <a:pt x="0" y="346066"/>
                  </a:lnTo>
                  <a:lnTo>
                    <a:pt x="2130420" y="346066"/>
                  </a:lnTo>
                  <a:lnTo>
                    <a:pt x="21304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684666" y="3811768"/>
            <a:ext cx="2982595" cy="291103"/>
          </a:xfrm>
          <a:prstGeom prst="rect">
            <a:avLst/>
          </a:prstGeom>
          <a:ln w="19049">
            <a:solidFill>
              <a:srgbClr val="3232FF"/>
            </a:solidFill>
          </a:ln>
        </p:spPr>
        <p:txBody>
          <a:bodyPr vert="horz" wrap="square" lIns="0" tIns="44448" rIns="0" bIns="0" rtlCol="0">
            <a:spAutoFit/>
          </a:bodyPr>
          <a:lstStyle/>
          <a:p>
            <a:pPr algn="ctr">
              <a:spcBef>
                <a:spcPts val="350"/>
              </a:spcBef>
            </a:pPr>
            <a:r>
              <a:rPr sz="1600" cap="small" spc="-15" dirty="0">
                <a:solidFill>
                  <a:srgbClr val="3232FF"/>
                </a:solidFill>
                <a:latin typeface="Verdana"/>
                <a:cs typeface="Verdana"/>
              </a:rPr>
              <a:t>t</a:t>
            </a:r>
            <a:r>
              <a:rPr sz="1600" spc="-10" dirty="0">
                <a:solidFill>
                  <a:srgbClr val="3232FF"/>
                </a:solidFill>
                <a:latin typeface="Verdana"/>
                <a:cs typeface="Verdana"/>
              </a:rPr>
              <a:t>µήµα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84666" y="2888828"/>
            <a:ext cx="2982595" cy="369147"/>
          </a:xfrm>
          <a:custGeom>
            <a:avLst/>
            <a:gdLst/>
            <a:ahLst/>
            <a:cxnLst/>
            <a:rect l="l" t="t" r="r" b="b"/>
            <a:pathLst>
              <a:path w="2130425" h="346075">
                <a:moveTo>
                  <a:pt x="2130420" y="0"/>
                </a:moveTo>
                <a:lnTo>
                  <a:pt x="0" y="0"/>
                </a:lnTo>
                <a:lnTo>
                  <a:pt x="0" y="346066"/>
                </a:lnTo>
                <a:lnTo>
                  <a:pt x="2130420" y="346066"/>
                </a:lnTo>
                <a:lnTo>
                  <a:pt x="21304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684666" y="2888830"/>
            <a:ext cx="2982595" cy="291103"/>
          </a:xfrm>
          <a:prstGeom prst="rect">
            <a:avLst/>
          </a:prstGeom>
          <a:ln w="19049">
            <a:solidFill>
              <a:srgbClr val="3232FF"/>
            </a:solidFill>
          </a:ln>
        </p:spPr>
        <p:txBody>
          <a:bodyPr vert="horz" wrap="square" lIns="0" tIns="44448" rIns="0" bIns="0" rtlCol="0">
            <a:spAutoFit/>
          </a:bodyPr>
          <a:lstStyle/>
          <a:p>
            <a:pPr algn="ctr">
              <a:spcBef>
                <a:spcPts val="350"/>
              </a:spcBef>
            </a:pPr>
            <a:r>
              <a:rPr sz="1600" spc="-5" dirty="0">
                <a:solidFill>
                  <a:srgbClr val="3232FF"/>
                </a:solidFill>
                <a:latin typeface="Verdana"/>
                <a:cs typeface="Verdana"/>
              </a:rPr>
              <a:t>σχoλή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889882" y="1891529"/>
            <a:ext cx="3474212" cy="423333"/>
          </a:xfrm>
          <a:custGeom>
            <a:avLst/>
            <a:gdLst/>
            <a:ahLst/>
            <a:cxnLst/>
            <a:rect l="l" t="t" r="r" b="b"/>
            <a:pathLst>
              <a:path w="2481579" h="396875">
                <a:moveTo>
                  <a:pt x="2481203" y="0"/>
                </a:moveTo>
                <a:lnTo>
                  <a:pt x="0" y="0"/>
                </a:lnTo>
                <a:lnTo>
                  <a:pt x="0" y="396870"/>
                </a:lnTo>
                <a:lnTo>
                  <a:pt x="2481203" y="396870"/>
                </a:lnTo>
                <a:lnTo>
                  <a:pt x="2481203" y="0"/>
                </a:lnTo>
                <a:close/>
              </a:path>
            </a:pathLst>
          </a:custGeom>
          <a:solidFill>
            <a:srgbClr val="323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889882" y="1891528"/>
            <a:ext cx="3474212" cy="366765"/>
          </a:xfrm>
          <a:prstGeom prst="rect">
            <a:avLst/>
          </a:prstGeom>
        </p:spPr>
        <p:txBody>
          <a:bodyPr vert="horz" wrap="square" lIns="0" tIns="43178" rIns="0" bIns="0" rtlCol="0">
            <a:spAutoFit/>
          </a:bodyPr>
          <a:lstStyle/>
          <a:p>
            <a:pPr marL="92705">
              <a:spcBef>
                <a:spcPts val="341"/>
              </a:spcBef>
            </a:pPr>
            <a:r>
              <a:rPr lang="el-GR" sz="2100" spc="-5" dirty="0" smtClean="0">
                <a:solidFill>
                  <a:srgbClr val="FFFFFF"/>
                </a:solidFill>
                <a:latin typeface="Verdana"/>
                <a:cs typeface="Verdana"/>
              </a:rPr>
              <a:t>Αρθρωτό σύστ</a:t>
            </a:r>
            <a:r>
              <a:rPr lang="el-GR" sz="2100" spc="-15" dirty="0" smtClean="0">
                <a:solidFill>
                  <a:srgbClr val="FFFFFF"/>
                </a:solidFill>
                <a:latin typeface="Verdana"/>
                <a:cs typeface="Verdana"/>
              </a:rPr>
              <a:t>ημα</a:t>
            </a:r>
            <a:endParaRPr sz="21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55949" y="4843749"/>
            <a:ext cx="4540123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3819" marR="5080" indent="-111754">
              <a:spcBef>
                <a:spcPts val="95"/>
              </a:spcBef>
            </a:pPr>
            <a:r>
              <a:rPr lang="el-GR" sz="1600" spc="-5" dirty="0" smtClean="0">
                <a:solidFill>
                  <a:srgbClr val="3232FF"/>
                </a:solidFill>
                <a:latin typeface="Verdana"/>
                <a:cs typeface="Verdana"/>
              </a:rPr>
              <a:t>Μεγάλος αριθμός εκπαιδευτικών προγραμμάτων, που οδηγούν σε αντίστοιχα μεγάλο αριθμό πτυχίων, μεταπτυχιακών τίτλων και πιστοποιητικών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27830" y="4152866"/>
            <a:ext cx="1562862" cy="659795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sz="1400" dirty="0" err="1">
                <a:latin typeface="Verdana"/>
                <a:cs typeface="Verdana"/>
              </a:rPr>
              <a:t>συvδυ</a:t>
            </a:r>
            <a:r>
              <a:rPr sz="1400" dirty="0">
                <a:latin typeface="Verdana"/>
                <a:cs typeface="Verdana"/>
              </a:rPr>
              <a:t>ασµo</a:t>
            </a:r>
            <a:r>
              <a:rPr sz="1400" spc="-15" dirty="0">
                <a:latin typeface="Verdana"/>
                <a:cs typeface="Verdana"/>
              </a:rPr>
              <a:t>ç </a:t>
            </a:r>
            <a:r>
              <a:rPr lang="el-GR" sz="1400" dirty="0" smtClean="0">
                <a:latin typeface="Verdana"/>
                <a:cs typeface="Verdana"/>
              </a:rPr>
              <a:t>θεματικών ενοτήτων</a:t>
            </a:r>
            <a:endParaRPr sz="1400" dirty="0">
              <a:latin typeface="Verdana"/>
              <a:cs typeface="Verdan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8136657" y="2275842"/>
            <a:ext cx="2982595" cy="2533227"/>
            <a:chOff x="5811895" y="2133599"/>
            <a:chExt cx="2130425" cy="2374900"/>
          </a:xfrm>
        </p:grpSpPr>
        <p:sp>
          <p:nvSpPr>
            <p:cNvPr id="19" name="object 19"/>
            <p:cNvSpPr/>
            <p:nvPr/>
          </p:nvSpPr>
          <p:spPr>
            <a:xfrm>
              <a:off x="6818249" y="2133599"/>
              <a:ext cx="116205" cy="1457325"/>
            </a:xfrm>
            <a:custGeom>
              <a:avLst/>
              <a:gdLst/>
              <a:ahLst/>
              <a:cxnLst/>
              <a:rect l="l" t="t" r="r" b="b"/>
              <a:pathLst>
                <a:path w="116204" h="1457325">
                  <a:moveTo>
                    <a:pt x="114300" y="460375"/>
                  </a:moveTo>
                  <a:lnTo>
                    <a:pt x="76200" y="485775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38100" y="485775"/>
                  </a:lnTo>
                  <a:lnTo>
                    <a:pt x="0" y="460375"/>
                  </a:lnTo>
                  <a:lnTo>
                    <a:pt x="57150" y="574675"/>
                  </a:lnTo>
                  <a:lnTo>
                    <a:pt x="95250" y="498475"/>
                  </a:lnTo>
                  <a:lnTo>
                    <a:pt x="114300" y="460375"/>
                  </a:lnTo>
                  <a:close/>
                </a:path>
                <a:path w="116204" h="1457325">
                  <a:moveTo>
                    <a:pt x="115951" y="1343012"/>
                  </a:moveTo>
                  <a:lnTo>
                    <a:pt x="77851" y="1368412"/>
                  </a:lnTo>
                  <a:lnTo>
                    <a:pt x="77851" y="882650"/>
                  </a:lnTo>
                  <a:lnTo>
                    <a:pt x="39751" y="882650"/>
                  </a:lnTo>
                  <a:lnTo>
                    <a:pt x="39751" y="1368412"/>
                  </a:lnTo>
                  <a:lnTo>
                    <a:pt x="1651" y="1343012"/>
                  </a:lnTo>
                  <a:lnTo>
                    <a:pt x="58801" y="1457312"/>
                  </a:lnTo>
                  <a:lnTo>
                    <a:pt x="96901" y="1381112"/>
                  </a:lnTo>
                  <a:lnTo>
                    <a:pt x="115951" y="1343012"/>
                  </a:lnTo>
                  <a:close/>
                </a:path>
              </a:pathLst>
            </a:custGeom>
            <a:solidFill>
              <a:srgbClr val="323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811895" y="2708273"/>
              <a:ext cx="2130425" cy="346075"/>
            </a:xfrm>
            <a:custGeom>
              <a:avLst/>
              <a:gdLst/>
              <a:ahLst/>
              <a:cxnLst/>
              <a:rect l="l" t="t" r="r" b="b"/>
              <a:pathLst>
                <a:path w="2130425" h="346075">
                  <a:moveTo>
                    <a:pt x="2130420" y="0"/>
                  </a:moveTo>
                  <a:lnTo>
                    <a:pt x="0" y="0"/>
                  </a:lnTo>
                  <a:lnTo>
                    <a:pt x="0" y="346066"/>
                  </a:lnTo>
                  <a:lnTo>
                    <a:pt x="2130420" y="346066"/>
                  </a:lnTo>
                  <a:lnTo>
                    <a:pt x="21304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812036" y="3860541"/>
              <a:ext cx="114300" cy="648335"/>
            </a:xfrm>
            <a:custGeom>
              <a:avLst/>
              <a:gdLst/>
              <a:ahLst/>
              <a:cxnLst/>
              <a:rect l="l" t="t" r="r" b="b"/>
              <a:pathLst>
                <a:path w="114300" h="648335">
                  <a:moveTo>
                    <a:pt x="0" y="532769"/>
                  </a:moveTo>
                  <a:lnTo>
                    <a:pt x="55504" y="647962"/>
                  </a:lnTo>
                  <a:lnTo>
                    <a:pt x="94876" y="572012"/>
                  </a:lnTo>
                  <a:lnTo>
                    <a:pt x="75681" y="572012"/>
                  </a:lnTo>
                  <a:lnTo>
                    <a:pt x="37581" y="571500"/>
                  </a:lnTo>
                  <a:lnTo>
                    <a:pt x="37768" y="558774"/>
                  </a:lnTo>
                  <a:lnTo>
                    <a:pt x="0" y="532769"/>
                  </a:lnTo>
                  <a:close/>
                </a:path>
                <a:path w="114300" h="648335">
                  <a:moveTo>
                    <a:pt x="75867" y="559347"/>
                  </a:moveTo>
                  <a:lnTo>
                    <a:pt x="56641" y="571756"/>
                  </a:lnTo>
                  <a:lnTo>
                    <a:pt x="75681" y="572012"/>
                  </a:lnTo>
                  <a:lnTo>
                    <a:pt x="75867" y="559347"/>
                  </a:lnTo>
                  <a:close/>
                </a:path>
                <a:path w="114300" h="648335">
                  <a:moveTo>
                    <a:pt x="114300" y="534543"/>
                  </a:moveTo>
                  <a:lnTo>
                    <a:pt x="75867" y="559347"/>
                  </a:lnTo>
                  <a:lnTo>
                    <a:pt x="75681" y="572012"/>
                  </a:lnTo>
                  <a:lnTo>
                    <a:pt x="94876" y="572012"/>
                  </a:lnTo>
                  <a:lnTo>
                    <a:pt x="114300" y="534543"/>
                  </a:lnTo>
                  <a:close/>
                </a:path>
                <a:path w="114300" h="648335">
                  <a:moveTo>
                    <a:pt x="56641" y="571756"/>
                  </a:moveTo>
                  <a:lnTo>
                    <a:pt x="57085" y="571762"/>
                  </a:lnTo>
                  <a:lnTo>
                    <a:pt x="56641" y="571756"/>
                  </a:lnTo>
                  <a:close/>
                </a:path>
                <a:path w="114300" h="648335">
                  <a:moveTo>
                    <a:pt x="45963" y="0"/>
                  </a:moveTo>
                  <a:lnTo>
                    <a:pt x="37768" y="558774"/>
                  </a:lnTo>
                  <a:lnTo>
                    <a:pt x="56641" y="571755"/>
                  </a:lnTo>
                  <a:lnTo>
                    <a:pt x="75867" y="559347"/>
                  </a:lnTo>
                  <a:lnTo>
                    <a:pt x="84063" y="512"/>
                  </a:lnTo>
                  <a:lnTo>
                    <a:pt x="45963" y="0"/>
                  </a:lnTo>
                  <a:close/>
                </a:path>
                <a:path w="114300" h="648335">
                  <a:moveTo>
                    <a:pt x="37768" y="558774"/>
                  </a:moveTo>
                  <a:lnTo>
                    <a:pt x="37581" y="571500"/>
                  </a:lnTo>
                  <a:lnTo>
                    <a:pt x="56622" y="571755"/>
                  </a:lnTo>
                  <a:lnTo>
                    <a:pt x="37768" y="558774"/>
                  </a:lnTo>
                  <a:close/>
                </a:path>
              </a:pathLst>
            </a:custGeom>
            <a:solidFill>
              <a:srgbClr val="3232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8136657" y="2888830"/>
            <a:ext cx="2982595" cy="291103"/>
          </a:xfrm>
          <a:prstGeom prst="rect">
            <a:avLst/>
          </a:prstGeom>
          <a:ln w="19049">
            <a:solidFill>
              <a:srgbClr val="3232FF"/>
            </a:solidFill>
          </a:ln>
        </p:spPr>
        <p:txBody>
          <a:bodyPr vert="horz" wrap="square" lIns="0" tIns="44448" rIns="0" bIns="0" rtlCol="0">
            <a:spAutoFit/>
          </a:bodyPr>
          <a:lstStyle/>
          <a:p>
            <a:pPr marL="635" algn="ctr">
              <a:spcBef>
                <a:spcPts val="350"/>
              </a:spcBef>
            </a:pPr>
            <a:r>
              <a:rPr sz="1600" spc="-5" dirty="0">
                <a:solidFill>
                  <a:srgbClr val="3232FF"/>
                </a:solidFill>
                <a:latin typeface="Verdana"/>
                <a:cs typeface="Verdana"/>
              </a:rPr>
              <a:t>σχoλή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136658" y="3811767"/>
            <a:ext cx="2980817" cy="369147"/>
          </a:xfrm>
          <a:custGeom>
            <a:avLst/>
            <a:gdLst/>
            <a:ahLst/>
            <a:cxnLst/>
            <a:rect l="l" t="t" r="r" b="b"/>
            <a:pathLst>
              <a:path w="2129154" h="346075">
                <a:moveTo>
                  <a:pt x="2128765" y="0"/>
                </a:moveTo>
                <a:lnTo>
                  <a:pt x="0" y="0"/>
                </a:lnTo>
                <a:lnTo>
                  <a:pt x="0" y="346066"/>
                </a:lnTo>
                <a:lnTo>
                  <a:pt x="2128765" y="346066"/>
                </a:lnTo>
                <a:lnTo>
                  <a:pt x="21287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136658" y="3811768"/>
            <a:ext cx="2980817" cy="291103"/>
          </a:xfrm>
          <a:prstGeom prst="rect">
            <a:avLst/>
          </a:prstGeom>
          <a:ln w="19049">
            <a:solidFill>
              <a:srgbClr val="3232FF"/>
            </a:solidFill>
          </a:ln>
        </p:spPr>
        <p:txBody>
          <a:bodyPr vert="horz" wrap="square" lIns="0" tIns="44448" rIns="0" bIns="0" rtlCol="0">
            <a:spAutoFit/>
          </a:bodyPr>
          <a:lstStyle/>
          <a:p>
            <a:pPr marL="100325">
              <a:spcBef>
                <a:spcPts val="350"/>
              </a:spcBef>
            </a:pPr>
            <a:r>
              <a:rPr sz="1600" spc="-5" dirty="0" err="1" smtClean="0">
                <a:solidFill>
                  <a:srgbClr val="3232FF"/>
                </a:solidFill>
                <a:latin typeface="Verdana"/>
                <a:cs typeface="Verdana"/>
              </a:rPr>
              <a:t>θε</a:t>
            </a:r>
            <a:r>
              <a:rPr sz="1600" spc="-5" dirty="0" smtClean="0">
                <a:solidFill>
                  <a:srgbClr val="3232FF"/>
                </a:solidFill>
                <a:latin typeface="Verdana"/>
                <a:cs typeface="Verdana"/>
              </a:rPr>
              <a:t>µα</a:t>
            </a:r>
            <a:r>
              <a:rPr sz="1600" cap="small" spc="-75" dirty="0" err="1" smtClean="0">
                <a:solidFill>
                  <a:srgbClr val="3232FF"/>
                </a:solidFill>
                <a:latin typeface="Verdana"/>
                <a:cs typeface="Verdana"/>
              </a:rPr>
              <a:t>t</a:t>
            </a:r>
            <a:r>
              <a:rPr sz="1600" cap="small" spc="-61" dirty="0" err="1" smtClean="0">
                <a:solidFill>
                  <a:srgbClr val="3232FF"/>
                </a:solidFill>
                <a:latin typeface="Verdana"/>
                <a:cs typeface="Verdana"/>
              </a:rPr>
              <a:t>ı</a:t>
            </a:r>
            <a:r>
              <a:rPr lang="el-GR" sz="1600" spc="-65" dirty="0" smtClean="0">
                <a:solidFill>
                  <a:srgbClr val="3232FF"/>
                </a:solidFill>
                <a:latin typeface="Verdana"/>
                <a:cs typeface="Verdana"/>
              </a:rPr>
              <a:t>κές</a:t>
            </a:r>
            <a:r>
              <a:rPr sz="1600" spc="40" dirty="0" smtClean="0">
                <a:solidFill>
                  <a:srgbClr val="3232FF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3232FF"/>
                </a:solidFill>
                <a:latin typeface="Verdana"/>
                <a:cs typeface="Verdana"/>
              </a:rPr>
              <a:t>εvo</a:t>
            </a:r>
            <a:r>
              <a:rPr sz="1600" cap="small" spc="-10" dirty="0">
                <a:solidFill>
                  <a:srgbClr val="3232FF"/>
                </a:solidFill>
                <a:latin typeface="Verdana"/>
                <a:cs typeface="Verdana"/>
              </a:rPr>
              <a:t>t</a:t>
            </a:r>
            <a:r>
              <a:rPr sz="1600" spc="-5" dirty="0">
                <a:solidFill>
                  <a:srgbClr val="3232FF"/>
                </a:solidFill>
                <a:latin typeface="Verdana"/>
                <a:cs typeface="Verdana"/>
              </a:rPr>
              <a:t>η</a:t>
            </a:r>
            <a:r>
              <a:rPr sz="1600" cap="small" spc="-10" dirty="0">
                <a:solidFill>
                  <a:srgbClr val="3232FF"/>
                </a:solidFill>
                <a:latin typeface="Verdana"/>
                <a:cs typeface="Verdana"/>
              </a:rPr>
              <a:t>t</a:t>
            </a:r>
            <a:r>
              <a:rPr sz="1600" spc="-15" dirty="0">
                <a:solidFill>
                  <a:srgbClr val="3232FF"/>
                </a:solidFill>
                <a:latin typeface="Verdana"/>
                <a:cs typeface="Verdana"/>
              </a:rPr>
              <a:t>εç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198662" y="1661236"/>
            <a:ext cx="0" cy="4761653"/>
          </a:xfrm>
          <a:custGeom>
            <a:avLst/>
            <a:gdLst/>
            <a:ahLst/>
            <a:cxnLst/>
            <a:rect l="l" t="t" r="r" b="b"/>
            <a:pathLst>
              <a:path h="4464050">
                <a:moveTo>
                  <a:pt x="0" y="0"/>
                </a:moveTo>
                <a:lnTo>
                  <a:pt x="0" y="4463978"/>
                </a:lnTo>
              </a:path>
            </a:pathLst>
          </a:custGeom>
          <a:ln w="19049">
            <a:solidFill>
              <a:srgbClr val="32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14800" y="0"/>
            <a:ext cx="4595554" cy="1552347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el-GR" b="1" spc="229" dirty="0" smtClean="0"/>
              <a:t/>
            </a:r>
            <a:br>
              <a:rPr lang="el-GR" b="1" spc="229" dirty="0" smtClean="0"/>
            </a:br>
            <a:r>
              <a:rPr lang="el-GR" b="1" spc="229" dirty="0" smtClean="0"/>
              <a:t>Περιεχόμενα</a:t>
            </a:r>
            <a:endParaRPr b="1" spc="229" dirty="0"/>
          </a:p>
        </p:txBody>
      </p:sp>
      <p:sp>
        <p:nvSpPr>
          <p:cNvPr id="4" name="object 4"/>
          <p:cNvSpPr txBox="1"/>
          <p:nvPr/>
        </p:nvSpPr>
        <p:spPr>
          <a:xfrm>
            <a:off x="609600" y="2286000"/>
            <a:ext cx="10738231" cy="2430787"/>
          </a:xfrm>
          <a:prstGeom prst="rect">
            <a:avLst/>
          </a:prstGeom>
        </p:spPr>
        <p:txBody>
          <a:bodyPr vert="horz" wrap="square" lIns="0" tIns="113658" rIns="0" bIns="0" rtlCol="0">
            <a:spAutoFit/>
          </a:bodyPr>
          <a:lstStyle/>
          <a:p>
            <a:pPr marL="469877" indent="-457811">
              <a:spcBef>
                <a:spcPts val="894"/>
              </a:spcBef>
              <a:buFont typeface="Arial MT"/>
              <a:buChar char="•"/>
              <a:tabLst>
                <a:tab pos="469877" algn="l"/>
                <a:tab pos="470510" algn="l"/>
              </a:tabLst>
            </a:pPr>
            <a:r>
              <a:rPr lang="el-GR" sz="3200" spc="-195" dirty="0" smtClean="0">
                <a:latin typeface="Calibri"/>
                <a:cs typeface="Calibri"/>
              </a:rPr>
              <a:t>Εισαγωγή στην εξ αποστάσεως εκπαίδευση</a:t>
            </a:r>
          </a:p>
          <a:p>
            <a:pPr marL="526416" indent="-514350">
              <a:spcBef>
                <a:spcPts val="894"/>
              </a:spcBef>
              <a:buFont typeface="+mj-lt"/>
              <a:buAutoNum type="arabicPeriod"/>
              <a:tabLst>
                <a:tab pos="469877" algn="l"/>
                <a:tab pos="470510" algn="l"/>
              </a:tabLst>
            </a:pPr>
            <a:r>
              <a:rPr lang="el-GR" sz="3200" dirty="0" smtClean="0">
                <a:latin typeface="Calibri"/>
                <a:cs typeface="Calibri"/>
              </a:rPr>
              <a:t>      Ανοιχτή και «παραδοσιακή» εκπαίδευση</a:t>
            </a:r>
          </a:p>
          <a:p>
            <a:pPr marL="526416" indent="-514350">
              <a:spcBef>
                <a:spcPts val="894"/>
              </a:spcBef>
              <a:buFont typeface="+mj-lt"/>
              <a:buAutoNum type="arabicPeriod"/>
              <a:tabLst>
                <a:tab pos="469877" algn="l"/>
                <a:tab pos="470510" algn="l"/>
              </a:tabLst>
            </a:pPr>
            <a:r>
              <a:rPr lang="el-GR" sz="3200" dirty="0" smtClean="0">
                <a:latin typeface="Calibri"/>
                <a:cs typeface="Calibri"/>
              </a:rPr>
              <a:t>      «Ιδιαίτερα» εκπαιδευτικά εργαλεία</a:t>
            </a:r>
          </a:p>
          <a:p>
            <a:pPr marL="526416" indent="-514350">
              <a:spcBef>
                <a:spcPts val="894"/>
              </a:spcBef>
              <a:buFont typeface="+mj-lt"/>
              <a:buAutoNum type="arabicPeriod"/>
              <a:tabLst>
                <a:tab pos="469877" algn="l"/>
                <a:tab pos="470510" algn="l"/>
              </a:tabLst>
            </a:pPr>
            <a:endParaRPr lang="el-GR" sz="3200" dirty="0" smtClean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57200"/>
            <a:ext cx="10881360" cy="1568027"/>
          </a:xfrm>
        </p:spPr>
        <p:txBody>
          <a:bodyPr/>
          <a:lstStyle/>
          <a:p>
            <a:r>
              <a:rPr lang="el-GR" dirty="0" smtClean="0"/>
              <a:t>Συμπεράσματα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133600"/>
            <a:ext cx="10515600" cy="5181600"/>
          </a:xfrm>
        </p:spPr>
        <p:txBody>
          <a:bodyPr>
            <a:normAutofit/>
          </a:bodyPr>
          <a:lstStyle/>
          <a:p>
            <a:pPr marL="571500" indent="-571500" algn="just"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1"/>
                </a:solidFill>
              </a:rPr>
              <a:t>Τα παραδοσιακά εκπαιδευτικά συστήματα στο τριτοβάθμιο επίπεδο θετούν μια σειρά από περιορισμούς σε ότι αφορά την πρόσβαση σε αυτά</a:t>
            </a:r>
          </a:p>
          <a:p>
            <a:pPr marL="571500" indent="-571500" algn="just"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1"/>
                </a:solidFill>
              </a:rPr>
              <a:t>Τα ανοικτά συστήματα διέπονται από την αντίληψη ότι η μόρφωση είναι δικαίωμα όλων, σε όλη τη διάρκεια της ζωής τους</a:t>
            </a:r>
          </a:p>
          <a:p>
            <a:pPr marL="571500" indent="-571500" algn="just"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1"/>
                </a:solidFill>
              </a:rPr>
              <a:t>Η εκπαίδευση από απόσταση είναι μια μέθοδος που χαρακτηρίζεται από το γεγονός ότι ο εκπαιδευόμενος βρίσκεται απομακρυσμένος από τον εκπαιδευτή, αλλά επικοινωνεί με διάφορες μεθόδους.</a:t>
            </a:r>
          </a:p>
          <a:p>
            <a:pPr marL="571500" indent="-571500" algn="just"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1"/>
                </a:solidFill>
              </a:rPr>
              <a:t>Οι μορφές του εκπαιδευτικού υλικού είναι ποικίλες με ιδιαίτερες απαιτήσεις</a:t>
            </a:r>
          </a:p>
          <a:p>
            <a:pPr marL="571500" indent="-571500" algn="just"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1"/>
                </a:solidFill>
              </a:rPr>
              <a:t>Το αρθρωτό σύστημα προσφέρει πολλές ευκαιρίες και μπορεί να βοηθήσει στην οργάνωση του εκπαιδευτικού συστήματος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75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09600"/>
            <a:ext cx="10881360" cy="1568027"/>
          </a:xfrm>
        </p:spPr>
        <p:txBody>
          <a:bodyPr/>
          <a:lstStyle/>
          <a:p>
            <a:r>
              <a:rPr lang="el-GR" dirty="0" smtClean="0"/>
              <a:t>Βιβλιογραφία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09800"/>
            <a:ext cx="11430000" cy="4114800"/>
          </a:xfrm>
        </p:spPr>
        <p:txBody>
          <a:bodyPr>
            <a:normAutofit/>
          </a:bodyPr>
          <a:lstStyle/>
          <a:p>
            <a:pPr algn="l"/>
            <a:r>
              <a:rPr lang="en-US" sz="2500" dirty="0">
                <a:solidFill>
                  <a:schemeClr val="tx1"/>
                </a:solidFill>
              </a:rPr>
              <a:t>Barbour, M. &amp; Reeves, Th. (2009). The reality of virtual schools: A review of the </a:t>
            </a:r>
            <a:r>
              <a:rPr lang="el-GR" sz="25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l-GR" sz="2500" dirty="0">
                <a:solidFill>
                  <a:schemeClr val="tx1"/>
                </a:solidFill>
              </a:rPr>
              <a:t> </a:t>
            </a:r>
            <a:r>
              <a:rPr lang="el-GR" sz="2500" dirty="0" smtClean="0">
                <a:solidFill>
                  <a:schemeClr val="tx1"/>
                </a:solidFill>
              </a:rPr>
              <a:t>   </a:t>
            </a:r>
            <a:r>
              <a:rPr lang="en-US" sz="2500" dirty="0" smtClean="0">
                <a:solidFill>
                  <a:schemeClr val="tx1"/>
                </a:solidFill>
              </a:rPr>
              <a:t>literature</a:t>
            </a:r>
            <a:r>
              <a:rPr lang="en-US" sz="2500" dirty="0">
                <a:solidFill>
                  <a:schemeClr val="tx1"/>
                </a:solidFill>
              </a:rPr>
              <a:t>. </a:t>
            </a:r>
            <a:r>
              <a:rPr lang="en-US" sz="2500" i="1" dirty="0">
                <a:solidFill>
                  <a:schemeClr val="tx1"/>
                </a:solidFill>
              </a:rPr>
              <a:t>Computers &amp; Education </a:t>
            </a:r>
            <a:r>
              <a:rPr lang="en-US" sz="2500" i="1" dirty="0" smtClean="0">
                <a:solidFill>
                  <a:schemeClr val="tx1"/>
                </a:solidFill>
              </a:rPr>
              <a:t>54 </a:t>
            </a:r>
            <a:r>
              <a:rPr lang="en-US" sz="2500" dirty="0">
                <a:solidFill>
                  <a:schemeClr val="tx1"/>
                </a:solidFill>
              </a:rPr>
              <a:t>(2), pp. 402-416. </a:t>
            </a:r>
            <a:endParaRPr lang="el-GR" sz="2500" dirty="0" smtClean="0">
              <a:solidFill>
                <a:schemeClr val="tx1"/>
              </a:solidFill>
            </a:endParaRPr>
          </a:p>
          <a:p>
            <a:pPr algn="l"/>
            <a:r>
              <a:rPr lang="el-GR" sz="2500" dirty="0" smtClean="0">
                <a:solidFill>
                  <a:schemeClr val="tx1"/>
                </a:solidFill>
              </a:rPr>
              <a:t>Βεργίδης, Δ., Λιοναράκης, Α., Λυκουργιώτης, Α., Μακράκης, Β. &amp; Ματράλης Χ. (1998).     </a:t>
            </a:r>
          </a:p>
          <a:p>
            <a:pPr algn="l"/>
            <a:r>
              <a:rPr lang="el-GR" sz="2500" i="1" dirty="0">
                <a:solidFill>
                  <a:schemeClr val="tx1"/>
                </a:solidFill>
              </a:rPr>
              <a:t> </a:t>
            </a:r>
            <a:r>
              <a:rPr lang="el-GR" sz="2500" i="1" dirty="0" smtClean="0">
                <a:solidFill>
                  <a:schemeClr val="tx1"/>
                </a:solidFill>
              </a:rPr>
              <a:t>   Ανοικτή και εξ αποστάσεως εκπαίδευση</a:t>
            </a:r>
            <a:r>
              <a:rPr lang="el-GR" sz="2500" dirty="0" smtClean="0">
                <a:solidFill>
                  <a:schemeClr val="tx1"/>
                </a:solidFill>
              </a:rPr>
              <a:t>, </a:t>
            </a:r>
            <a:r>
              <a:rPr lang="el-GR" sz="2500" i="1" dirty="0" smtClean="0">
                <a:solidFill>
                  <a:schemeClr val="tx1"/>
                </a:solidFill>
              </a:rPr>
              <a:t>Τόμος Α, Θεσμοί και Λειτουργίες</a:t>
            </a:r>
            <a:r>
              <a:rPr lang="el-GR" sz="2500" dirty="0" smtClean="0">
                <a:solidFill>
                  <a:schemeClr val="tx1"/>
                </a:solidFill>
              </a:rPr>
              <a:t>, Ελληνικό    </a:t>
            </a:r>
          </a:p>
          <a:p>
            <a:pPr algn="l"/>
            <a:r>
              <a:rPr lang="el-GR" sz="2500" dirty="0">
                <a:solidFill>
                  <a:schemeClr val="tx1"/>
                </a:solidFill>
              </a:rPr>
              <a:t> </a:t>
            </a:r>
            <a:r>
              <a:rPr lang="el-GR" sz="2500" dirty="0" smtClean="0">
                <a:solidFill>
                  <a:schemeClr val="tx1"/>
                </a:solidFill>
              </a:rPr>
              <a:t>   Ανοικτό Πανεπιστήμιο</a:t>
            </a:r>
          </a:p>
          <a:p>
            <a:pPr algn="l"/>
            <a:r>
              <a:rPr lang="en-US" sz="2500" dirty="0" smtClean="0">
                <a:solidFill>
                  <a:schemeClr val="tx1"/>
                </a:solidFill>
              </a:rPr>
              <a:t>Clark</a:t>
            </a:r>
            <a:r>
              <a:rPr lang="en-US" sz="2500" dirty="0">
                <a:solidFill>
                  <a:schemeClr val="tx1"/>
                </a:solidFill>
              </a:rPr>
              <a:t>, T. &amp; Smith, R. (2005). </a:t>
            </a:r>
            <a:r>
              <a:rPr lang="en-US" sz="2500" i="1" dirty="0">
                <a:solidFill>
                  <a:schemeClr val="tx1"/>
                </a:solidFill>
              </a:rPr>
              <a:t>A Synthesis of New Research on K- 12 Online Learning. </a:t>
            </a:r>
            <a:endParaRPr lang="el-GR" sz="2500" i="1" dirty="0" smtClean="0">
              <a:solidFill>
                <a:schemeClr val="tx1"/>
              </a:solidFill>
            </a:endParaRPr>
          </a:p>
          <a:p>
            <a:pPr algn="l"/>
            <a:r>
              <a:rPr lang="el-GR" sz="2500" i="1" dirty="0">
                <a:solidFill>
                  <a:schemeClr val="tx1"/>
                </a:solidFill>
              </a:rPr>
              <a:t> </a:t>
            </a:r>
            <a:r>
              <a:rPr lang="el-GR" sz="2500" i="1" dirty="0" smtClean="0">
                <a:solidFill>
                  <a:schemeClr val="tx1"/>
                </a:solidFill>
              </a:rPr>
              <a:t>    </a:t>
            </a:r>
            <a:r>
              <a:rPr lang="en-US" sz="2500" dirty="0" smtClean="0">
                <a:solidFill>
                  <a:schemeClr val="tx1"/>
                </a:solidFill>
              </a:rPr>
              <a:t>Naperville</a:t>
            </a:r>
            <a:r>
              <a:rPr lang="en-US" sz="2500" dirty="0">
                <a:solidFill>
                  <a:schemeClr val="tx1"/>
                </a:solidFill>
              </a:rPr>
              <a:t>, IL: Learning Point Associates.</a:t>
            </a:r>
            <a:endParaRPr lang="el-GR" sz="2500" dirty="0" smtClean="0">
              <a:solidFill>
                <a:schemeClr val="tx1"/>
              </a:solidFill>
            </a:endParaRPr>
          </a:p>
          <a:p>
            <a:pPr algn="l"/>
            <a:endParaRPr lang="el-GR" sz="2500" dirty="0">
              <a:solidFill>
                <a:schemeClr val="tx1"/>
              </a:solidFill>
            </a:endParaRPr>
          </a:p>
          <a:p>
            <a:pPr algn="l"/>
            <a:endParaRPr lang="en-US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3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362200" y="2514600"/>
            <a:ext cx="7924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Ανοιχτή και «παραδοσιακή» εκπαίδευση</a:t>
            </a:r>
            <a:endParaRPr lang="en-US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29200" y="384720"/>
            <a:ext cx="3048000" cy="782906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el-GR" spc="229" dirty="0" smtClean="0"/>
              <a:t>1. Σύνοψη</a:t>
            </a:r>
            <a:endParaRPr spc="229" dirty="0"/>
          </a:p>
        </p:txBody>
      </p:sp>
      <p:sp>
        <p:nvSpPr>
          <p:cNvPr id="4" name="object 4"/>
          <p:cNvSpPr txBox="1"/>
          <p:nvPr/>
        </p:nvSpPr>
        <p:spPr>
          <a:xfrm>
            <a:off x="750316" y="1625782"/>
            <a:ext cx="10678668" cy="4775018"/>
          </a:xfrm>
          <a:prstGeom prst="rect">
            <a:avLst/>
          </a:prstGeom>
        </p:spPr>
        <p:txBody>
          <a:bodyPr vert="horz" wrap="square" lIns="0" tIns="113658" rIns="0" bIns="0" rtlCol="0">
            <a:spAutoFit/>
          </a:bodyPr>
          <a:lstStyle/>
          <a:p>
            <a:pPr marL="355582" indent="-343518">
              <a:spcBef>
                <a:spcPts val="894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spc="25" dirty="0" smtClean="0">
                <a:latin typeface="Calibri"/>
                <a:cs typeface="Calibri"/>
              </a:rPr>
              <a:t>Υποενότητες</a:t>
            </a:r>
            <a:endParaRPr sz="3200" dirty="0">
              <a:latin typeface="Calibri"/>
              <a:cs typeface="Calibri"/>
            </a:endParaRPr>
          </a:p>
          <a:p>
            <a:pPr marL="756247" marR="1133419" lvl="1" indent="-287006">
              <a:spcBef>
                <a:spcPts val="690"/>
              </a:spcBef>
              <a:buFont typeface="Arial MT"/>
              <a:buChar char="–"/>
              <a:tabLst>
                <a:tab pos="756882" algn="l"/>
              </a:tabLst>
            </a:pPr>
            <a:r>
              <a:rPr lang="el-GR" sz="2900" spc="-5" dirty="0" smtClean="0">
                <a:latin typeface="Calibri"/>
                <a:cs typeface="Calibri"/>
              </a:rPr>
              <a:t>παρ</a:t>
            </a:r>
            <a:r>
              <a:rPr sz="2900" spc="-5" dirty="0" smtClean="0">
                <a:latin typeface="Calibri"/>
                <a:cs typeface="Calibri"/>
              </a:rPr>
              <a:t>α</a:t>
            </a:r>
            <a:r>
              <a:rPr lang="el-GR" sz="2900" spc="-5" dirty="0" smtClean="0">
                <a:latin typeface="Calibri"/>
                <a:cs typeface="Calibri"/>
              </a:rPr>
              <a:t>δοσιακά</a:t>
            </a:r>
            <a:r>
              <a:rPr sz="2900" spc="-15" dirty="0" smtClean="0">
                <a:latin typeface="Calibri"/>
                <a:cs typeface="Calibri"/>
              </a:rPr>
              <a:t> </a:t>
            </a:r>
            <a:r>
              <a:rPr lang="el-GR" sz="2900" spc="-21" dirty="0" smtClean="0">
                <a:latin typeface="Calibri"/>
                <a:cs typeface="Calibri"/>
              </a:rPr>
              <a:t>συστήματα</a:t>
            </a:r>
            <a:r>
              <a:rPr sz="2900" spc="10" dirty="0" smtClean="0">
                <a:latin typeface="Calibri"/>
                <a:cs typeface="Calibri"/>
              </a:rPr>
              <a:t> </a:t>
            </a:r>
            <a:r>
              <a:rPr lang="el-GR" sz="2900" spc="-30" dirty="0" smtClean="0">
                <a:latin typeface="Calibri"/>
                <a:cs typeface="Calibri"/>
              </a:rPr>
              <a:t>τριτοβάθμιας εκπαίδευσης</a:t>
            </a:r>
            <a:endParaRPr sz="2900" dirty="0">
              <a:latin typeface="Calibri"/>
              <a:cs typeface="Calibri"/>
            </a:endParaRPr>
          </a:p>
          <a:p>
            <a:pPr marL="756247" lvl="1" indent="-287006">
              <a:spcBef>
                <a:spcPts val="675"/>
              </a:spcBef>
              <a:buFont typeface="Arial MT"/>
              <a:buChar char="–"/>
              <a:tabLst>
                <a:tab pos="756882" algn="l"/>
              </a:tabLst>
            </a:pPr>
            <a:r>
              <a:rPr lang="el-GR" sz="2900" spc="-5" dirty="0">
                <a:latin typeface="Calibri"/>
                <a:cs typeface="Calibri"/>
              </a:rPr>
              <a:t>α</a:t>
            </a:r>
            <a:r>
              <a:rPr lang="el-GR" sz="2900" spc="-5" dirty="0" smtClean="0">
                <a:latin typeface="Calibri"/>
                <a:cs typeface="Calibri"/>
              </a:rPr>
              <a:t>νοικτά συστήματα τριτοβάθμιας εκπαίδευσης</a:t>
            </a:r>
            <a:endParaRPr sz="2900" dirty="0">
              <a:latin typeface="Calibri"/>
              <a:cs typeface="Calibri"/>
            </a:endParaRPr>
          </a:p>
          <a:p>
            <a:pPr marL="355582" indent="-343518">
              <a:spcBef>
                <a:spcPts val="750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spc="-5" dirty="0" smtClean="0">
                <a:latin typeface="Calibri"/>
                <a:cs typeface="Calibri"/>
              </a:rPr>
              <a:t>Β</a:t>
            </a:r>
            <a:r>
              <a:rPr sz="3200" spc="-5" dirty="0" smtClean="0">
                <a:latin typeface="Calibri"/>
                <a:cs typeface="Calibri"/>
              </a:rPr>
              <a:t>α</a:t>
            </a:r>
            <a:r>
              <a:rPr lang="el-GR" sz="3200" spc="-5" dirty="0" smtClean="0">
                <a:latin typeface="Calibri"/>
                <a:cs typeface="Calibri"/>
              </a:rPr>
              <a:t>σικά θέ</a:t>
            </a:r>
            <a:r>
              <a:rPr sz="3200" spc="-25" dirty="0" smtClean="0">
                <a:latin typeface="Calibri"/>
                <a:cs typeface="Calibri"/>
              </a:rPr>
              <a:t>µα</a:t>
            </a:r>
            <a:r>
              <a:rPr lang="el-GR" sz="3200" spc="-25" dirty="0" smtClean="0">
                <a:latin typeface="Calibri"/>
                <a:cs typeface="Calibri"/>
              </a:rPr>
              <a:t>τα</a:t>
            </a:r>
            <a:endParaRPr sz="3200" dirty="0">
              <a:latin typeface="Calibri"/>
              <a:cs typeface="Calibri"/>
            </a:endParaRPr>
          </a:p>
          <a:p>
            <a:pPr marL="756247" marR="5080" lvl="1" indent="-287006">
              <a:spcBef>
                <a:spcPts val="690"/>
              </a:spcBef>
              <a:buFont typeface="Arial MT"/>
              <a:buChar char="–"/>
              <a:tabLst>
                <a:tab pos="756882" algn="l"/>
              </a:tabLst>
            </a:pPr>
            <a:r>
              <a:rPr lang="el-GR" sz="2900" spc="5" dirty="0" smtClean="0">
                <a:latin typeface="Calibri"/>
                <a:cs typeface="Calibri"/>
              </a:rPr>
              <a:t>διάκριση</a:t>
            </a:r>
            <a:r>
              <a:rPr sz="2900" spc="5" dirty="0" smtClean="0">
                <a:latin typeface="Calibri"/>
                <a:cs typeface="Calibri"/>
              </a:rPr>
              <a:t> </a:t>
            </a:r>
            <a:r>
              <a:rPr lang="el-GR" sz="2900" spc="35" dirty="0" smtClean="0">
                <a:latin typeface="Calibri"/>
                <a:cs typeface="Calibri"/>
              </a:rPr>
              <a:t>μεταξύ ανοικτού και «παραδοσιακού» τριτοβάθμιου εκπαιδευτικού συστήματος</a:t>
            </a:r>
            <a:endParaRPr sz="2900" dirty="0">
              <a:latin typeface="Calibri"/>
              <a:cs typeface="Calibri"/>
            </a:endParaRPr>
          </a:p>
          <a:p>
            <a:pPr marL="756247" marR="265416" lvl="1" indent="-287006">
              <a:spcBef>
                <a:spcPts val="675"/>
              </a:spcBef>
              <a:buFont typeface="Arial MT"/>
              <a:buChar char="–"/>
              <a:tabLst>
                <a:tab pos="756882" algn="l"/>
              </a:tabLst>
            </a:pPr>
            <a:r>
              <a:rPr lang="el-GR" sz="2900" spc="70" dirty="0">
                <a:latin typeface="Calibri"/>
                <a:cs typeface="Calibri"/>
              </a:rPr>
              <a:t>α</a:t>
            </a:r>
            <a:r>
              <a:rPr lang="el-GR" sz="2900" spc="70" dirty="0" smtClean="0">
                <a:latin typeface="Calibri"/>
                <a:cs typeface="Calibri"/>
              </a:rPr>
              <a:t>ντιλήψεις που συγκροτούν το «ιδεώδες» της ανοικτής εκπαίδευσης</a:t>
            </a:r>
            <a:endParaRPr sz="2900" dirty="0">
              <a:latin typeface="Calibri"/>
              <a:cs typeface="Calibri"/>
            </a:endParaRPr>
          </a:p>
          <a:p>
            <a:pPr marL="756247" lvl="1" indent="-287006">
              <a:spcBef>
                <a:spcPts val="675"/>
              </a:spcBef>
              <a:buFont typeface="Arial MT"/>
              <a:buChar char="–"/>
              <a:tabLst>
                <a:tab pos="756882" algn="l"/>
              </a:tabLst>
            </a:pPr>
            <a:r>
              <a:rPr sz="2900" spc="-15" dirty="0">
                <a:latin typeface="Calibri"/>
                <a:cs typeface="Calibri"/>
              </a:rPr>
              <a:t>οpισµοί</a:t>
            </a:r>
            <a:endParaRPr sz="29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6200" y="152400"/>
            <a:ext cx="5074411" cy="782906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el-GR" spc="-5" dirty="0" smtClean="0"/>
              <a:t>2. Έννοιες κλειδιά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50266" y="1717661"/>
            <a:ext cx="4517898" cy="34054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582" marR="5080" indent="-343518">
              <a:spcBef>
                <a:spcPts val="9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5" dirty="0" smtClean="0">
                <a:latin typeface="Calibri"/>
                <a:cs typeface="Calibri"/>
              </a:rPr>
              <a:t>Ανοικτά συστήματα εκπαίδευσης</a:t>
            </a:r>
            <a:endParaRPr sz="2900" dirty="0">
              <a:latin typeface="Calibri"/>
              <a:cs typeface="Calibri"/>
            </a:endParaRPr>
          </a:p>
          <a:p>
            <a:pPr marL="355582" marR="877525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45" dirty="0" smtClean="0">
                <a:latin typeface="Calibri"/>
                <a:cs typeface="Calibri"/>
              </a:rPr>
              <a:t>Παραδοσιακά συστήματα εκπαίδευσης</a:t>
            </a:r>
            <a:endParaRPr sz="2900" dirty="0">
              <a:latin typeface="Calibri"/>
              <a:cs typeface="Calibri"/>
            </a:endParaRPr>
          </a:p>
          <a:p>
            <a:pPr marL="355582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15" dirty="0" smtClean="0">
                <a:latin typeface="Calibri"/>
                <a:cs typeface="Calibri"/>
              </a:rPr>
              <a:t>φ</a:t>
            </a:r>
            <a:r>
              <a:rPr lang="el-GR" sz="2900" spc="15" dirty="0">
                <a:latin typeface="Calibri"/>
                <a:cs typeface="Calibri"/>
              </a:rPr>
              <a:t>υ</a:t>
            </a:r>
            <a:r>
              <a:rPr lang="el-GR" sz="2900" spc="15" dirty="0" smtClean="0">
                <a:latin typeface="Calibri"/>
                <a:cs typeface="Calibri"/>
              </a:rPr>
              <a:t>σική παρουσί</a:t>
            </a:r>
            <a:r>
              <a:rPr sz="2900" dirty="0" smtClean="0">
                <a:latin typeface="Calibri"/>
                <a:cs typeface="Calibri"/>
              </a:rPr>
              <a:t>α</a:t>
            </a:r>
            <a:endParaRPr sz="2900" dirty="0">
              <a:latin typeface="Calibri"/>
              <a:cs typeface="Calibri"/>
            </a:endParaRPr>
          </a:p>
          <a:p>
            <a:pPr marL="355582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15" dirty="0" smtClean="0">
                <a:latin typeface="Calibri"/>
                <a:cs typeface="Calibri"/>
              </a:rPr>
              <a:t>φάσμ</a:t>
            </a:r>
            <a:r>
              <a:rPr sz="2900" spc="-15" dirty="0" smtClean="0">
                <a:latin typeface="Calibri"/>
                <a:cs typeface="Calibri"/>
              </a:rPr>
              <a:t>α</a:t>
            </a:r>
            <a:r>
              <a:rPr sz="2900" spc="-21" dirty="0" smtClean="0">
                <a:latin typeface="Calibri"/>
                <a:cs typeface="Calibri"/>
              </a:rPr>
              <a:t> </a:t>
            </a:r>
            <a:r>
              <a:rPr lang="el-GR" sz="2900" spc="-30" dirty="0" smtClean="0">
                <a:latin typeface="Calibri"/>
                <a:cs typeface="Calibri"/>
              </a:rPr>
              <a:t>ηλικιών</a:t>
            </a:r>
            <a:endParaRPr sz="29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12245" y="1923905"/>
            <a:ext cx="5178425" cy="2798842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355582" indent="-342883">
              <a:spcBef>
                <a:spcPts val="105"/>
              </a:spcBef>
              <a:buChar char="•"/>
              <a:tabLst>
                <a:tab pos="354947" algn="l"/>
                <a:tab pos="355582" algn="l"/>
              </a:tabLst>
            </a:pPr>
            <a:r>
              <a:rPr lang="el-GR" sz="2100" spc="-5" dirty="0" smtClean="0">
                <a:latin typeface="Verdana"/>
                <a:cs typeface="Verdana"/>
              </a:rPr>
              <a:t>Αυτοτελής κύκλος σπουδών</a:t>
            </a:r>
            <a:endParaRPr sz="2100" dirty="0">
              <a:latin typeface="Verdana"/>
              <a:cs typeface="Verdana"/>
            </a:endParaRPr>
          </a:p>
          <a:p>
            <a:pPr>
              <a:spcBef>
                <a:spcPts val="30"/>
              </a:spcBef>
            </a:pPr>
            <a:endParaRPr sz="1900" dirty="0">
              <a:latin typeface="Verdana"/>
              <a:cs typeface="Verdana"/>
            </a:endParaRPr>
          </a:p>
          <a:p>
            <a:pPr marL="355582" indent="-343518">
              <a:buChar char="•"/>
              <a:tabLst>
                <a:tab pos="354947" algn="l"/>
                <a:tab pos="356218" algn="l"/>
              </a:tabLst>
            </a:pPr>
            <a:r>
              <a:rPr lang="el-GR" sz="2100" spc="-45" dirty="0" smtClean="0">
                <a:latin typeface="Verdana"/>
                <a:cs typeface="Verdana"/>
              </a:rPr>
              <a:t>Εκπαιδευτικές ευκαιρίες</a:t>
            </a:r>
            <a:endParaRPr sz="2100" dirty="0">
              <a:latin typeface="Verdana"/>
              <a:cs typeface="Verdana"/>
            </a:endParaRPr>
          </a:p>
          <a:p>
            <a:pPr>
              <a:spcBef>
                <a:spcPts val="30"/>
              </a:spcBef>
              <a:buFont typeface="Verdana"/>
              <a:buChar char="•"/>
            </a:pPr>
            <a:endParaRPr sz="1900" dirty="0">
              <a:latin typeface="Verdana"/>
              <a:cs typeface="Verdana"/>
            </a:endParaRPr>
          </a:p>
          <a:p>
            <a:pPr marL="355582" indent="-343518">
              <a:buChar char="•"/>
              <a:tabLst>
                <a:tab pos="354947" algn="l"/>
                <a:tab pos="356218" algn="l"/>
              </a:tabLst>
            </a:pPr>
            <a:r>
              <a:rPr lang="el-GR" sz="2100" dirty="0" smtClean="0">
                <a:latin typeface="Verdana"/>
                <a:cs typeface="Verdana"/>
              </a:rPr>
              <a:t>Ελεύθερη πρόσβαση</a:t>
            </a:r>
            <a:endParaRPr sz="2100" dirty="0">
              <a:latin typeface="Verdana"/>
              <a:cs typeface="Verdana"/>
            </a:endParaRPr>
          </a:p>
          <a:p>
            <a:pPr>
              <a:spcBef>
                <a:spcPts val="30"/>
              </a:spcBef>
            </a:pPr>
            <a:endParaRPr lang="el-GR" sz="1900" dirty="0">
              <a:latin typeface="Verdana"/>
              <a:cs typeface="Verdana"/>
            </a:endParaRPr>
          </a:p>
          <a:p>
            <a:pPr marL="342900" indent="-342900">
              <a:spcBef>
                <a:spcPts val="30"/>
              </a:spcBef>
              <a:buFont typeface="Arial" pitchFamily="34" charset="0"/>
              <a:buChar char="•"/>
            </a:pPr>
            <a:r>
              <a:rPr lang="el-GR" sz="2100" dirty="0" smtClean="0">
                <a:latin typeface="Verdana"/>
                <a:cs typeface="Verdana"/>
              </a:rPr>
              <a:t>Εκπαίδευση από απόσταση</a:t>
            </a:r>
            <a:endParaRPr sz="2100" dirty="0">
              <a:latin typeface="Verdana"/>
              <a:cs typeface="Verdana"/>
            </a:endParaRPr>
          </a:p>
          <a:p>
            <a:pPr>
              <a:spcBef>
                <a:spcPts val="30"/>
              </a:spcBef>
              <a:buFont typeface="Verdana"/>
              <a:buChar char="•"/>
            </a:pPr>
            <a:endParaRPr sz="1900" dirty="0">
              <a:latin typeface="Verdana"/>
              <a:cs typeface="Verdana"/>
            </a:endParaRPr>
          </a:p>
          <a:p>
            <a:pPr marL="355582" indent="-343518">
              <a:buChar char="•"/>
              <a:tabLst>
                <a:tab pos="354947" algn="l"/>
                <a:tab pos="356218" algn="l"/>
              </a:tabLst>
            </a:pPr>
            <a:r>
              <a:rPr lang="el-GR" sz="2100" dirty="0" smtClean="0">
                <a:latin typeface="Verdana"/>
                <a:cs typeface="Verdana"/>
              </a:rPr>
              <a:t>Αρθρωτό σύστημα</a:t>
            </a:r>
            <a:endParaRPr sz="21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750303" y="2221064"/>
            <a:ext cx="11146282" cy="30489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582" marR="453367" indent="-343518">
              <a:spcBef>
                <a:spcPts val="9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5" dirty="0" smtClean="0">
                <a:latin typeface="Calibri"/>
                <a:cs typeface="Calibri"/>
              </a:rPr>
              <a:t>Υποχρέωση φυσικής παρουσίας φοιτητή στην αίθουσα διδασκαλίας</a:t>
            </a:r>
            <a:endParaRPr sz="2900" dirty="0">
              <a:latin typeface="Calibri"/>
              <a:cs typeface="Calibri"/>
            </a:endParaRPr>
          </a:p>
          <a:p>
            <a:pPr marL="355582" marR="5080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-5" dirty="0" smtClean="0">
                <a:latin typeface="Calibri"/>
                <a:cs typeface="Calibri"/>
              </a:rPr>
              <a:t>Υποχρέωση εισαγωγικών εξετάσεων</a:t>
            </a:r>
            <a:endParaRPr sz="2900" dirty="0">
              <a:latin typeface="Calibri"/>
              <a:cs typeface="Calibri"/>
            </a:endParaRPr>
          </a:p>
          <a:p>
            <a:pPr marL="355582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15" dirty="0" smtClean="0">
                <a:latin typeface="Calibri"/>
                <a:cs typeface="Calibri"/>
              </a:rPr>
              <a:t>Στενό φάσμα ηλικιών που καλύπτεται</a:t>
            </a:r>
          </a:p>
          <a:p>
            <a:pPr marL="355582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15" dirty="0" smtClean="0">
                <a:latin typeface="Calibri"/>
                <a:cs typeface="Calibri"/>
              </a:rPr>
              <a:t>Αδυναμία προσφοράς αυτοτελών μορφωτικών κύκλων σε μικρή σχετικά διάρκεια</a:t>
            </a:r>
          </a:p>
          <a:p>
            <a:pPr marL="12064">
              <a:spcBef>
                <a:spcPts val="675"/>
              </a:spcBef>
              <a:tabLst>
                <a:tab pos="355582" algn="l"/>
                <a:tab pos="356218" algn="l"/>
              </a:tabLst>
            </a:pPr>
            <a:endParaRPr sz="2900" dirty="0">
              <a:latin typeface="Calibri"/>
              <a:cs typeface="Calibri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3. Αδυναμίες παραδοσιακού συστήματος εκπαίδευσης</a:t>
            </a:r>
            <a:endParaRPr lang="en-US" dirty="0"/>
          </a:p>
        </p:txBody>
      </p:sp>
      <p:pic>
        <p:nvPicPr>
          <p:cNvPr id="2050" name="Picture 2" descr="C:\Users\dimit\Desktop\cla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044" y="4419600"/>
            <a:ext cx="4876800" cy="23747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010391" y="242994"/>
            <a:ext cx="8791321" cy="1552347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700" marR="5080" indent="99056">
              <a:spcBef>
                <a:spcPts val="105"/>
              </a:spcBef>
            </a:pPr>
            <a:r>
              <a:rPr lang="el-GR" dirty="0" smtClean="0"/>
              <a:t>4. Χαρακτηριστικα ανοικτών συστημάτων μάθησης</a:t>
            </a:r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750300" y="2221058"/>
            <a:ext cx="11120501" cy="39542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582" marR="64766" indent="-343518">
              <a:spcBef>
                <a:spcPts val="9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endParaRPr lang="el-GR" sz="2900" spc="65" dirty="0" smtClean="0">
              <a:latin typeface="Calibri"/>
              <a:cs typeface="Calibri"/>
            </a:endParaRPr>
          </a:p>
          <a:p>
            <a:pPr marL="355582" marR="64766" indent="-343518">
              <a:spcBef>
                <a:spcPts val="9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65" dirty="0" smtClean="0">
                <a:latin typeface="Calibri"/>
                <a:cs typeface="Calibri"/>
              </a:rPr>
              <a:t>Δεν απαιτούν φυσική παρουσία</a:t>
            </a:r>
            <a:endParaRPr sz="2900" dirty="0">
              <a:latin typeface="Calibri"/>
              <a:cs typeface="Calibri"/>
            </a:endParaRPr>
          </a:p>
          <a:p>
            <a:pPr marL="355582" marR="5080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65" dirty="0" smtClean="0">
                <a:latin typeface="Calibri"/>
                <a:cs typeface="Calibri"/>
              </a:rPr>
              <a:t>Δεν προϋποθέτουν επιτυχείς εξετάσεις</a:t>
            </a:r>
          </a:p>
          <a:p>
            <a:pPr marL="355582" marR="5080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10" dirty="0" smtClean="0">
                <a:latin typeface="Calibri"/>
                <a:cs typeface="Calibri"/>
              </a:rPr>
              <a:t>Απευθύνονται σε ευρύτατο φάσμα ηλικιών</a:t>
            </a:r>
          </a:p>
          <a:p>
            <a:pPr marL="355582" marR="5080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10" dirty="0" smtClean="0">
                <a:latin typeface="Calibri"/>
                <a:cs typeface="Calibri"/>
              </a:rPr>
              <a:t>Καλύπτουν κατά τρόπο ενιαίο όλα τα επίπεδα, από την προπτυχιακή επιμόρφωση ως το διδακτορικό δίπλωμα</a:t>
            </a:r>
          </a:p>
          <a:p>
            <a:pPr marL="355582" marR="5080" indent="-343518">
              <a:spcBef>
                <a:spcPts val="67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2900" spc="10" dirty="0" smtClean="0">
                <a:latin typeface="Calibri"/>
                <a:cs typeface="Calibri"/>
              </a:rPr>
              <a:t>Προσφέρουν αυτοτελείς μορφωτικούς κύκλους σε μικρή σχετικά διάρκεια</a:t>
            </a:r>
            <a:endParaRPr sz="2900" dirty="0">
              <a:latin typeface="Calibri"/>
              <a:cs typeface="Calibri"/>
            </a:endParaRPr>
          </a:p>
        </p:txBody>
      </p:sp>
      <p:pic>
        <p:nvPicPr>
          <p:cNvPr id="4" name="Picture 2" descr="C:\Users\dimit\Desktop\αρχείο λήψη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0818" y="2058066"/>
            <a:ext cx="3782711" cy="21651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50302" y="7047079"/>
            <a:ext cx="209804" cy="4584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900" spc="-5" dirty="0">
                <a:latin typeface="Arial MT"/>
                <a:cs typeface="Arial MT"/>
              </a:rPr>
              <a:t>•</a:t>
            </a:r>
            <a:endParaRPr sz="2900">
              <a:latin typeface="Arial MT"/>
              <a:cs typeface="Arial M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5. Ορισμοί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9414" y="1676400"/>
            <a:ext cx="1188720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l-GR" sz="2900" b="1" dirty="0" smtClean="0"/>
              <a:t>Εκπαίδευση από απόσταση (</a:t>
            </a:r>
            <a:r>
              <a:rPr lang="es-ES" sz="2900" b="1" dirty="0" err="1" smtClean="0"/>
              <a:t>distance</a:t>
            </a:r>
            <a:r>
              <a:rPr lang="es-ES" sz="2900" b="1" dirty="0" smtClean="0"/>
              <a:t> </a:t>
            </a:r>
            <a:r>
              <a:rPr lang="es-ES" sz="2900" b="1" dirty="0" err="1" smtClean="0"/>
              <a:t>education</a:t>
            </a:r>
            <a:r>
              <a:rPr lang="en-US" sz="2900" b="1" dirty="0" smtClean="0"/>
              <a:t>)</a:t>
            </a:r>
            <a:endParaRPr lang="el-GR" sz="2900" b="1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900" b="1" dirty="0"/>
          </a:p>
          <a:p>
            <a:pPr marL="342900" indent="-342900" algn="just">
              <a:buFont typeface="Wingdings" pitchFamily="2" charset="2"/>
              <a:buChar char="q"/>
            </a:pPr>
            <a:r>
              <a:rPr lang="el-GR" sz="2500" dirty="0"/>
              <a:t>Εξ αποστάσεως εκπαίδευση είναι η υποβοηθούμενη από τα μέσα επικοινωνίας εκπαίδευση </a:t>
            </a:r>
            <a:r>
              <a:rPr lang="el-GR" sz="2500" dirty="0" smtClean="0"/>
              <a:t>με </a:t>
            </a:r>
            <a:r>
              <a:rPr lang="el-GR" sz="2500" dirty="0"/>
              <a:t>μικρή ή καθόλου διαπροσωπική ή σε τάξη επαφή μεταξύ εκπαιδευτή και εκπαιδευόμενου. </a:t>
            </a:r>
            <a:endParaRPr lang="el-GR" sz="25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el-GR" sz="2500" dirty="0" smtClean="0"/>
              <a:t>Ο </a:t>
            </a:r>
            <a:r>
              <a:rPr lang="el-GR" sz="2500" dirty="0"/>
              <a:t>όρος αυτός χρησιμοποιείται και από την UNESCO, ενώ από το 1999 προστίθεται με την ίδια ακριβώς ερμηνεία στο λεξικό όρων του ΜeSH (Medical Subject </a:t>
            </a:r>
            <a:r>
              <a:rPr lang="el-GR" sz="2500" dirty="0" smtClean="0"/>
              <a:t>Headings). </a:t>
            </a:r>
            <a:endParaRPr lang="en-US" sz="2500" dirty="0"/>
          </a:p>
        </p:txBody>
      </p:sp>
      <p:pic>
        <p:nvPicPr>
          <p:cNvPr id="1027" name="Picture 3" descr="C:\Users\dimit\Desktop\αρχείο λήψης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593240"/>
            <a:ext cx="3276600" cy="24542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50316" y="1714816"/>
            <a:ext cx="11263630" cy="3742690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355582" marR="1544878" indent="-343518">
              <a:spcBef>
                <a:spcPts val="105"/>
              </a:spcBef>
              <a:buFont typeface="Arial MT"/>
              <a:buChar char="•"/>
              <a:tabLst>
                <a:tab pos="355582" algn="l"/>
                <a:tab pos="356218" algn="l"/>
              </a:tabLst>
            </a:pPr>
            <a:r>
              <a:rPr lang="el-GR" sz="3200" b="1" spc="65" dirty="0" smtClean="0">
                <a:latin typeface="Calibri"/>
                <a:cs typeface="Calibri"/>
              </a:rPr>
              <a:t>Μελέτη από απόσταση</a:t>
            </a:r>
            <a:r>
              <a:rPr sz="3200" b="1" spc="-15" dirty="0" smtClean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(distance </a:t>
            </a:r>
            <a:r>
              <a:rPr sz="3200" b="1" spc="-710" dirty="0">
                <a:latin typeface="Calibri"/>
                <a:cs typeface="Calibri"/>
              </a:rPr>
              <a:t> </a:t>
            </a:r>
            <a:r>
              <a:rPr lang="es-ES" sz="3200" b="1" spc="-10" dirty="0" err="1" smtClean="0">
                <a:latin typeface="Calibri"/>
                <a:cs typeface="Calibri"/>
              </a:rPr>
              <a:t>study</a:t>
            </a:r>
            <a:r>
              <a:rPr sz="3200" b="1" spc="-10" dirty="0" smtClean="0">
                <a:latin typeface="Calibri"/>
                <a:cs typeface="Calibri"/>
              </a:rPr>
              <a:t>)</a:t>
            </a:r>
            <a:endParaRPr sz="3200" b="1" dirty="0">
              <a:latin typeface="Calibri"/>
              <a:cs typeface="Calibri"/>
            </a:endParaRPr>
          </a:p>
          <a:p>
            <a:pPr marL="756247" marR="5080" indent="-287006" algn="just">
              <a:spcBef>
                <a:spcPts val="690"/>
              </a:spcBef>
            </a:pPr>
            <a:r>
              <a:rPr lang="el-GR" sz="2500" spc="-5" dirty="0" smtClean="0">
                <a:latin typeface="Arial MT"/>
                <a:cs typeface="Calibri"/>
              </a:rPr>
              <a:t>- </a:t>
            </a:r>
            <a:r>
              <a:rPr lang="el-GR" sz="2500" spc="55" dirty="0" smtClean="0">
                <a:latin typeface="Calibri"/>
                <a:cs typeface="Calibri"/>
              </a:rPr>
              <a:t>Η</a:t>
            </a:r>
            <a:r>
              <a:rPr lang="el-GR" sz="2500" spc="55" dirty="0">
                <a:latin typeface="Calibri"/>
                <a:cs typeface="Calibri"/>
              </a:rPr>
              <a:t> </a:t>
            </a:r>
            <a:r>
              <a:rPr lang="el-GR" sz="2500" spc="55" dirty="0" smtClean="0">
                <a:latin typeface="Calibri"/>
                <a:cs typeface="Calibri"/>
              </a:rPr>
              <a:t>συνολική δραστηριότητα του σπουδαστή ο οποίος εκπαιδεύεται και μαθαίνει, ενώ βρίσκεται σε απόσταση από τον καθηγητή βασιζόμενος σε ένα ειδικά παιδαγωγικά σχεδιασμένο μαθησιακό υλικό. </a:t>
            </a:r>
          </a:p>
          <a:p>
            <a:pPr marL="756247" marR="5080" indent="-287006" algn="just">
              <a:spcBef>
                <a:spcPts val="690"/>
              </a:spcBef>
            </a:pPr>
            <a:endParaRPr lang="el-GR" sz="2500" b="1" spc="55" dirty="0">
              <a:latin typeface="Calibri"/>
              <a:cs typeface="Calibri"/>
            </a:endParaRPr>
          </a:p>
          <a:p>
            <a:pPr marL="926441" marR="5080" indent="-457200" algn="just">
              <a:spcBef>
                <a:spcPts val="690"/>
              </a:spcBef>
              <a:buFont typeface="Arial" pitchFamily="34" charset="0"/>
              <a:buChar char="•"/>
            </a:pPr>
            <a:r>
              <a:rPr lang="el-GR" sz="2900" b="1" spc="55" dirty="0" smtClean="0">
                <a:latin typeface="Calibri"/>
                <a:cs typeface="Calibri"/>
              </a:rPr>
              <a:t>Διδασκαλία από απόσταση (</a:t>
            </a:r>
            <a:r>
              <a:rPr lang="es-ES" sz="2900" b="1" spc="55" dirty="0" err="1" smtClean="0">
                <a:latin typeface="Calibri"/>
                <a:cs typeface="Calibri"/>
              </a:rPr>
              <a:t>distance</a:t>
            </a:r>
            <a:r>
              <a:rPr lang="es-ES" sz="2900" b="1" spc="55" dirty="0" smtClean="0">
                <a:latin typeface="Calibri"/>
                <a:cs typeface="Calibri"/>
              </a:rPr>
              <a:t> </a:t>
            </a:r>
            <a:r>
              <a:rPr lang="es-ES" sz="2900" b="1" spc="55" dirty="0" err="1" smtClean="0">
                <a:latin typeface="Calibri"/>
                <a:cs typeface="Calibri"/>
              </a:rPr>
              <a:t>teaching</a:t>
            </a:r>
            <a:r>
              <a:rPr lang="es-ES" sz="2900" b="1" spc="55" dirty="0" smtClean="0">
                <a:latin typeface="Calibri"/>
                <a:cs typeface="Calibri"/>
              </a:rPr>
              <a:t>)</a:t>
            </a:r>
          </a:p>
          <a:p>
            <a:pPr marL="469241" marR="5080" algn="just">
              <a:spcBef>
                <a:spcPts val="690"/>
              </a:spcBef>
            </a:pPr>
            <a:r>
              <a:rPr lang="el-GR" sz="2500" spc="55" dirty="0" smtClean="0">
                <a:latin typeface="Calibri"/>
                <a:cs typeface="Calibri"/>
              </a:rPr>
              <a:t>-  Η δραστηριότητα του εκπαιδευτικού οργανισμού που παρέχει σπουδές από απόσταση</a:t>
            </a:r>
            <a:endParaRPr sz="2500" dirty="0">
              <a:latin typeface="Calibri"/>
              <a:cs typeface="Calibri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5. Ορισμοί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897</Words>
  <Application>Microsoft Office PowerPoint</Application>
  <PresentationFormat>Custom</PresentationFormat>
  <Paragraphs>149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Εκπαιδευτικός σχεδιασμός και υλοποίηση προγραμμάτων e-μάθησης </vt:lpstr>
      <vt:lpstr> Περιεχόμενα</vt:lpstr>
      <vt:lpstr>PowerPoint Presentation</vt:lpstr>
      <vt:lpstr>1. Σύνοψη</vt:lpstr>
      <vt:lpstr>2. Έννοιες κλειδιά</vt:lpstr>
      <vt:lpstr>3. Αδυναμίες παραδοσιακού συστήματος εκπαίδευσης</vt:lpstr>
      <vt:lpstr>4. Χαρακτηριστικα ανοικτών συστημάτων μάθησης</vt:lpstr>
      <vt:lpstr>5. Ορισμοί</vt:lpstr>
      <vt:lpstr>5. Ορισμοί</vt:lpstr>
      <vt:lpstr>6. Κύρια χαρακτηριστικά της εκπαίδευσης από απόσταση</vt:lpstr>
      <vt:lpstr>2. «Ιδιαίτερα» εκπαιδευτικά εργαλεία και μέθοδοι</vt:lpstr>
      <vt:lpstr>1. Σύνοψη</vt:lpstr>
      <vt:lpstr>2. Έννοιες-κλειδιά</vt:lpstr>
      <vt:lpstr>3. Ιδιαίτερες απαιτήσεις εκπαιδευτικού υλικού</vt:lpstr>
      <vt:lpstr>4. Είδη εκπαιδευτικού υλικού</vt:lpstr>
      <vt:lpstr>4. Είδη εκπαιδευτικού υλικού</vt:lpstr>
      <vt:lpstr>5. Ιδιαίτερα χαρακτηριστικα για την εξ απόστασεως εκπαίδευση</vt:lpstr>
      <vt:lpstr>6. Απαιτήσεις από τους διδάσκοντες</vt:lpstr>
      <vt:lpstr>7. Το αρθρωτό σύστημα</vt:lpstr>
      <vt:lpstr>Συμπεράσματα</vt:lpstr>
      <vt:lpstr>Βιβλιογραφία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Δημητρης Αγγελου</cp:lastModifiedBy>
  <cp:revision>29</cp:revision>
  <dcterms:created xsi:type="dcterms:W3CDTF">2021-06-07T12:31:50Z</dcterms:created>
  <dcterms:modified xsi:type="dcterms:W3CDTF">2021-06-15T19:32:12Z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2015-08-27T00:00:00Z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2015-08-27T00:00:00Z</vt:filetime>
  </property>
</Properties>
</file>