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3D4C246-3447-4014-A74C-0D13EBF0CBF2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CD012F-FD99-4345-8D09-50862624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&#960;&#945;&#948;%20&#954;&#949;&#966;&#945;&#955;&#945;&#953;&#959;%205&#959;\video-WMV9_480x360.wmv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μαθημ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12968" cy="6480720"/>
          </a:xfrm>
          <a:prstGeom prst="round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6" name="Oval 5"/>
          <p:cNvSpPr/>
          <p:nvPr/>
        </p:nvSpPr>
        <p:spPr>
          <a:xfrm>
            <a:off x="755576" y="908720"/>
            <a:ext cx="252028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Κεφάλαιο 5</a:t>
            </a:r>
            <a:r>
              <a:rPr lang="el-GR" baseline="30000" dirty="0" smtClean="0"/>
              <a:t>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Τοκετοσ</a:t>
            </a:r>
            <a:r>
              <a:rPr lang="el-GR" dirty="0" smtClean="0"/>
              <a:t>-</a:t>
            </a:r>
            <a:r>
              <a:rPr lang="en-US" dirty="0" smtClean="0"/>
              <a:t>video</a:t>
            </a:r>
            <a:endParaRPr lang="en-US" dirty="0"/>
          </a:p>
        </p:txBody>
      </p:sp>
      <p:pic>
        <p:nvPicPr>
          <p:cNvPr id="4" name="video-WMV9_480x360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628800"/>
            <a:ext cx="7704856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Ελεγχοσ</a:t>
            </a:r>
            <a:r>
              <a:rPr lang="el-GR" dirty="0" smtClean="0"/>
              <a:t> </a:t>
            </a:r>
            <a:r>
              <a:rPr lang="el-GR" dirty="0" err="1" smtClean="0"/>
              <a:t>λεχωνας</a:t>
            </a:r>
            <a:r>
              <a:rPr lang="el-GR" dirty="0" smtClean="0"/>
              <a:t>-</a:t>
            </a:r>
            <a:r>
              <a:rPr lang="el-GR" dirty="0" err="1" smtClean="0"/>
              <a:t>νεογνου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Έλεγχος </a:t>
            </a:r>
            <a:r>
              <a:rPr lang="el-GR" dirty="0" err="1" smtClean="0"/>
              <a:t>αιμ</a:t>
            </a:r>
            <a:r>
              <a:rPr lang="en-US" dirty="0" smtClean="0"/>
              <a:t>-----</a:t>
            </a:r>
            <a:endParaRPr lang="el-GR" dirty="0" smtClean="0"/>
          </a:p>
          <a:p>
            <a:r>
              <a:rPr lang="el-GR" dirty="0" smtClean="0"/>
              <a:t>Έλεγχος </a:t>
            </a:r>
            <a:r>
              <a:rPr lang="el-GR" dirty="0" err="1" smtClean="0"/>
              <a:t>μή</a:t>
            </a:r>
            <a:r>
              <a:rPr lang="en-US" dirty="0" smtClean="0"/>
              <a:t>----</a:t>
            </a:r>
            <a:endParaRPr lang="el-GR" dirty="0" smtClean="0"/>
          </a:p>
          <a:p>
            <a:r>
              <a:rPr lang="el-GR" dirty="0" smtClean="0"/>
              <a:t>Έλεγχος τ</a:t>
            </a:r>
            <a:r>
              <a:rPr lang="en-US" dirty="0" smtClean="0"/>
              <a:t>---------</a:t>
            </a:r>
            <a:endParaRPr lang="el-GR" dirty="0" smtClean="0"/>
          </a:p>
          <a:p>
            <a:r>
              <a:rPr lang="el-GR" dirty="0" smtClean="0"/>
              <a:t>Έλεγχος μα</a:t>
            </a:r>
            <a:r>
              <a:rPr lang="en-US" dirty="0" smtClean="0"/>
              <a:t>-----</a:t>
            </a:r>
            <a:endParaRPr lang="el-GR" dirty="0" smtClean="0"/>
          </a:p>
          <a:p>
            <a:r>
              <a:rPr lang="el-GR" dirty="0" smtClean="0"/>
              <a:t>Οδηγίες υγιεινής </a:t>
            </a:r>
          </a:p>
          <a:p>
            <a:r>
              <a:rPr lang="el-GR" dirty="0" smtClean="0"/>
              <a:t>Μη</a:t>
            </a:r>
            <a:r>
              <a:rPr lang="en-US" dirty="0" smtClean="0"/>
              <a:t>------- ----------</a:t>
            </a:r>
            <a:endParaRPr lang="el-GR" dirty="0" smtClean="0"/>
          </a:p>
          <a:p>
            <a:r>
              <a:rPr lang="el-GR" dirty="0" smtClean="0"/>
              <a:t>Σωστή διατροφή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</a:t>
            </a:r>
            <a:r>
              <a:rPr lang="el-GR" b="1" u="sng" dirty="0" smtClean="0"/>
              <a:t>Με την γέννηση:</a:t>
            </a:r>
          </a:p>
          <a:p>
            <a:r>
              <a:rPr lang="el-GR" dirty="0" smtClean="0"/>
              <a:t>Αναρρόφηση</a:t>
            </a:r>
          </a:p>
          <a:p>
            <a:r>
              <a:rPr lang="el-GR" dirty="0" smtClean="0"/>
              <a:t>Έλεγχος κατά </a:t>
            </a:r>
            <a:r>
              <a:rPr lang="en-US" dirty="0" smtClean="0"/>
              <a:t>APGAR</a:t>
            </a:r>
            <a:endParaRPr lang="el-GR" dirty="0" smtClean="0"/>
          </a:p>
          <a:p>
            <a:r>
              <a:rPr lang="el-GR" dirty="0" smtClean="0"/>
              <a:t>Γενικός έλεγχος νεογνού</a:t>
            </a:r>
          </a:p>
          <a:p>
            <a:r>
              <a:rPr lang="el-GR" dirty="0" smtClean="0"/>
              <a:t>Μέτρηση σημείων (βάρους, μήκους)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Μητρικος</a:t>
            </a:r>
            <a:r>
              <a:rPr lang="el-GR" dirty="0" smtClean="0"/>
              <a:t> </a:t>
            </a:r>
            <a:r>
              <a:rPr lang="el-GR" dirty="0" err="1" smtClean="0"/>
              <a:t>θηλασμοσ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μητρικος θηλασ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943" b="1194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πλεονεκτηματα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Δημιουργία σταθερού ψυχικού δεσμού</a:t>
            </a:r>
          </a:p>
          <a:p>
            <a:r>
              <a:rPr lang="el-GR" dirty="0" smtClean="0"/>
              <a:t>Ιδανικό γεύμα</a:t>
            </a:r>
          </a:p>
          <a:p>
            <a:r>
              <a:rPr lang="el-GR" dirty="0" smtClean="0"/>
              <a:t>Ιδανικό εμβόλιο</a:t>
            </a:r>
          </a:p>
          <a:p>
            <a:r>
              <a:rPr lang="el-GR" dirty="0" smtClean="0"/>
              <a:t>Ιδανικές συνθήκες</a:t>
            </a:r>
          </a:p>
          <a:p>
            <a:r>
              <a:rPr lang="el-GR" dirty="0" smtClean="0"/>
              <a:t>Ιδανική ποσότητα </a:t>
            </a:r>
          </a:p>
          <a:p>
            <a:r>
              <a:rPr lang="el-GR" dirty="0" smtClean="0"/>
              <a:t>Προλαμβάνει αλλεργικές αντιδράσεις</a:t>
            </a:r>
          </a:p>
          <a:p>
            <a:r>
              <a:rPr lang="el-GR" dirty="0" smtClean="0"/>
              <a:t>Βοηθά στην ανάρρωση της μητέρας </a:t>
            </a:r>
          </a:p>
          <a:p>
            <a:r>
              <a:rPr lang="el-GR" dirty="0" smtClean="0"/>
              <a:t>Ωφελεί οικονομικά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αντενδειξεις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b="1" u="sng" dirty="0" smtClean="0"/>
              <a:t>Από τη μητέρα: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Βαριά νόσος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Λήψη φαρμάκων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Ανατομικές ανωμαλίες μαστών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l-GR" b="1" u="sng" dirty="0" smtClean="0"/>
              <a:t>Από το βρέφος: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Ανατομικές ανωμαλίες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Παθολογικός ίκτερος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792" y="764704"/>
            <a:ext cx="5772476" cy="4752528"/>
          </a:xfrm>
        </p:spPr>
        <p:txBody>
          <a:bodyPr/>
          <a:lstStyle/>
          <a:p>
            <a:r>
              <a:rPr lang="el-GR" sz="4000" dirty="0" smtClean="0"/>
              <a:t>Η </a:t>
            </a:r>
            <a:r>
              <a:rPr lang="el-GR" sz="4000" dirty="0" err="1" smtClean="0"/>
              <a:t>προετοιμασια</a:t>
            </a:r>
            <a:r>
              <a:rPr lang="el-GR" sz="4000" dirty="0" smtClean="0"/>
              <a:t> και η </a:t>
            </a:r>
            <a:r>
              <a:rPr lang="el-GR" sz="4000" dirty="0" err="1" smtClean="0"/>
              <a:t>τεχνικη</a:t>
            </a:r>
            <a:r>
              <a:rPr lang="el-GR" sz="4000" dirty="0" smtClean="0"/>
              <a:t> του </a:t>
            </a:r>
            <a:r>
              <a:rPr lang="el-GR" sz="4000" dirty="0" err="1" smtClean="0"/>
              <a:t>μητρικου</a:t>
            </a:r>
            <a:r>
              <a:rPr lang="el-GR" sz="4000" dirty="0" smtClean="0"/>
              <a:t> </a:t>
            </a:r>
            <a:r>
              <a:rPr lang="el-GR" sz="4000" dirty="0" err="1" smtClean="0"/>
              <a:t>θηλασμου</a:t>
            </a:r>
            <a:r>
              <a:rPr lang="el-GR" sz="4000" dirty="0" smtClean="0"/>
              <a:t>  </a:t>
            </a:r>
            <a:r>
              <a:rPr lang="el-GR" sz="4000" dirty="0" err="1" smtClean="0"/>
              <a:t>ανηκουν</a:t>
            </a:r>
            <a:r>
              <a:rPr lang="el-GR" sz="4000" dirty="0" smtClean="0"/>
              <a:t> στην </a:t>
            </a:r>
            <a:r>
              <a:rPr lang="el-GR" sz="4000" dirty="0" err="1" smtClean="0"/>
              <a:t>φυση</a:t>
            </a:r>
            <a:r>
              <a:rPr lang="el-GR" sz="4000" dirty="0" smtClean="0"/>
              <a:t> ας την </a:t>
            </a:r>
            <a:r>
              <a:rPr lang="el-GR" sz="4000" dirty="0" err="1" smtClean="0"/>
              <a:t>αφησει</a:t>
            </a:r>
            <a:r>
              <a:rPr lang="el-GR" sz="4000" dirty="0" smtClean="0"/>
              <a:t> η </a:t>
            </a:r>
            <a:r>
              <a:rPr lang="el-GR" sz="4000" dirty="0" err="1" smtClean="0"/>
              <a:t>μητερα</a:t>
            </a:r>
            <a:r>
              <a:rPr lang="el-GR" sz="4000" dirty="0" smtClean="0"/>
              <a:t> να </a:t>
            </a:r>
            <a:r>
              <a:rPr lang="el-GR" sz="4000" dirty="0" err="1" smtClean="0"/>
              <a:t>κανει</a:t>
            </a:r>
            <a:r>
              <a:rPr lang="el-GR" sz="4000" dirty="0" smtClean="0"/>
              <a:t> την </a:t>
            </a:r>
            <a:r>
              <a:rPr lang="el-GR" sz="4000" dirty="0" err="1" smtClean="0"/>
              <a:t>δουλεια</a:t>
            </a:r>
            <a:r>
              <a:rPr lang="el-GR" sz="4000" dirty="0" smtClean="0"/>
              <a:t> </a:t>
            </a:r>
            <a:r>
              <a:rPr lang="el-GR" sz="4000" dirty="0" err="1" smtClean="0"/>
              <a:t>τησ</a:t>
            </a:r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Παραγοντεσ</a:t>
            </a:r>
            <a:r>
              <a:rPr lang="el-GR" dirty="0" smtClean="0"/>
              <a:t> που </a:t>
            </a:r>
            <a:r>
              <a:rPr lang="el-GR" dirty="0" err="1" smtClean="0"/>
              <a:t>επηρεαζουν</a:t>
            </a:r>
            <a:r>
              <a:rPr lang="el-GR" dirty="0" smtClean="0"/>
              <a:t> την </a:t>
            </a:r>
            <a:r>
              <a:rPr lang="el-GR" dirty="0" err="1" smtClean="0"/>
              <a:t>γαλουχια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4"/>
          <a:ext cx="7239000" cy="4968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0"/>
              </a:tblGrid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/>
                        <a:t>Γενική κ--------------------- μητέρας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dirty="0"/>
                    </a:p>
                  </a:txBody>
                  <a:tcPr/>
                </a:tc>
              </a:tr>
              <a:tr h="56101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 Ψυχική υ----------------------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 Λήψη</a:t>
                      </a: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 φ--------------------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Διαιτητικοί παράγοντες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 Επιπλοκές 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 Μια έντονη σ----------------------- κατάσταση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l-GR" dirty="0" err="1" smtClean="0">
                          <a:solidFill>
                            <a:schemeClr val="bg1"/>
                          </a:solidFill>
                        </a:rPr>
                        <a:t>Νεοπλασματική</a:t>
                      </a: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 νόσος της μητέρας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Τυχόν ε----------------- από ουσίες 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817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Επιπλοκές στην υ--------- του νεογνού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Παθολογικεσ</a:t>
            </a:r>
            <a:r>
              <a:rPr lang="el-GR" dirty="0" smtClean="0"/>
              <a:t> </a:t>
            </a:r>
            <a:r>
              <a:rPr lang="el-GR" dirty="0" err="1" smtClean="0"/>
              <a:t>καταστασεις</a:t>
            </a:r>
            <a:r>
              <a:rPr lang="el-GR" dirty="0" smtClean="0"/>
              <a:t> </a:t>
            </a:r>
            <a:r>
              <a:rPr lang="el-GR" dirty="0" err="1" smtClean="0"/>
              <a:t>κυησησ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u="sng" dirty="0" err="1" smtClean="0">
                <a:solidFill>
                  <a:schemeClr val="accent1"/>
                </a:solidFill>
              </a:rPr>
              <a:t>Προεκλαμψία</a:t>
            </a:r>
            <a:r>
              <a:rPr lang="el-GR" b="1" u="sng" dirty="0" smtClean="0">
                <a:solidFill>
                  <a:schemeClr val="accent1"/>
                </a:solidFill>
              </a:rPr>
              <a:t>:</a:t>
            </a:r>
          </a:p>
          <a:p>
            <a:r>
              <a:rPr lang="el-GR" dirty="0" smtClean="0"/>
              <a:t>Υπέρταση</a:t>
            </a:r>
          </a:p>
          <a:p>
            <a:r>
              <a:rPr lang="el-GR" dirty="0" smtClean="0"/>
              <a:t>Λευκωματουρία</a:t>
            </a:r>
          </a:p>
          <a:p>
            <a:r>
              <a:rPr lang="el-GR" dirty="0" smtClean="0"/>
              <a:t>Οίδημα </a:t>
            </a:r>
          </a:p>
          <a:p>
            <a:r>
              <a:rPr lang="el-GR" dirty="0" smtClean="0"/>
              <a:t>Διαταραχές πηκτικότητας  ή της ηπατικής λειτουργίας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u="sng" dirty="0" smtClean="0">
                <a:solidFill>
                  <a:schemeClr val="accent1"/>
                </a:solidFill>
              </a:rPr>
              <a:t>Εκλαμψία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Αποτέλεσμα της </a:t>
            </a:r>
            <a:r>
              <a:rPr lang="el-GR" dirty="0" err="1" smtClean="0"/>
              <a:t>προεκλαμψίας</a:t>
            </a:r>
            <a:r>
              <a:rPr lang="el-GR" dirty="0" smtClean="0"/>
              <a:t> με κλινικά σημεία: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Καθήλωση του βλέμματος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Διεύρυνση της ίριδος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Σπασμοί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Εγκεφαλική αιμορραγία και θάνατος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 descr="anne-geddes---b-b--1f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>
          <a:xfrm>
            <a:off x="611560" y="980728"/>
            <a:ext cx="4412374" cy="4104456"/>
          </a:xfrm>
        </p:spPr>
      </p:pic>
      <p:sp>
        <p:nvSpPr>
          <p:cNvPr id="6" name="Oval 5"/>
          <p:cNvSpPr/>
          <p:nvPr/>
        </p:nvSpPr>
        <p:spPr>
          <a:xfrm>
            <a:off x="971600" y="4293096"/>
            <a:ext cx="309634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</a:rPr>
              <a:t>ευχαριστώ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Μαιευτικη</a:t>
            </a:r>
            <a:r>
              <a:rPr lang="el-GR" dirty="0" smtClean="0"/>
              <a:t> - </a:t>
            </a:r>
            <a:r>
              <a:rPr lang="el-GR" dirty="0" err="1" smtClean="0"/>
              <a:t>βρεφοκομια</a:t>
            </a:r>
            <a:endParaRPr lang="en-US" dirty="0"/>
          </a:p>
        </p:txBody>
      </p:sp>
      <p:pic>
        <p:nvPicPr>
          <p:cNvPr id="4" name="Content Placeholder 3" descr="μαθημ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2263856" cy="4846638"/>
          </a:xfrm>
        </p:spPr>
      </p:pic>
      <p:sp>
        <p:nvSpPr>
          <p:cNvPr id="5" name="Oval 4"/>
          <p:cNvSpPr/>
          <p:nvPr/>
        </p:nvSpPr>
        <p:spPr>
          <a:xfrm>
            <a:off x="3563888" y="1484784"/>
            <a:ext cx="396044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Αυξάνεται το μέγεθος της ------.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139952" y="2780928"/>
            <a:ext cx="39604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μαστοί ------------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067944" y="3933056"/>
            <a:ext cx="39604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έντερο πιέζεται άρα --------------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059832" y="4437112"/>
            <a:ext cx="39604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κύστη πιέζεται άρα -------------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11960" y="4941168"/>
            <a:ext cx="396044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λεμφαγγεία πιέζονται άρα ----------των κάτω άκρων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203848" y="5805264"/>
            <a:ext cx="39604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Αυξάνεται το ------- της γυναίκας 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059832" y="3356992"/>
            <a:ext cx="39604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διάφραγμα πιέζεται άρα --------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059832" y="2204864"/>
            <a:ext cx="39604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αιματοκρίτης 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Διαγνωση</a:t>
            </a:r>
            <a:r>
              <a:rPr lang="el-GR" dirty="0" smtClean="0"/>
              <a:t> </a:t>
            </a:r>
            <a:r>
              <a:rPr lang="el-GR" dirty="0" err="1" smtClean="0"/>
              <a:t>βασιζεται</a:t>
            </a:r>
            <a:r>
              <a:rPr lang="el-GR" dirty="0" smtClean="0"/>
              <a:t> σε: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u="sng" dirty="0" smtClean="0">
                <a:solidFill>
                  <a:schemeClr val="accent1">
                    <a:lumMod val="75000"/>
                  </a:schemeClr>
                </a:solidFill>
              </a:rPr>
              <a:t>Πιθανά  σημεία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Καθυστέρηση περιόδου</a:t>
            </a:r>
          </a:p>
          <a:p>
            <a:r>
              <a:rPr lang="el-GR" dirty="0" smtClean="0"/>
              <a:t>Πρωινή ναυτία</a:t>
            </a:r>
          </a:p>
          <a:p>
            <a:r>
              <a:rPr lang="el-GR" dirty="0" smtClean="0"/>
              <a:t>Έμετοι </a:t>
            </a:r>
          </a:p>
          <a:p>
            <a:r>
              <a:rPr lang="el-GR" dirty="0" smtClean="0"/>
              <a:t>Διόγκωση μαστών-πόνος</a:t>
            </a:r>
          </a:p>
          <a:p>
            <a:r>
              <a:rPr lang="el-GR" dirty="0" smtClean="0"/>
              <a:t>Συχνουρία</a:t>
            </a:r>
          </a:p>
          <a:p>
            <a:r>
              <a:rPr lang="el-GR" dirty="0" smtClean="0"/>
              <a:t>Αύξηση σωματικού βάρους</a:t>
            </a:r>
          </a:p>
          <a:p>
            <a:r>
              <a:rPr lang="el-GR" dirty="0" smtClean="0"/>
              <a:t>Εύκολη κόπωση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u="sng" dirty="0" smtClean="0">
                <a:solidFill>
                  <a:schemeClr val="tx2">
                    <a:lumMod val="75000"/>
                  </a:schemeClr>
                </a:solidFill>
              </a:rPr>
              <a:t>Βέβαια σημεία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Θετικό τεστ κυήσεως</a:t>
            </a:r>
          </a:p>
          <a:p>
            <a:r>
              <a:rPr lang="el-GR" dirty="0" smtClean="0"/>
              <a:t>Παλμοί εμβρύου από 9</a:t>
            </a:r>
            <a:r>
              <a:rPr lang="el-GR" baseline="30000" dirty="0" smtClean="0"/>
              <a:t>η</a:t>
            </a:r>
            <a:r>
              <a:rPr lang="el-GR" dirty="0" smtClean="0"/>
              <a:t>-10</a:t>
            </a:r>
            <a:r>
              <a:rPr lang="el-GR" baseline="30000" dirty="0" smtClean="0"/>
              <a:t>η</a:t>
            </a:r>
            <a:r>
              <a:rPr lang="el-GR" dirty="0" smtClean="0"/>
              <a:t> εβδομάδα</a:t>
            </a:r>
          </a:p>
          <a:p>
            <a:r>
              <a:rPr lang="el-GR" dirty="0" smtClean="0"/>
              <a:t>Υπερηχογράφημα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κυηση</a:t>
            </a:r>
            <a:r>
              <a:rPr lang="el-GR" dirty="0" smtClean="0"/>
              <a:t> </a:t>
            </a:r>
            <a:r>
              <a:rPr lang="el-GR" dirty="0" err="1" smtClean="0"/>
              <a:t>διαρκει</a:t>
            </a:r>
            <a:r>
              <a:rPr lang="el-GR" dirty="0" smtClean="0"/>
              <a:t> 40 </a:t>
            </a:r>
            <a:r>
              <a:rPr lang="el-GR" dirty="0" err="1" smtClean="0"/>
              <a:t>εβδομαδεσ</a:t>
            </a:r>
            <a:r>
              <a:rPr lang="el-GR" dirty="0" smtClean="0"/>
              <a:t> ή 280 </a:t>
            </a:r>
            <a:r>
              <a:rPr lang="el-GR" dirty="0" err="1" smtClean="0"/>
              <a:t>ημερες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 descr="218610-egkymwsun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990" b="399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Υγιεινη</a:t>
            </a:r>
            <a:r>
              <a:rPr lang="el-GR" dirty="0" smtClean="0"/>
              <a:t> </a:t>
            </a:r>
            <a:r>
              <a:rPr lang="el-GR" dirty="0" err="1" smtClean="0"/>
              <a:t>εγκυου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3"/>
          <a:ext cx="7239000" cy="4443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1084889">
                <a:tc>
                  <a:txBody>
                    <a:bodyPr/>
                    <a:lstStyle/>
                    <a:p>
                      <a:r>
                        <a:rPr lang="el-GR" dirty="0" smtClean="0"/>
                        <a:t>Καθαρισμός στόματος λόγω</a:t>
                      </a:r>
                      <a:r>
                        <a:rPr lang="el-GR" baseline="0" dirty="0" smtClean="0"/>
                        <a:t> ----------------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Επάλειψη του δέρματος με λιπαντική ουσία</a:t>
                      </a:r>
                      <a:r>
                        <a:rPr lang="el-GR" baseline="0" dirty="0" smtClean="0"/>
                        <a:t> λόγω  -----------------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Καθαριότητα</a:t>
                      </a:r>
                      <a:r>
                        <a:rPr lang="el-GR" baseline="0" dirty="0" smtClean="0"/>
                        <a:t> γεννητικών οργάνων λόγω ----------------------</a:t>
                      </a:r>
                      <a:endParaRPr lang="en-US" dirty="0"/>
                    </a:p>
                  </a:txBody>
                  <a:tcPr/>
                </a:tc>
              </a:tr>
              <a:tr h="1084889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Ειδικά</a:t>
                      </a: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 ρούχα εγκυμοσύνης 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λόγω ---------------------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Σωστή διατροφή όπως</a:t>
                      </a: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 -----------------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Περιορισμός</a:t>
                      </a: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 στο αλάτι και στο ------------------------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084889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Το κάπνισμα -------------------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Τα φάρμακα με προσοχή μόνο από τον 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Τα ταξίδια εφόσον είναι --------------------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084889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Γυμναστική από τον ---- μήνα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Μάθημα</a:t>
                      </a: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 ανώδυνου ----------------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Ψυχική προετοιμασία</a:t>
                      </a:r>
                      <a:r>
                        <a:rPr lang="el-GR" baseline="0" dirty="0" smtClean="0">
                          <a:solidFill>
                            <a:schemeClr val="bg1"/>
                          </a:solidFill>
                        </a:rPr>
                        <a:t> της εγκύου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864" y="476672"/>
            <a:ext cx="5105400" cy="1988792"/>
          </a:xfrm>
        </p:spPr>
        <p:txBody>
          <a:bodyPr/>
          <a:lstStyle/>
          <a:p>
            <a:r>
              <a:rPr lang="el-GR" dirty="0" err="1" smtClean="0"/>
              <a:t>Παρακολουθηση</a:t>
            </a:r>
            <a:r>
              <a:rPr lang="el-GR" dirty="0" smtClean="0"/>
              <a:t> στο </a:t>
            </a:r>
            <a:r>
              <a:rPr lang="el-GR" dirty="0" err="1" smtClean="0"/>
              <a:t>σπιτι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2708920"/>
            <a:ext cx="5114778" cy="3960440"/>
          </a:xfrm>
        </p:spPr>
        <p:txBody>
          <a:bodyPr>
            <a:normAutofit/>
          </a:bodyPr>
          <a:lstStyle/>
          <a:p>
            <a:pPr algn="ctr"/>
            <a:r>
              <a:rPr lang="el-GR" sz="3200" b="1" u="sng" dirty="0" smtClean="0"/>
              <a:t>Σκοπός:</a:t>
            </a:r>
          </a:p>
          <a:p>
            <a:pPr algn="ctr"/>
            <a:r>
              <a:rPr lang="el-GR" sz="3200" b="1" dirty="0" smtClean="0"/>
              <a:t>Ψυχολογική ενίσχυση εγκύου</a:t>
            </a:r>
          </a:p>
          <a:p>
            <a:pPr algn="ctr"/>
            <a:r>
              <a:rPr lang="el-GR" sz="3200" b="1" dirty="0" smtClean="0"/>
              <a:t>Διδασκαλία υγιεινής </a:t>
            </a:r>
          </a:p>
          <a:p>
            <a:pPr algn="ctr"/>
            <a:r>
              <a:rPr lang="el-GR" sz="3200" b="1" dirty="0" smtClean="0"/>
              <a:t>Έλεγχο φυσιολογικών μεταβολών</a:t>
            </a:r>
          </a:p>
          <a:p>
            <a:pPr algn="ctr"/>
            <a:r>
              <a:rPr lang="el-GR" sz="3200" b="1" dirty="0" smtClean="0"/>
              <a:t>  </a:t>
            </a:r>
          </a:p>
          <a:p>
            <a:pPr algn="ctr"/>
            <a:endParaRPr lang="en-US" sz="3200" b="1" dirty="0"/>
          </a:p>
        </p:txBody>
      </p:sp>
      <p:sp>
        <p:nvSpPr>
          <p:cNvPr id="4" name="5-Point Star 3"/>
          <p:cNvSpPr/>
          <p:nvPr/>
        </p:nvSpPr>
        <p:spPr>
          <a:xfrm>
            <a:off x="3203848" y="5013176"/>
            <a:ext cx="576064" cy="554360"/>
          </a:xfrm>
          <a:prstGeom prst="star5">
            <a:avLst>
              <a:gd name="adj" fmla="val 20874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3203848" y="4293096"/>
            <a:ext cx="576064" cy="554360"/>
          </a:xfrm>
          <a:prstGeom prst="star5">
            <a:avLst>
              <a:gd name="adj" fmla="val 20874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3131840" y="3212976"/>
            <a:ext cx="576064" cy="554360"/>
          </a:xfrm>
          <a:prstGeom prst="star5">
            <a:avLst>
              <a:gd name="adj" fmla="val 20874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Παρακολουθηση</a:t>
            </a:r>
            <a:r>
              <a:rPr lang="el-GR" dirty="0" smtClean="0"/>
              <a:t> στα </a:t>
            </a:r>
            <a:r>
              <a:rPr lang="el-GR" dirty="0" err="1" smtClean="0"/>
              <a:t>ε.ι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 smtClean="0"/>
              <a:t>Εξέταση από ειδικό γιατρό </a:t>
            </a:r>
          </a:p>
          <a:p>
            <a:r>
              <a:rPr lang="el-GR" dirty="0" smtClean="0"/>
              <a:t>Άνοιγμα --------- και λήψη ------------</a:t>
            </a:r>
          </a:p>
          <a:p>
            <a:r>
              <a:rPr lang="el-GR" dirty="0" smtClean="0"/>
              <a:t>----------------- εξέταση και εξέταση μαστού</a:t>
            </a:r>
          </a:p>
          <a:p>
            <a:r>
              <a:rPr lang="el-GR" dirty="0" smtClean="0"/>
              <a:t>Χειρισμοί </a:t>
            </a:r>
            <a:r>
              <a:rPr lang="en-US" dirty="0" err="1" smtClean="0"/>
              <a:t>leopold</a:t>
            </a:r>
            <a:endParaRPr lang="en-US" dirty="0" smtClean="0"/>
          </a:p>
          <a:p>
            <a:r>
              <a:rPr lang="el-GR" dirty="0" smtClean="0"/>
              <a:t>Εξέταση κατά συστήματα</a:t>
            </a:r>
          </a:p>
          <a:p>
            <a:r>
              <a:rPr lang="el-GR" dirty="0" smtClean="0"/>
              <a:t>-------------------- εξετάσεις </a:t>
            </a:r>
          </a:p>
          <a:p>
            <a:r>
              <a:rPr lang="el-GR" dirty="0" smtClean="0"/>
              <a:t>Υπερηχογράφημα</a:t>
            </a:r>
          </a:p>
          <a:p>
            <a:r>
              <a:rPr lang="el-GR" dirty="0" smtClean="0"/>
              <a:t>Τεστ </a:t>
            </a:r>
            <a:r>
              <a:rPr lang="el-GR" dirty="0" err="1" smtClean="0"/>
              <a:t>Παπ</a:t>
            </a:r>
            <a:endParaRPr lang="el-GR" dirty="0" smtClean="0"/>
          </a:p>
          <a:p>
            <a:r>
              <a:rPr lang="el-GR" dirty="0" smtClean="0"/>
              <a:t>--------------- εξέταση και λήψη αρτηριακής πίεσης</a:t>
            </a:r>
          </a:p>
          <a:p>
            <a:r>
              <a:rPr lang="el-GR" dirty="0" smtClean="0"/>
              <a:t>Ημερομηνία επόμενης επίσκεψης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επιτοκος</a:t>
            </a:r>
            <a:r>
              <a:rPr lang="el-GR" dirty="0" smtClean="0"/>
              <a:t> </a:t>
            </a:r>
            <a:r>
              <a:rPr lang="el-GR" dirty="0" err="1" smtClean="0"/>
              <a:t>φτανει</a:t>
            </a:r>
            <a:r>
              <a:rPr lang="el-GR" dirty="0" smtClean="0"/>
              <a:t> στην </a:t>
            </a:r>
            <a:r>
              <a:rPr lang="el-GR" dirty="0" err="1" smtClean="0"/>
              <a:t>κλινικη</a:t>
            </a:r>
            <a:r>
              <a:rPr lang="el-GR" dirty="0" smtClean="0"/>
              <a:t> </a:t>
            </a:r>
            <a:r>
              <a:rPr lang="el-GR" dirty="0" err="1" smtClean="0"/>
              <a:t>γιατι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575390" cy="259363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Έχει αιμορραγία 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Δεν ακούει το παιδί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Έχει υψηλή πίεση 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Έχει ρήξη θυλακίου 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Άρχισαν οι ωδίνες 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Placeholder 4" descr="197134-PELARG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4635" b="14635"/>
          <a:stretch>
            <a:fillRect/>
          </a:stretch>
        </p:blipFill>
        <p:spPr/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Παραλαβη</a:t>
            </a:r>
            <a:r>
              <a:rPr lang="el-GR" dirty="0" smtClean="0"/>
              <a:t> </a:t>
            </a:r>
            <a:r>
              <a:rPr lang="el-GR" dirty="0" err="1" smtClean="0"/>
              <a:t>επιτοκου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Υποκλυσμός</a:t>
            </a:r>
          </a:p>
          <a:p>
            <a:r>
              <a:rPr lang="el-GR" dirty="0" smtClean="0"/>
              <a:t>Καθετηριασμός ουροδόχου κύστης</a:t>
            </a:r>
          </a:p>
          <a:p>
            <a:r>
              <a:rPr lang="el-GR" dirty="0" smtClean="0"/>
              <a:t>Ευπρεπισμός γεννητικών οργάνων</a:t>
            </a:r>
          </a:p>
          <a:p>
            <a:r>
              <a:rPr lang="el-GR" dirty="0" smtClean="0"/>
              <a:t>Εργαστηριακός έλεγχος</a:t>
            </a:r>
          </a:p>
          <a:p>
            <a:r>
              <a:rPr lang="el-GR" dirty="0" smtClean="0"/>
              <a:t>Παλμογράφος </a:t>
            </a:r>
          </a:p>
          <a:p>
            <a:r>
              <a:rPr lang="el-GR" dirty="0" smtClean="0"/>
              <a:t>Έλεγχος ρήξης θυλακίου</a:t>
            </a:r>
          </a:p>
          <a:p>
            <a:r>
              <a:rPr lang="el-GR" dirty="0" smtClean="0"/>
              <a:t>Έλεγχος συχνότητας συσπάσεων</a:t>
            </a:r>
          </a:p>
          <a:p>
            <a:r>
              <a:rPr lang="el-GR" dirty="0" smtClean="0"/>
              <a:t>Μεταφορά επιτόκου στην αίθουσα τοκετών </a:t>
            </a:r>
          </a:p>
          <a:p>
            <a:r>
              <a:rPr lang="el-GR" dirty="0" smtClean="0"/>
              <a:t>Σε καισαρική, η φροντίδα ίδια με την λαπαροτομία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2515</TotalTime>
  <Words>443</Words>
  <Application>Microsoft Office PowerPoint</Application>
  <PresentationFormat>On-screen Show (4:3)</PresentationFormat>
  <Paragraphs>126</Paragraphs>
  <Slides>18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Slide 1</vt:lpstr>
      <vt:lpstr>Μαιευτικη - βρεφοκομια</vt:lpstr>
      <vt:lpstr>Διαγνωση βασιζεται σε:</vt:lpstr>
      <vt:lpstr>Η κυηση διαρκει 40 εβδομαδεσ ή 280 ημερες</vt:lpstr>
      <vt:lpstr>Υγιεινη εγκυου</vt:lpstr>
      <vt:lpstr>Παρακολουθηση στο σπιτι</vt:lpstr>
      <vt:lpstr>Παρακολουθηση στα ε.ι.</vt:lpstr>
      <vt:lpstr>Η επιτοκος φτανει στην κλινικη γιατι:</vt:lpstr>
      <vt:lpstr>Παραλαβη επιτοκου</vt:lpstr>
      <vt:lpstr>Τοκετοσ-video</vt:lpstr>
      <vt:lpstr>Ελεγχοσ λεχωνας-νεογνου</vt:lpstr>
      <vt:lpstr>Μητρικος θηλασμοσ</vt:lpstr>
      <vt:lpstr>πλεονεκτηματα</vt:lpstr>
      <vt:lpstr>αντενδειξεις</vt:lpstr>
      <vt:lpstr>Η προετοιμασια και η τεχνικη του μητρικου θηλασμου  ανηκουν στην φυση ας την αφησει η μητερα να κανει την δουλεια τησ</vt:lpstr>
      <vt:lpstr>Παραγοντεσ που επηρεαζουν την γαλουχια</vt:lpstr>
      <vt:lpstr>Παθολογικεσ καταστασεις κυησησ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Thanasis Roumeliotis</dc:creator>
  <cp:lastModifiedBy>billy</cp:lastModifiedBy>
  <cp:revision>84</cp:revision>
  <dcterms:created xsi:type="dcterms:W3CDTF">2012-04-01T12:46:11Z</dcterms:created>
  <dcterms:modified xsi:type="dcterms:W3CDTF">2012-04-17T16:53:36Z</dcterms:modified>
</cp:coreProperties>
</file>