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8"/>
  </p:notesMasterIdLst>
  <p:sldIdLst>
    <p:sldId id="256" r:id="rId2"/>
    <p:sldId id="257" r:id="rId3"/>
    <p:sldId id="263" r:id="rId4"/>
    <p:sldId id="264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DC75F-377C-47EB-8B88-8A8EF999E143}" type="datetimeFigureOut">
              <a:rPr lang="el-GR" smtClean="0"/>
              <a:t>8/1/2012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BC01A-E171-4289-87C6-E4B234F018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749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1) Αναφέρεται</a:t>
            </a:r>
            <a:r>
              <a:rPr lang="el-GR" baseline="0" dirty="0" smtClean="0"/>
              <a:t> στους μαθητές ότι ο</a:t>
            </a:r>
            <a:r>
              <a:rPr lang="el-GR" dirty="0" smtClean="0"/>
              <a:t>ι τελείες αντιπροσωπεύουν</a:t>
            </a:r>
            <a:r>
              <a:rPr lang="el-GR" baseline="0" dirty="0" smtClean="0"/>
              <a:t> την ενδεχόμενη ύπαρξη περισσότερων ιστοσελίδων σε ένα δικτυακό τόπο.</a:t>
            </a:r>
            <a:endParaRPr lang="el-GR" dirty="0" smtClean="0"/>
          </a:p>
          <a:p>
            <a:r>
              <a:rPr lang="el-GR" dirty="0" smtClean="0"/>
              <a:t>2) Πριν</a:t>
            </a:r>
            <a:r>
              <a:rPr lang="el-GR" baseline="0" dirty="0" smtClean="0"/>
              <a:t> την εμφάνιση των περιεχομένων μιας ιστοσελίδας θα μπορούσε να τεθεί ερώτημα στους μαθητές για το τι περιέχει.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BC01A-E171-4289-87C6-E4B234F0180B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215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Πριν</a:t>
            </a:r>
            <a:r>
              <a:rPr lang="el-GR" baseline="0" dirty="0" smtClean="0"/>
              <a:t> κυκλωθεί η διεύθυνση θα μπορούσαμε και εδώ να ενεργοποιήσουμε τους μαθητές ρωτώντας τους ποια νομίζουν εκείνοι ότι είναι η διεύθυνση βλέποντας την εικόνα.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BC01A-E171-4289-87C6-E4B234F0180B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3054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link</a:t>
            </a:r>
            <a:r>
              <a:rPr lang="el-GR" baseline="0" dirty="0" smtClean="0"/>
              <a:t> παραπέμπει σε </a:t>
            </a:r>
            <a:r>
              <a:rPr lang="en-US" baseline="0" dirty="0" smtClean="0"/>
              <a:t>download</a:t>
            </a:r>
            <a:r>
              <a:rPr lang="el-GR" baseline="0" dirty="0" smtClean="0"/>
              <a:t> του εκπαιδευτικό προγράμματος «Πληροφορική Γυμνασίου» του Υπουργείου Παιδείας Δια Βίου Μάθησης και Θρησκευμάτων.</a:t>
            </a:r>
          </a:p>
          <a:p>
            <a:r>
              <a:rPr lang="el-GR" baseline="0" dirty="0" smtClean="0"/>
              <a:t>Υπό πραγματικές συνθήκες θα ήταν εγκατεστημένο στους υπολογιστές του εργαστηρίου και το </a:t>
            </a:r>
            <a:r>
              <a:rPr lang="en-US" baseline="0" dirty="0" smtClean="0"/>
              <a:t>link</a:t>
            </a:r>
            <a:r>
              <a:rPr lang="el-GR" baseline="0" dirty="0" smtClean="0"/>
              <a:t> θα παρέπεμπε στο αντίστοιχο εκτελέσιμο αρχείο.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BC01A-E171-4289-87C6-E4B234F0180B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462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e-yliko.gr/softpackets/No117_plirgymn/g13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l-GR" sz="1400" dirty="0" smtClean="0"/>
              <a:t>Βιβλίο: «Πληροφορική» Α’ Γυμνασίου</a:t>
            </a:r>
          </a:p>
          <a:p>
            <a:pPr algn="r"/>
            <a:r>
              <a:rPr lang="el-GR" sz="1400" dirty="0" smtClean="0"/>
              <a:t>Ενότητα 4 - Κεφάλαιο 12</a:t>
            </a:r>
            <a:r>
              <a:rPr lang="en-US" sz="1400" dirty="0" smtClean="0"/>
              <a:t>.1</a:t>
            </a:r>
            <a:endParaRPr lang="el-GR" sz="1400" dirty="0" smtClean="0"/>
          </a:p>
          <a:p>
            <a:pPr algn="r"/>
            <a:r>
              <a:rPr lang="el-GR" sz="1400" dirty="0" smtClean="0"/>
              <a:t>Καθηγήτρια: Θεοδωρίδου Ιωάννα</a:t>
            </a:r>
            <a:endParaRPr lang="el-GR" sz="1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27584" y="2780928"/>
            <a:ext cx="7175351" cy="2232248"/>
          </a:xfrm>
        </p:spPr>
        <p:txBody>
          <a:bodyPr/>
          <a:lstStyle/>
          <a:p>
            <a:pPr marL="182880" indent="0" algn="ctr">
              <a:buNone/>
            </a:pPr>
            <a:r>
              <a:rPr lang="el-GR" sz="4400" dirty="0" smtClean="0"/>
              <a:t>ΕΙΣΑΓΩΓΗ ΣΤΙΣ ΒΑΣΙΚΕΣ ΕΝΝΟΙΕΣ ΤΟΥ ΠΑΓΚΟΣΜΙΟΥ ΙΣΤΟΥ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9523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Εικόνα 12.1. Ο Παγκόσμιος Ιστός αποτελείται από μια τεράστια συλλογή ηλεκτρονικώ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84984"/>
            <a:ext cx="676381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444208" y="1132059"/>
            <a:ext cx="1507232" cy="655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l-GR" sz="1600" b="1" dirty="0" smtClean="0">
                <a:solidFill>
                  <a:schemeClr val="tx2"/>
                </a:solidFill>
              </a:rPr>
              <a:t>Διαδίκτυο</a:t>
            </a:r>
          </a:p>
          <a:p>
            <a:pPr marL="342900" indent="-342900" algn="ctr">
              <a:spcBef>
                <a:spcPct val="20000"/>
              </a:spcBef>
            </a:pPr>
            <a:r>
              <a:rPr lang="el-GR" sz="1600" dirty="0" smtClean="0">
                <a:solidFill>
                  <a:schemeClr val="tx2"/>
                </a:solidFill>
              </a:rPr>
              <a:t>(Internet)</a:t>
            </a:r>
          </a:p>
        </p:txBody>
      </p:sp>
      <p:sp>
        <p:nvSpPr>
          <p:cNvPr id="2" name="AutoShape 2" descr="data:image/jpeg;base64,/9j/4AAQSkZJRgABAQAAAQABAAD/2wCEAAkGBhQSERUUEhQWFRUWGBgYFRUXFRQXFRQXFRgVFBUXFxUXHCceFxwkGhcUHy8gJCcpLCwsFR4xNTAqNSYrLCkBCQoKDgwOGg8PGikcHBwpLCwpKSksLCksKSwpLCksLCkpKSwsLCkpLCkpKSksKSwsKSkpLCwsLCkpKSksLCwpLP/AABEIALQBGQMBIgACEQEDEQH/xAAcAAABBQEBAQAAAAAAAAAAAAAFAAIDBAYBBwj/xABHEAABAwEFBAcDCQYFAwUAAAABAAIRAwQFEiExBkFRcSJhgZGhsdETMsEHFCNCUmKS4fAVM0NygpMXU1SywiSi0hY0RLPi/8QAGgEAAgMBAQAAAAAAAAAAAAAAAQMAAgQFBv/EACgRAAICAQMDBAIDAQAAAAAAAAABAhEDEiExBBNBIjJRYRSBI1JxQv/aAAwDAQACEQMRAD8APlIKSFwtXBNBC3OtSH3vgtBaHHMjd3FZiq4itSI+0FtXsW3p36TPnVNGfrWwzmwgRqPiuXZejHgzIPBEbdTyAj3jChN2sYNNPFaBO1FK9qUtLw6RGizlotjmN6GWLIzotTa7M1zC1uR3IA7Zp7zmSDuAWbHLTae4jJJPgWy94k/RiZmZ6luqZMBZe7rq9k4xqIHbxHetRZ6cMEp6fwDFwIjgm1KMjNThKERpSa0hSU2KepTXWlAhGAutMlPDBCZEEqEJlC1pJmV011LQhABIEJtY6RRkNCFWodIrN1HtQ3FyVoTgE6F3AsJooZCcGynQpqeWaKVkojbRyTgyPRJ9YAcR5BcdWac5A9FeiUKU5glCbVfDWyQ0nr055H4ofQ2vbMOHw8ZIKkYst22ah7IlROChZfTKjZB6WWXPepaLgXRPWT6eqs4N8C3tyRvGSP06eKmAeCgdY2wMldbRAC19PCULEZGpFajQDMgp2tyTgAM4XWOC1CinWTJRF9AO1TPmTUpwbCYgsSwqXCuELmnTBVpH01P+Yea3Hs1hLbIqtdwc3zW5p21hE4h3rb072YjOuCN9McOqVWxa9XerL7fSH1296r1LXRIINQCRuOa0WjPpZXu9geSG7iZO+URp2IBC7qrUqOKajTJyG/8ANEhfdH7YS5KDBofwStsgmSpK1PLkqxv2j9vwVn5w1zQRvzCMWuERxaIG5rpak0p8SrAH06YUVSkRorFNOIncgQo4ty57Eqxg6oTXNzlQBXwFWAQRllCaSu0hmVUhPSqbih9YdIq+2jO9D6h6RWbqOEOxcjMKcAuOKdKwjxrmqnabXhH6hXSFjL2vQ4yAcTQY13zEdiZBWXhG2W7wvsj3cj1HLuQk3hVfMSBvMwAnwY356aIxc1wl5GPROUkbFhoo3ZclS0g4yQ3jmJRF+wzI6LnA9kHmN61tKzBjYGQUTnKsnJDIpM8zvO7KlnqtaHj7pdIB+7i3a5Sd/JEaF7VqbhibuaMRkiGYjhgaHPy5o3tXYPa0pA6TOkOB4tPMLNXfbMTei4xwOojceXJNhNtWZ82JG6unaik5mJz2iNYnLulGbJe9Op7jpXmgoU6hxEYXfaaMJ7Yy7VbsDjjieRmO48UxZWjFLDE9MjJNDFWuh30QzJjjqFbc4DVak7VmRqhwT1VNvYPrBL9pM+0FZSQUZEhNAUjguQuOdIhdZxvCY2ytO5X7LVBe0QIkda0gy3DuC1R6aT8iXkMf8zZ9kLE33ta+haHU22fG0bwHfAL2fGl7Q8T3lNh0yi99wd08nu3a1lQgOstZk78DiPALR2W003uLWNdlnnTeB3kLbe0PE95S9oeJ7yi+mg+NgdxmTdZZBhh/C70R2nRIY0QdBuKv4zxXMSOPAoXuUnLUD3MdGQPcU9tMx7p7irkpSm0L0kdJh4HxXSDOhT8S5iU0k0jX0ear4XcD4qziXMRQ0k0lcM/UKWkxdLzx8UsZ4nvQ0k0nTkhTtSidR5goUSsXVbUNxKhFdTJXS9Yh1A7aG8jRs7374hvN2U/FecbJ0HVqz3ScLY5YjMeErY/KJVIsL+tzRykoN8ndniz4t7nk9wAHxWvHtibNPTxuSRrrFc7RmUds7AFTs2itNKpFeTdk+C1iVS0GBKmIVC11DzV58C8cdyvWqZHkvP78YKbnZxOYI8f11LcPdlCwW2TCwhx905IYOaJmjsQXdbDObzB348uY1Rj9pFj5bmwxwifgsNTZD9cjGiOXfaBJaXa5QcWv8u5a5Y/JgbPZtnbxa6kJIBJ0nvVa/LzBcGNPOFmbtoxRYDqJ0PEpMEPHNDVtRicfUF2KSEymVIiQjcuHQpPfGqg9rKzYsep34NUpUS2M9NvMLUrLWX328x5rTyuhAzsxF/8Ayo07JXdRqN6QzyDjIMwcuSGH5a6O5h/A9XbyuSlUtlUvEwGbm6HGd4PBOqbI2d4EtcN+RDfFrQtccdqzPLMougaflspbmO/A71TT8tjP8t34D6rV3JdVM0gcI0b9Vv2W9SIfsumPq9wb6K3ZQv8AJXwYP/GobqT/AMH/AOlz/GY7qD/wD1W8+a0wY382rjrLQaCXHCBvL4HfKnZRPyfown+Mbt1nqfgHql/i/V/01X+2PVbhtvso/j0/7rfVSst9mOYqsPJ8+SHaiTvv4MEflbra/Nqv9v8ANRH5X6v+nqfgHqt1elooOo1Gh4JLXQMRzMGMl5+aJ0gzwgzw0U7USj6mS/5JD8r9X/T1PwD1S/xfrf6ap+AeqpWio1hhxDTwOR7imUarXkNaQSdBKHbiT8mf9QpR+VS0PnBZKro1inMdyJbN/KDVtNqFnfSdSdhxEPbBiQMh2odc9mdUFRrHYSWtIMkA4XAwYzhQ3dZ3Ur5pBzsR+bkF3GC30VZY0lY3Fn17HqdXQ8ihUoq85IMHLj9XyjdjJElGXrhesQwp39dgtFB1M78xzGizexlM06JZUGFzaj2kHIzkVri9ZPaeuWGW74yAEkkkDOOoJ+KTfo+R2GWmRrrNaRESn2q2tbnK8mobUVaNYsqTI1G8b1tK1iqVaAqNdkQD3iU2UHHk6EJqe6LVo21pAxiJPCD8FJZ9pqT9Se0LD2i5arnAOGFs5mVbs+x9b2xLKjW0fqknpHLIEc1fRFrkpKVPg2Tq7XZtMhANrrMH2d+WmiIWK6308i4O6xlPMKe22D2lNzTGYhIW0ti0l6TySxtGJrZJzEZHJa28LmHzZ9QNgwXTmHS3pkk9YxJtm2P9jLnEFxyBH1ROo69O9aF+VjrB2ZDHwd7jhIGv8y1TyW1pEY8XobZUuK8C+i3QAZb93PXiexFHnpAqps7YGts9MHMkSe1W7WIIRZypchemVNKqUHZBWZRKle3e72qGnopbdk3tVRjlTFKoj5q2XaB6Q5jzWnlZekcxzC00rVASzKVh/wBZX/lp+dUK+1iq1aU22r/JT/3VPVExZyV0cftRzs3vYy4P3Y5DwkfBXrVOHLr8ioLis5DD2+D6gRQ2WRu/WStYqrA5bUIEOpwYgR0p4Dh8IT7XZ21GgPaHNJEg5gySCCDqiYsGcyO4+qitFhgTOUjKMtZUbBpfJTbs1ZR/8ej/AG2eik/YVGAG0mNznosYPgi3sVStrXNe1wdDdCN0EHON5mFTgtK0rZXFyUvsj8LOv7q4blpfZ8G+insFJ2OHOJDcXbiPRnjABRA0QpZIrUrBjLtpge4082tJ74ThZGfYb+EeiI+wCXsQoW0s8x2eYRaagGvSjLg8KpeEi+rOXamlUByjQH0Re5aA+f1QSQJqjWPrcUN2kYGXvYyN7aozdiJGB2/4IT9rJ0z3PRJQSUZDkDe+CeZXD6vwdfF5OuKa4phqJYlhSbew17Ce9DbfZg8tJEkSI4gwc+0eaKimN7lFVswGc5SnRxyTsOOa1JAN9zNdLntHdrGmZWjpDBQaN3wAQ21WwSGzqrVovWn7MYjAbqcoTN2tzsqKXBZoUGPHSaDnrvU7bqpjPCJ4wJWaq3uKxAszhlmTujcrlmvZ4yfkUeOQSj5QQtFMbhCqVH6Del89xJxhLoRkl4K/s5MGT3cevsVG/wCvjc2gzU4TUDfdYwGczxcQOzmrlru8uc1zXEQCDB60PstiNKoW5gOLyS4dJ7mviWu+sANfFMgtxOXJpx7eQlSaAABoBCjtilah157P1a72mnVwQIjcVqhFSdN0cmTrcLWZ/RCt4wh9jsD6LQyo7E4b1aUap0twJ2rFb/d7QqdNWbZUGEhVaaRj4NUi4zULTArMsWlacltgIkA3ZW2p10m+Dj6oriAET4x8VidtMrW3rpu8CxBwuhi9pyepnpnR6hcLsnc3/wD2P9UVcFmNiKh9iABMYhqPtTvWlxH7PiFZkhujhB4nuKiruy+t3GO9WWk7xHamWn3SgWomCieQTmNFK1RuAnf4IF2NaY0GqTnn9QpA3q8ko6vJQFEeIrgeVL2Bc7B+uxQFHlV+EttVaCR9I/TLUlAqtQ/PbGST+8cO9hCP7TNi11v5z4wVnbW6LTYzwrt8QQjL2sy4Nsy/Z68w5DkEBtB6TuZ80bpO6LeQ8kAtjvpHcyuF1fCPQ4eTkrpKgxp9J4Oiy4PcXycEi5VZLSP11JyS20ITozFrtgaOlkTkSdyEWuo93R1B/QWhv67AelEtJz6j+aFV7uaILWFw4AwqKkdjFNTS3HWC8BRbuB5p9LaoF0OaSDvIMd8KS72nRtBo6yGz3xJV+12Xo9JuvUg2h8qS2ZK2qMiOztVqlVQYA5bgFO624chm7yS6MzDdnqy6NwWxpXIx9DA8Zkl872uccUjwWS2VsHtKgB0HSfyGg7Tl3r0ILX00OZPyZepkqUTFv2VrAwMJ5O+BCfQsDmGHAtjjv7d62JC4+mHCCJC0dleDE1ZmL4sWKmKrdW5O5big0LdtsbQC0DonIg5hBf8A0n95UlifgCVGWtByUbF2q7IptMrHi4NMi4FpGaDks20rR0XS0cgtkBEjC7cD/qaf8jv+CDAo18oBitRPU4eA9Fnm1SuhifpOP1cf5D0LYN30Z5u82rVysLsLaSGkdbv+C1vzkq5IOolh+uhTKgyORVZ1d06nkAfNNrVzhPveKIbClJ2Q5DySLus/rsVCz1zgbyHknGqftDu/NVovrLodzUePr8/VV/aHiqxrO+03vHoiVcmX/aDj+u9OZUG5DzU+/wCSb7T7x/XYoC2YTa3K2VeY8WtWWvR8VLMeFopf7oWh2v8A/d1OsNP/AGtWVvYwaJ4VqR/7wqyezKYo/wAqf2ey2c9BvIIBbz9K/mjtmPQbyWdvZ8Vncx5BcTql6f2d3FyV7RUhpU13thgQ+8HzTdBzjJCdhLyr1S8VZhsRIhKwQdai+RmwXWCTC4SqNmvRuMyrZ+5obxq2KhPHGS7jpBCuwDomDKC1iKT8J01by/JHLJZTXq9E9EDN3D80btF10SzA6mHDi7WeM6jsRxQnLGtezHRzxhO4box7b6a3JV6t54pzyVDaL2dKvDGwwEayZ45nvVesY5KONG7uua2JrRbeCbYabnPAAJJIAA3k5BV6VKTmvRth9ncDRaKg6Tv3YO5p+tzO7q5oxhqdFZyUI2w/s/dHzekGnN5zeevgOoad/FFAmNKTncF0I0lSOa25O2PldTUg5W1AHJLkrsq1kPMH6JUk15TqRXKxcD5Ftq0NlPQbyCzzdEfsh6DeS2QESMb8orenQPWf9rvRZkLVfKKP3B+9/wAXrLALfi9py+q9/wCjWbE5yJjM6ROgWubTjeTzXmVgvZ9EEMjPOSDPDcVaG1NcaOA/pHxTbEKSo9FLjwnuUdpPQdlGRXnjtp7Sf4p7A30SpX7Xc9odVcQSAROoJEhAOtHo1kPQbyHknuJ4Dv8AyVew1Po28lI+qOI/FCJYmBUbnO4KIW2mNXtH9c+agq3nR31Kf4vzQJZdk9Xj6pjn8XAfrmhxvqgP4tLz+KhftBZv82n+GVNiWZ7aZsW9s5g+zy7Y07EH29kUGEtjDWpmQ0D6x4IhtDeLKtqY+m7EAGAmIzDjx7EN28s7hZ6hJHvsMA5gYt6D4ZbC/WejWM9AdvmVktpasV3cgfALU3c6abV51tv7SpeTaLXQxzGExv1nNcvJj17HXhJR3ZZuy9cUuiQDAnOUUs9vkxhAneBCubO2Jlma8YZyESi1raxtEkhskZQFjeP1bSr6NCzQ0U4/sF1H9E8lnLFejDiYR03ODW5TJJgeKO1X9E8kM2Tutr7bTMe6S/taJHjC3YlycrPvJR+T0ax2FtBjabd2p+07eVy06EjWFYrHNQVCi9zSkoqkecbSUDimNYPf+ihtIQXU3atiOtpAIPmFtb1sYqAiN+XUePqFgr8c5lSlVbpm13nB7vBZ2vBtxSvY0Gz91Yn43gGmzODo925vLeermvVLFaxVYHNyHDgRqF59s1aPaUJGgccucHPtJWhuS3Gk/Cfcd4O3H4dyvj2FZpNyp+DSVXEaJ1EzmqZtUuA0JzHIanx8QrlIQnoUPKSQKRKsQUrsphXELIeYOOano0yqrnK5ZHgrBgrcbOyy0ZI7YT0G8kEARmwfux+t62R5EsA7YWdr32cO0LzMGPqP3oM67aLsWE4Q2Ol0jvgtgnktfed0trYcU9EyIcWkHjI7e9VhsvT+8edSr/5ha8eRRjTMmXC5yszH7KYGl8zGcQCI5xKFWykGkROYnQcSBoOAC3w2Yo/Znm6qfN6X/pWz/wCUw82z5kq3eQt9NZ5wXphrgbx3henN2bs40pU/7dP/AMVMy56Q0psHJlMeTVXvL4B+J9nlxvCdak/1/ml85B3z4r1dtiYNBHKB5J4ojr/E71Q730H8RfJ5RTa46MeeVN58gpTYqp0o1TypVPRepGiP0T6ppot4DuQ730W/Ej8nmJuqudKFXtZHnCX7DtJ/gO7XUx5vXp3shwHcEsI4BV7zLLpYHmtPZ+0yPowOdSl8HKztBcVqtNJ9MMY3FvdVnfOjWlegErhQ7zLx6eCdlS7qRbSDTqMuenFZjau9GU7RTDmZgB2LLQyI8FsCvJ/lWpE2unBIHshpvON6UlbH1expG7RtcehGeoKntV7OezAAF5RQBafedznTjIW92RtjQ36WTnk48OSy5enalqTNCyRjDS4/ss1rRVa0DDIJgneAd6ObD0vpajuDQO9w9Fdp2dj29Ehw6kRuewCmHECMWXcnQyeKME8erJGXwE8Wfb+aZVCTTKc9XHgt1GSUKtty0zLSwEFHzTzU1GzBwzCq4hUmjNbMXA6iKrCZaX4mEcCBkRuK0lG7QRCs2eyxKstbEIqJJScnbILPZMJl2btOxEA7IKGOKlCsQkXFwlclWCdKSS4gQ8reYUHtS0yDCz1t2/ogkMa555QPFR3TtDUtTy1rQwATxKxLBk5qhrmlyehWKtjYHRx8EbsHuDtWPsN7ChTw1jnmQeIPUi1mv/ogsAc06HmtUduRL34D1YHCcJAdunRVvZVp98AdnV1c+/qQe37S1GAENbmY3oads6/2GDsJ+KvZWjXtpPyl/PJOZTdikukcFi37W2ji0f0/moHbU2k/XAy3NCmoNHoMpSvOn7Q2k/xXdgHoonXvXOtV/f6IWSj0olcLl5l87rHV9Q/1OUTvaHUvPMuQsNHp5rN3kd4UL7wpjWowf1BeYvokthw11JOe/KZUtG7X7m4uEgHURv8ANDUSj0J990BrWp/iCgftPZh/Fb2SfILDtuCrubA7EMt9ppUiadWphdH2XznwIEKJ3wW0noj9r7MPrk8mu9FXO2dCci48mepXnFW9rKGBrn1CMs/ZuzjrKibtHZaYJptqudGUhoE7pM6diNNkpG+q/KRZRoXO5BYnaW9DeFoBpMw4Ww2SJIEkkjTUrHUbSWkT3cUao3qWkFoAI3wr6WuOS0NKktXHk11xfJfUrMD3VWtHBsucOolErz+T5lKljo1iKoMOa5wzPADcslZ9qrWQW0nuAdqGBXLDclsrTja/PPE52YPHiqXKvUwZ1HW+2/T4sLWV9azVWsxTUMdEHJ07oC9KcS1o4gCee9YvY7Y32dUVqr8b2yQM8joJlbG0FDblCkh9Cp0o3HMfFWXDNC6FSHDn4FFqiKCyQ0JzTKPRcrVnMhR2mhoQrUAmATKh6SRrYciMuKZRfJnrKhCZ2ikac1E/cpcUKBHlcC4XLmJQJ0uXJSeVyVAHy1YtnLQ95wUKhHHA4DvOS2eyGzdeg9z6lMNBbAlwmesBb2lbQfeHaPRSGkDpn1b+5NlkbVFWrMNbrG51TFU6YH1RI7J4Jlo2grNEMY1oGmp8FrrXQbvBb2LO2+6Q4y1wKRpLWgNV22rjJ1Ok4dbXDycqVXbSsdKVEf0vPm5XbXc7/szyzQyrd5GojsTFRfYkpbTWipl9EDw9mIPfKnbfVpHvNHMMZ6Id80VmkXjQlSkTYsnaGpvkdgHwTXbQP3l3ikwVDxPYpmXZUO4obE2K37bcdzj3+qabfUOjSr7bpq8E4XbVG5DYloHssVR+b3YRqY6lZsNvrMOVQkTlOas/s6odQVPQul+5pU28lHuF7uvp594A+Cs3hdtntQArUg6NCDDhyIUtx3IQ/pgGN2o7UcqWOmDEAHPMRlvWWUknsaI9Lkavj6MLV+TsQfm9ZzfuVWh7e8ZrM275OrYHfumOH2mOEdxzC9b+aFpkOkcN/wCakp1kyOVipRnD3I85uz5MHlk1sM6hoJBHaj9h2Ns9OMVnJPEnEtd88YPec0cyFE++6A+t3AlVlOT8lFqZBYrPQbk0Nb1QGlXKlVjBqOoA5lCLXtC1+TKYPW4fBB34ndXUMh3JDmjRDpZz+jZ2Z2X3nZmPDwTajiDBWOs15vszgc3U56Td4G8t9Fr31Q9oc3MESDxBWmElJbAy4XidMrVakGeHktATIWarv3I7Yn4qTDxA8MimIQyy2thVtloBCplqdSpK5UuOMwoWMz71aBMZZpgcCJCNBY1gmFI5mSY1qlBQIiMJOapAF3CpQSGo7JNxp1YKHEoBmAtTcD3AE5HerNCoUkkXyAttdiGeaDXxYWtOS6kgwgR5I0J/XNcp1icjBSSVCFujd1N+rR2ZIhTuKkPqrqSugWW23cwaBEKFjbAySSVgEpsbeCjNjbwSSUCV30WjQBMNAEE8Bl2JJKkuAx9yLtjdhpYhrqsuLze62NBORcQRujRJJc7yemguTUWXMGeJHiuVqYSSUEZUVLTTA0A7kMrPI0/WS6kgKiR4AnALqSCGDLTTBbmiVzuPzemJ3R3EgeACSSfi5Zl6v2L/AEbW1WhuDOhyJ80klph7jmPgKNYnUmpJJxUlaVTxEOyKSSBGXV0OSSUIShchdSVgkFVqhhcSVSH/2Q=="/>
          <p:cNvSpPr>
            <a:spLocks noChangeAspect="1" noChangeArrowheads="1"/>
          </p:cNvSpPr>
          <p:nvPr/>
        </p:nvSpPr>
        <p:spPr bwMode="auto">
          <a:xfrm>
            <a:off x="63500" y="-836613"/>
            <a:ext cx="2676525" cy="17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61937" y="2420888"/>
            <a:ext cx="1984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1989</a:t>
            </a:r>
            <a:r>
              <a:rPr lang="el-GR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Cern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Tim Berners-Lee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1043608" y="786746"/>
            <a:ext cx="2880320" cy="1345692"/>
          </a:xfrm>
          <a:prstGeom prst="cloudCallout">
            <a:avLst>
              <a:gd name="adj1" fmla="val -24538"/>
              <a:gd name="adj2" fmla="val 867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</a:pPr>
            <a:r>
              <a:rPr lang="el-GR" sz="1600" b="1" dirty="0">
                <a:solidFill>
                  <a:schemeClr val="tx2"/>
                </a:solidFill>
              </a:rPr>
              <a:t>Παγκόσμιος Ιστός</a:t>
            </a:r>
          </a:p>
          <a:p>
            <a:pPr algn="ctr">
              <a:buFontTx/>
              <a:buNone/>
            </a:pPr>
            <a:r>
              <a:rPr lang="el-GR" sz="1600" dirty="0">
                <a:solidFill>
                  <a:schemeClr val="tx2"/>
                </a:solidFill>
              </a:rPr>
              <a:t>(</a:t>
            </a:r>
            <a:r>
              <a:rPr lang="el-GR" sz="1600" dirty="0" smtClean="0">
                <a:solidFill>
                  <a:schemeClr val="tx2"/>
                </a:solidFill>
              </a:rPr>
              <a:t>Wor</a:t>
            </a:r>
            <a:r>
              <a:rPr lang="en-US" sz="1600" dirty="0" smtClean="0">
                <a:solidFill>
                  <a:schemeClr val="tx2"/>
                </a:solidFill>
              </a:rPr>
              <a:t>l</a:t>
            </a:r>
            <a:r>
              <a:rPr lang="el-GR" sz="1600" dirty="0" smtClean="0">
                <a:solidFill>
                  <a:schemeClr val="tx2"/>
                </a:solidFill>
              </a:rPr>
              <a:t>d </a:t>
            </a:r>
            <a:r>
              <a:rPr lang="el-GR" sz="1600" dirty="0">
                <a:solidFill>
                  <a:schemeClr val="tx2"/>
                </a:solidFill>
              </a:rPr>
              <a:t>Wide Web</a:t>
            </a:r>
            <a:r>
              <a:rPr lang="el-GR" sz="1600" dirty="0" smtClean="0">
                <a:solidFill>
                  <a:schemeClr val="tx2"/>
                </a:solidFill>
              </a:rPr>
              <a:t>)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427984" y="1459591"/>
            <a:ext cx="17281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88892" y="1132059"/>
            <a:ext cx="1206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i="1" dirty="0" smtClean="0">
                <a:solidFill>
                  <a:schemeClr val="tx2"/>
                </a:solidFill>
              </a:rPr>
              <a:t>υπηρεσία</a:t>
            </a:r>
            <a:endParaRPr lang="el-GR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2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3554695" y="1479101"/>
            <a:ext cx="1841948" cy="941782"/>
            <a:chOff x="3578061" y="1052736"/>
            <a:chExt cx="1841948" cy="941782"/>
          </a:xfrm>
        </p:grpSpPr>
        <p:sp>
          <p:nvSpPr>
            <p:cNvPr id="39" name="Rounded Rectangle 38"/>
            <p:cNvSpPr/>
            <p:nvPr/>
          </p:nvSpPr>
          <p:spPr>
            <a:xfrm>
              <a:off x="3578061" y="1052736"/>
              <a:ext cx="1725851" cy="7977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" name="Group 1"/>
            <p:cNvGrpSpPr/>
            <p:nvPr/>
          </p:nvGrpSpPr>
          <p:grpSpPr>
            <a:xfrm>
              <a:off x="3694158" y="1196752"/>
              <a:ext cx="1725851" cy="797766"/>
              <a:chOff x="2255916" y="159794"/>
              <a:chExt cx="1725851" cy="797766"/>
            </a:xfrm>
          </p:grpSpPr>
          <p:sp>
            <p:nvSpPr>
              <p:cNvPr id="3" name="Rounded Rectangle 2"/>
              <p:cNvSpPr/>
              <p:nvPr/>
            </p:nvSpPr>
            <p:spPr>
              <a:xfrm>
                <a:off x="2255916" y="159794"/>
                <a:ext cx="1725851" cy="7977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" name="Rounded Rectangle 4"/>
              <p:cNvSpPr/>
              <p:nvPr/>
            </p:nvSpPr>
            <p:spPr>
              <a:xfrm>
                <a:off x="2279282" y="183160"/>
                <a:ext cx="1679119" cy="75103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l-GR" sz="1500" b="1" kern="1200" dirty="0" smtClean="0">
                    <a:solidFill>
                      <a:schemeClr val="tx2"/>
                    </a:solidFill>
                  </a:rPr>
                  <a:t>Δικτυακός Τόπος</a:t>
                </a:r>
                <a:r>
                  <a:rPr lang="el-GR" sz="1500" kern="1200" dirty="0" smtClean="0">
                    <a:solidFill>
                      <a:schemeClr val="tx2"/>
                    </a:solidFill>
                  </a:rPr>
                  <a:t> (</a:t>
                </a:r>
                <a:r>
                  <a:rPr lang="en-US" sz="1500" kern="1200" dirty="0" smtClean="0">
                    <a:solidFill>
                      <a:schemeClr val="tx2"/>
                    </a:solidFill>
                  </a:rPr>
                  <a:t>Web Site</a:t>
                </a:r>
                <a:r>
                  <a:rPr lang="el-GR" sz="1500" kern="1200" dirty="0" smtClean="0">
                    <a:solidFill>
                      <a:schemeClr val="tx2"/>
                    </a:solidFill>
                  </a:rPr>
                  <a:t>)</a:t>
                </a:r>
                <a:endParaRPr lang="el-GR" sz="1500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2177170" y="2913306"/>
            <a:ext cx="1419591" cy="941393"/>
            <a:chOff x="2158200" y="2851192"/>
            <a:chExt cx="1419591" cy="941393"/>
          </a:xfrm>
        </p:grpSpPr>
        <p:sp>
          <p:nvSpPr>
            <p:cNvPr id="41" name="Rounded Rectangle 40"/>
            <p:cNvSpPr/>
            <p:nvPr/>
          </p:nvSpPr>
          <p:spPr>
            <a:xfrm>
              <a:off x="2158200" y="2851192"/>
              <a:ext cx="1275159" cy="80972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7" name="Group 6"/>
            <p:cNvGrpSpPr/>
            <p:nvPr/>
          </p:nvGrpSpPr>
          <p:grpSpPr>
            <a:xfrm>
              <a:off x="2302632" y="2982859"/>
              <a:ext cx="1275159" cy="809726"/>
              <a:chOff x="887756" y="1383926"/>
              <a:chExt cx="1275159" cy="809726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887756" y="1383926"/>
                <a:ext cx="1275159" cy="80972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" name="Rounded Rectangle 4"/>
              <p:cNvSpPr/>
              <p:nvPr/>
            </p:nvSpPr>
            <p:spPr>
              <a:xfrm>
                <a:off x="911472" y="1407642"/>
                <a:ext cx="1227727" cy="76229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l-GR" sz="1500" b="1" kern="1200" dirty="0" smtClean="0">
                    <a:solidFill>
                      <a:schemeClr val="tx2"/>
                    </a:solidFill>
                  </a:rPr>
                  <a:t>Ιστοσελίδα</a:t>
                </a:r>
                <a:r>
                  <a:rPr lang="el-GR" sz="1500" kern="12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1500" kern="1200" dirty="0" smtClean="0">
                    <a:solidFill>
                      <a:schemeClr val="tx2"/>
                    </a:solidFill>
                  </a:rPr>
                  <a:t>(Web Page)</a:t>
                </a:r>
                <a:endParaRPr lang="el-GR" sz="1500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3761620" y="2913306"/>
            <a:ext cx="1411182" cy="921621"/>
            <a:chOff x="3761620" y="2913306"/>
            <a:chExt cx="1411182" cy="921621"/>
          </a:xfrm>
        </p:grpSpPr>
        <p:grpSp>
          <p:nvGrpSpPr>
            <p:cNvPr id="46" name="Group 45"/>
            <p:cNvGrpSpPr/>
            <p:nvPr/>
          </p:nvGrpSpPr>
          <p:grpSpPr>
            <a:xfrm>
              <a:off x="3761620" y="2913306"/>
              <a:ext cx="1411182" cy="921621"/>
              <a:chOff x="3780040" y="2759069"/>
              <a:chExt cx="1411182" cy="921621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3780040" y="2759069"/>
                <a:ext cx="1275159" cy="80972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Rounded Rectangle 10"/>
              <p:cNvSpPr/>
              <p:nvPr/>
            </p:nvSpPr>
            <p:spPr>
              <a:xfrm>
                <a:off x="3916063" y="2870964"/>
                <a:ext cx="1275159" cy="80972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12" name="Rounded Rectangle 4"/>
            <p:cNvSpPr/>
            <p:nvPr/>
          </p:nvSpPr>
          <p:spPr>
            <a:xfrm>
              <a:off x="3939779" y="3054007"/>
              <a:ext cx="1227727" cy="762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500" b="1" kern="1200" dirty="0" smtClean="0">
                  <a:solidFill>
                    <a:schemeClr val="tx2"/>
                  </a:solidFill>
                </a:rPr>
                <a:t>Ιστοσελίδα</a:t>
              </a:r>
              <a:r>
                <a:rPr lang="el-GR" sz="1500" kern="1200" dirty="0" smtClean="0">
                  <a:solidFill>
                    <a:schemeClr val="tx2"/>
                  </a:solidFill>
                </a:rPr>
                <a:t> </a:t>
              </a:r>
              <a:r>
                <a:rPr lang="en-US" sz="1500" kern="1200" dirty="0" smtClean="0">
                  <a:solidFill>
                    <a:schemeClr val="tx2"/>
                  </a:solidFill>
                </a:rPr>
                <a:t>(Web Page)</a:t>
              </a:r>
              <a:endParaRPr lang="el-GR" sz="1500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340712" y="2894680"/>
            <a:ext cx="1405434" cy="921621"/>
            <a:chOff x="5340712" y="2759069"/>
            <a:chExt cx="1405434" cy="921621"/>
          </a:xfrm>
        </p:grpSpPr>
        <p:sp>
          <p:nvSpPr>
            <p:cNvPr id="44" name="Rounded Rectangle 43"/>
            <p:cNvSpPr/>
            <p:nvPr/>
          </p:nvSpPr>
          <p:spPr>
            <a:xfrm>
              <a:off x="5340712" y="2759069"/>
              <a:ext cx="1275159" cy="80972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3" name="Group 12"/>
            <p:cNvGrpSpPr/>
            <p:nvPr/>
          </p:nvGrpSpPr>
          <p:grpSpPr>
            <a:xfrm>
              <a:off x="5470987" y="2870964"/>
              <a:ext cx="1275159" cy="809726"/>
              <a:chOff x="887756" y="1383926"/>
              <a:chExt cx="1275159" cy="809726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87756" y="1383926"/>
                <a:ext cx="1275159" cy="80972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" name="Rounded Rectangle 4"/>
              <p:cNvSpPr/>
              <p:nvPr/>
            </p:nvSpPr>
            <p:spPr>
              <a:xfrm>
                <a:off x="911472" y="1407642"/>
                <a:ext cx="1227727" cy="76229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l-GR" sz="1500" b="1" kern="1200" dirty="0" smtClean="0">
                    <a:solidFill>
                      <a:schemeClr val="tx2"/>
                    </a:solidFill>
                  </a:rPr>
                  <a:t>Ιστοσελίδα</a:t>
                </a:r>
                <a:r>
                  <a:rPr lang="el-GR" sz="1500" kern="12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1500" kern="1200" dirty="0" smtClean="0">
                    <a:solidFill>
                      <a:schemeClr val="tx2"/>
                    </a:solidFill>
                  </a:rPr>
                  <a:t>(Web Page)</a:t>
                </a:r>
                <a:endParaRPr lang="el-GR" sz="1500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2225958" y="3854699"/>
            <a:ext cx="4608510" cy="630432"/>
            <a:chOff x="2272753" y="3254325"/>
            <a:chExt cx="4608510" cy="630432"/>
          </a:xfrm>
        </p:grpSpPr>
        <p:sp>
          <p:nvSpPr>
            <p:cNvPr id="22" name="Straight Connector 3"/>
            <p:cNvSpPr/>
            <p:nvPr/>
          </p:nvSpPr>
          <p:spPr>
            <a:xfrm>
              <a:off x="2272753" y="3254325"/>
              <a:ext cx="2304255" cy="6304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304255" y="0"/>
                  </a:moveTo>
                  <a:lnTo>
                    <a:pt x="2304255" y="512303"/>
                  </a:lnTo>
                  <a:lnTo>
                    <a:pt x="0" y="512303"/>
                  </a:lnTo>
                  <a:lnTo>
                    <a:pt x="0" y="63043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Straight Connector 3"/>
            <p:cNvSpPr/>
            <p:nvPr/>
          </p:nvSpPr>
          <p:spPr>
            <a:xfrm>
              <a:off x="4577008" y="3254325"/>
              <a:ext cx="2304255" cy="6304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12303"/>
                  </a:lnTo>
                  <a:lnTo>
                    <a:pt x="2304255" y="512303"/>
                  </a:lnTo>
                  <a:lnTo>
                    <a:pt x="2304255" y="63043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Straight Connector 3"/>
            <p:cNvSpPr/>
            <p:nvPr/>
          </p:nvSpPr>
          <p:spPr>
            <a:xfrm>
              <a:off x="3779908" y="3254325"/>
              <a:ext cx="792092" cy="6304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92092" y="0"/>
                  </a:moveTo>
                  <a:lnTo>
                    <a:pt x="792092" y="512303"/>
                  </a:lnTo>
                  <a:lnTo>
                    <a:pt x="0" y="512303"/>
                  </a:lnTo>
                  <a:lnTo>
                    <a:pt x="0" y="63043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Straight Connector 3"/>
            <p:cNvSpPr/>
            <p:nvPr/>
          </p:nvSpPr>
          <p:spPr>
            <a:xfrm>
              <a:off x="4571999" y="3254325"/>
              <a:ext cx="792079" cy="6304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12303"/>
                  </a:lnTo>
                  <a:lnTo>
                    <a:pt x="792079" y="512303"/>
                  </a:lnTo>
                  <a:lnTo>
                    <a:pt x="792079" y="63043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52" name="Group 51"/>
          <p:cNvGrpSpPr/>
          <p:nvPr/>
        </p:nvGrpSpPr>
        <p:grpSpPr>
          <a:xfrm>
            <a:off x="1444113" y="4533059"/>
            <a:ext cx="1437589" cy="951034"/>
            <a:chOff x="1425948" y="4418227"/>
            <a:chExt cx="1437589" cy="951034"/>
          </a:xfrm>
        </p:grpSpPr>
        <p:sp>
          <p:nvSpPr>
            <p:cNvPr id="48" name="Oval 47"/>
            <p:cNvSpPr/>
            <p:nvPr/>
          </p:nvSpPr>
          <p:spPr>
            <a:xfrm>
              <a:off x="1425948" y="4418227"/>
              <a:ext cx="1275159" cy="80972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7" name="Group 26"/>
            <p:cNvGrpSpPr/>
            <p:nvPr/>
          </p:nvGrpSpPr>
          <p:grpSpPr>
            <a:xfrm>
              <a:off x="1588378" y="4559535"/>
              <a:ext cx="1275159" cy="809726"/>
              <a:chOff x="167685" y="2824085"/>
              <a:chExt cx="1275159" cy="809726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85" y="2824085"/>
                <a:ext cx="1275159" cy="809726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Oval 4"/>
              <p:cNvSpPr/>
              <p:nvPr/>
            </p:nvSpPr>
            <p:spPr>
              <a:xfrm>
                <a:off x="354428" y="2942667"/>
                <a:ext cx="901673" cy="57256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l-GR" sz="1500" i="1" kern="1200" dirty="0" smtClean="0">
                    <a:solidFill>
                      <a:schemeClr val="tx2"/>
                    </a:solidFill>
                  </a:rPr>
                  <a:t>Κείμενο</a:t>
                </a:r>
                <a:endParaRPr lang="el-GR" sz="1500" i="1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2966976" y="4542307"/>
            <a:ext cx="1444951" cy="928308"/>
            <a:chOff x="2966976" y="4418227"/>
            <a:chExt cx="1444951" cy="928308"/>
          </a:xfrm>
        </p:grpSpPr>
        <p:sp>
          <p:nvSpPr>
            <p:cNvPr id="49" name="Oval 48"/>
            <p:cNvSpPr/>
            <p:nvPr/>
          </p:nvSpPr>
          <p:spPr>
            <a:xfrm>
              <a:off x="2966976" y="4418227"/>
              <a:ext cx="1275159" cy="80972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8" name="Group 27"/>
            <p:cNvGrpSpPr/>
            <p:nvPr/>
          </p:nvGrpSpPr>
          <p:grpSpPr>
            <a:xfrm>
              <a:off x="3136768" y="4536809"/>
              <a:ext cx="1275159" cy="809726"/>
              <a:chOff x="1679848" y="2824085"/>
              <a:chExt cx="1275159" cy="809726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9848" y="2824085"/>
                <a:ext cx="1275159" cy="809726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6" name="Oval 6"/>
              <p:cNvSpPr/>
              <p:nvPr/>
            </p:nvSpPr>
            <p:spPr>
              <a:xfrm>
                <a:off x="1866591" y="2942667"/>
                <a:ext cx="901673" cy="57256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l-GR" sz="1500" i="1" kern="1200" dirty="0" smtClean="0">
                    <a:solidFill>
                      <a:schemeClr val="tx2"/>
                    </a:solidFill>
                  </a:rPr>
                  <a:t>Εικόνες</a:t>
                </a:r>
                <a:endParaRPr lang="el-GR" sz="1500" i="1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4521399" y="4528659"/>
            <a:ext cx="1461902" cy="928308"/>
            <a:chOff x="4521399" y="4418227"/>
            <a:chExt cx="1461902" cy="928308"/>
          </a:xfrm>
        </p:grpSpPr>
        <p:sp>
          <p:nvSpPr>
            <p:cNvPr id="50" name="Oval 49"/>
            <p:cNvSpPr/>
            <p:nvPr/>
          </p:nvSpPr>
          <p:spPr>
            <a:xfrm>
              <a:off x="4521399" y="4418227"/>
              <a:ext cx="1275159" cy="80972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9" name="Group 28"/>
            <p:cNvGrpSpPr/>
            <p:nvPr/>
          </p:nvGrpSpPr>
          <p:grpSpPr>
            <a:xfrm>
              <a:off x="4708142" y="4536809"/>
              <a:ext cx="1275159" cy="809726"/>
              <a:chOff x="3264020" y="2824085"/>
              <a:chExt cx="1275159" cy="809726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3264020" y="2824085"/>
                <a:ext cx="1275159" cy="809726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4" name="Oval 8"/>
              <p:cNvSpPr/>
              <p:nvPr/>
            </p:nvSpPr>
            <p:spPr>
              <a:xfrm>
                <a:off x="3450763" y="2942667"/>
                <a:ext cx="901673" cy="57256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l-GR" sz="1500" i="1" kern="1200" dirty="0" smtClean="0">
                    <a:solidFill>
                      <a:schemeClr val="tx2"/>
                    </a:solidFill>
                  </a:rPr>
                  <a:t>Ήχος</a:t>
                </a:r>
                <a:endParaRPr lang="el-GR" sz="1500" i="1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6030505" y="4528659"/>
            <a:ext cx="1448590" cy="913946"/>
            <a:chOff x="6046887" y="4432589"/>
            <a:chExt cx="1448590" cy="913946"/>
          </a:xfrm>
        </p:grpSpPr>
        <p:sp>
          <p:nvSpPr>
            <p:cNvPr id="51" name="Oval 50"/>
            <p:cNvSpPr/>
            <p:nvPr/>
          </p:nvSpPr>
          <p:spPr>
            <a:xfrm>
              <a:off x="6046887" y="4432589"/>
              <a:ext cx="1275159" cy="80972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30" name="Group 29"/>
            <p:cNvGrpSpPr/>
            <p:nvPr/>
          </p:nvGrpSpPr>
          <p:grpSpPr>
            <a:xfrm>
              <a:off x="6220318" y="4536809"/>
              <a:ext cx="1275159" cy="809726"/>
              <a:chOff x="4776196" y="2824085"/>
              <a:chExt cx="1275159" cy="809726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4776196" y="2824085"/>
                <a:ext cx="1275159" cy="809726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Oval 10"/>
              <p:cNvSpPr/>
              <p:nvPr/>
            </p:nvSpPr>
            <p:spPr>
              <a:xfrm>
                <a:off x="4962939" y="2942667"/>
                <a:ext cx="901673" cy="57256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l-GR" sz="1500" i="1" kern="1200" dirty="0" smtClean="0">
                    <a:solidFill>
                      <a:schemeClr val="tx2"/>
                    </a:solidFill>
                  </a:rPr>
                  <a:t>Βίντεο</a:t>
                </a:r>
                <a:endParaRPr lang="el-GR" sz="1500" i="1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2940212" y="2420883"/>
            <a:ext cx="3168355" cy="426365"/>
            <a:chOff x="2940212" y="2420883"/>
            <a:chExt cx="3168355" cy="426365"/>
          </a:xfrm>
        </p:grpSpPr>
        <p:sp>
          <p:nvSpPr>
            <p:cNvPr id="5" name="Straight Connector 3"/>
            <p:cNvSpPr/>
            <p:nvPr/>
          </p:nvSpPr>
          <p:spPr>
            <a:xfrm>
              <a:off x="4533717" y="2420883"/>
              <a:ext cx="1574850" cy="4263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08236"/>
                  </a:lnTo>
                  <a:lnTo>
                    <a:pt x="1574850" y="308236"/>
                  </a:lnTo>
                  <a:lnTo>
                    <a:pt x="1574850" y="42636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Straight Connector 4"/>
            <p:cNvSpPr/>
            <p:nvPr/>
          </p:nvSpPr>
          <p:spPr>
            <a:xfrm>
              <a:off x="2940212" y="2420883"/>
              <a:ext cx="1593505" cy="4263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593505" y="0"/>
                  </a:moveTo>
                  <a:lnTo>
                    <a:pt x="1593505" y="308236"/>
                  </a:lnTo>
                  <a:lnTo>
                    <a:pt x="0" y="308236"/>
                  </a:lnTo>
                  <a:lnTo>
                    <a:pt x="0" y="42636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cxnSp>
          <p:nvCxnSpPr>
            <p:cNvPr id="58" name="Straight Connector 57"/>
            <p:cNvCxnSpPr/>
            <p:nvPr/>
          </p:nvCxnSpPr>
          <p:spPr>
            <a:xfrm>
              <a:off x="4537047" y="2420883"/>
              <a:ext cx="0" cy="426365"/>
            </a:xfrm>
            <a:prstGeom prst="line">
              <a:avLst/>
            </a:pr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1490829" y="3180605"/>
            <a:ext cx="590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tx2"/>
                </a:solidFill>
              </a:rPr>
              <a:t>...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996920" y="3180605"/>
            <a:ext cx="65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tx2"/>
                </a:solidFill>
              </a:rPr>
              <a:t>...</a:t>
            </a:r>
            <a:endParaRPr lang="el-GR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344" y="1556792"/>
            <a:ext cx="6494380" cy="35916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11386" y="688193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tx2"/>
                </a:solidFill>
              </a:rPr>
              <a:t>Διεύθυνση Ιστοσελίδας</a:t>
            </a:r>
          </a:p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(URL)</a:t>
            </a:r>
            <a:endParaRPr lang="el-GR" sz="1600" b="1" dirty="0">
              <a:solidFill>
                <a:schemeClr val="tx2"/>
              </a:solidFill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1991019" y="1556792"/>
            <a:ext cx="1656184" cy="67390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>
              <a:solidFill>
                <a:schemeClr val="tx2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243047" y="5661248"/>
            <a:ext cx="4600974" cy="576064"/>
            <a:chOff x="2243047" y="5661248"/>
            <a:chExt cx="4600974" cy="576064"/>
          </a:xfrm>
        </p:grpSpPr>
        <p:sp>
          <p:nvSpPr>
            <p:cNvPr id="15" name="TextBox 14"/>
            <p:cNvSpPr txBox="1"/>
            <p:nvPr/>
          </p:nvSpPr>
          <p:spPr>
            <a:xfrm>
              <a:off x="2819111" y="5780003"/>
              <a:ext cx="34488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smtClean="0">
                  <a:solidFill>
                    <a:schemeClr val="tx2"/>
                  </a:solidFill>
                </a:rPr>
                <a:t>Ποιες άλλες ιστοσελίδες γνωρίζετε</a:t>
              </a:r>
              <a:r>
                <a:rPr lang="en-US" sz="1600" dirty="0" smtClean="0">
                  <a:solidFill>
                    <a:schemeClr val="tx2"/>
                  </a:solidFill>
                </a:rPr>
                <a:t>; </a:t>
              </a:r>
              <a:endParaRPr lang="el-GR" sz="1600" dirty="0">
                <a:solidFill>
                  <a:schemeClr val="tx2"/>
                </a:solidFill>
              </a:endParaRPr>
            </a:p>
          </p:txBody>
        </p:sp>
        <p:pic>
          <p:nvPicPr>
            <p:cNvPr id="3078" name="Picture 6" descr="C:\Users\xenia\AppData\Local\Microsoft\Windows\Temporary Internet Files\Content.IE5\F0K37OKT\MC90044142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047" y="5661248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" descr="C:\Users\xenia\AppData\Local\Microsoft\Windows\Temporary Internet Files\Content.IE5\F0K37OKT\MC90044142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7957" y="5661248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6439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6092" y="2371736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gr</a:t>
            </a:r>
            <a:endParaRPr lang="el-GR" sz="2200" dirty="0">
              <a:solidFill>
                <a:schemeClr val="tx2"/>
              </a:solidFill>
            </a:endParaRPr>
          </a:p>
        </p:txBody>
      </p:sp>
      <p:sp>
        <p:nvSpPr>
          <p:cNvPr id="12" name="Left Bracket 11"/>
          <p:cNvSpPr/>
          <p:nvPr/>
        </p:nvSpPr>
        <p:spPr>
          <a:xfrm rot="16200000">
            <a:off x="5857657" y="2675723"/>
            <a:ext cx="60926" cy="252029"/>
          </a:xfrm>
          <a:prstGeom prst="leftBracket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5668" y="3330829"/>
            <a:ext cx="1764196" cy="307777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Κανόνες Πλοήγησης</a:t>
            </a:r>
            <a:endParaRPr lang="el-GR" sz="14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8591" y="4535000"/>
            <a:ext cx="1166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Διεύθυνση</a:t>
            </a:r>
            <a:r>
              <a:rPr lang="en-US" sz="1400" dirty="0" smtClean="0">
                <a:solidFill>
                  <a:schemeClr val="tx2"/>
                </a:solidFill>
              </a:rPr>
              <a:t/>
            </a:r>
            <a:br>
              <a:rPr lang="en-US" sz="1400" dirty="0" smtClean="0">
                <a:solidFill>
                  <a:schemeClr val="tx2"/>
                </a:solidFill>
              </a:rPr>
            </a:br>
            <a:r>
              <a:rPr lang="el-GR" sz="1400" dirty="0" smtClean="0">
                <a:solidFill>
                  <a:schemeClr val="tx2"/>
                </a:solidFill>
              </a:rPr>
              <a:t>Παγκόσμιου Ιστού</a:t>
            </a:r>
            <a:endParaRPr lang="el-GR" sz="14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4780" y="3638606"/>
            <a:ext cx="1541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Ονομασία Τομέα</a:t>
            </a:r>
            <a:endParaRPr lang="el-GR" sz="1400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2200" y="4227223"/>
            <a:ext cx="1512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Περιοχή ή Τύπος</a:t>
            </a:r>
            <a:endParaRPr lang="el-GR" sz="14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2066" y="2371735"/>
            <a:ext cx="934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http</a:t>
            </a:r>
            <a:endParaRPr lang="el-GR" sz="2200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56292" y="2371736"/>
            <a:ext cx="6785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://</a:t>
            </a:r>
            <a:endParaRPr lang="el-GR" sz="22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6743" y="2371736"/>
            <a:ext cx="865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www</a:t>
            </a:r>
            <a:endParaRPr lang="el-GR" sz="22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1614" y="2371736"/>
            <a:ext cx="2520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</a:rPr>
              <a:t>.</a:t>
            </a:r>
            <a:endParaRPr lang="el-GR" sz="2200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04866" y="2371736"/>
            <a:ext cx="11312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benaki</a:t>
            </a:r>
            <a:endParaRPr lang="el-GR" sz="2200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78574" y="2371734"/>
            <a:ext cx="315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.</a:t>
            </a:r>
            <a:endParaRPr lang="el-GR" sz="2200" dirty="0">
              <a:solidFill>
                <a:schemeClr val="tx2"/>
              </a:solidFill>
            </a:endParaRPr>
          </a:p>
        </p:txBody>
      </p:sp>
      <p:sp>
        <p:nvSpPr>
          <p:cNvPr id="22" name="Left Bracket 21"/>
          <p:cNvSpPr/>
          <p:nvPr/>
        </p:nvSpPr>
        <p:spPr>
          <a:xfrm rot="16200000">
            <a:off x="3066554" y="2550592"/>
            <a:ext cx="45719" cy="504056"/>
          </a:xfrm>
          <a:prstGeom prst="leftBracket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2"/>
              </a:solidFill>
            </a:endParaRPr>
          </a:p>
        </p:txBody>
      </p:sp>
      <p:sp>
        <p:nvSpPr>
          <p:cNvPr id="23" name="Left Bracket 22"/>
          <p:cNvSpPr/>
          <p:nvPr/>
        </p:nvSpPr>
        <p:spPr>
          <a:xfrm rot="16200000">
            <a:off x="4121446" y="2550594"/>
            <a:ext cx="45719" cy="504056"/>
          </a:xfrm>
          <a:prstGeom prst="leftBracket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2"/>
              </a:solidFill>
            </a:endParaRPr>
          </a:p>
        </p:txBody>
      </p:sp>
      <p:sp>
        <p:nvSpPr>
          <p:cNvPr id="24" name="Left Bracket 23"/>
          <p:cNvSpPr/>
          <p:nvPr/>
        </p:nvSpPr>
        <p:spPr>
          <a:xfrm rot="16200000">
            <a:off x="5028240" y="2425163"/>
            <a:ext cx="45719" cy="754913"/>
          </a:xfrm>
          <a:prstGeom prst="leftBracket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2"/>
              </a:solidFill>
            </a:endParaRPr>
          </a:p>
        </p:txBody>
      </p:sp>
      <p:cxnSp>
        <p:nvCxnSpPr>
          <p:cNvPr id="7" name="Straight Arrow Connector 6"/>
          <p:cNvCxnSpPr>
            <a:stCxn id="22" idx="1"/>
            <a:endCxn id="9" idx="0"/>
          </p:cNvCxnSpPr>
          <p:nvPr/>
        </p:nvCxnSpPr>
        <p:spPr>
          <a:xfrm flipH="1">
            <a:off x="2447766" y="2825480"/>
            <a:ext cx="641648" cy="505349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14" idx="0"/>
          </p:cNvCxnSpPr>
          <p:nvPr/>
        </p:nvCxnSpPr>
        <p:spPr>
          <a:xfrm flipH="1">
            <a:off x="3351698" y="2825482"/>
            <a:ext cx="792608" cy="1709518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4" idx="1"/>
            <a:endCxn id="15" idx="0"/>
          </p:cNvCxnSpPr>
          <p:nvPr/>
        </p:nvCxnSpPr>
        <p:spPr>
          <a:xfrm>
            <a:off x="5051100" y="2825479"/>
            <a:ext cx="324252" cy="813127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1"/>
            <a:endCxn id="16" idx="0"/>
          </p:cNvCxnSpPr>
          <p:nvPr/>
        </p:nvCxnSpPr>
        <p:spPr>
          <a:xfrm>
            <a:off x="5888121" y="2832201"/>
            <a:ext cx="1240163" cy="1395022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5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9" grpId="0"/>
      <p:bldP spid="14" grpId="0"/>
      <p:bldP spid="15" grpId="0"/>
      <p:bldP spid="16" grpId="0"/>
      <p:bldP spid="3" grpId="0" bldLvl="2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441730" y="2960850"/>
            <a:ext cx="2438400" cy="2621905"/>
            <a:chOff x="3275856" y="2708920"/>
            <a:chExt cx="2438400" cy="2621905"/>
          </a:xfrm>
        </p:grpSpPr>
        <p:pic>
          <p:nvPicPr>
            <p:cNvPr id="2060" name="Picture 12" descr="http://www.sustainablesoftware.net/images/links.png">
              <a:hlinkClick r:id="rId3" tooltip="Πληροφορική Α' Γυμνασίου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2708920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hlinkClick r:id="rId3" tooltip="Πληροφορική Α' Γυμνασίου"/>
            </p:cNvPr>
            <p:cNvSpPr txBox="1"/>
            <p:nvPr/>
          </p:nvSpPr>
          <p:spPr>
            <a:xfrm>
              <a:off x="4048862" y="4869160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kern="0" spc="250" dirty="0" smtClean="0">
                  <a:solidFill>
                    <a:schemeClr val="accent2">
                      <a:lumMod val="75000"/>
                    </a:schemeClr>
                  </a:solidFill>
                </a:rPr>
                <a:t>WWW</a:t>
              </a:r>
              <a:endParaRPr lang="el-GR" sz="2400" b="1" kern="0" spc="25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3568" y="1700808"/>
            <a:ext cx="6317622" cy="1224136"/>
            <a:chOff x="683568" y="1700808"/>
            <a:chExt cx="6317622" cy="1224136"/>
          </a:xfrm>
        </p:grpSpPr>
        <p:pic>
          <p:nvPicPr>
            <p:cNvPr id="22" name="Picture 10" descr="C:\Users\xenia\AppData\Local\Microsoft\Windows\Temporary Internet Files\Content.IE5\RKLJYLW7\MC900433817[1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1999559"/>
              <a:ext cx="676444" cy="6764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ounded Rectangular Callout 10"/>
            <p:cNvSpPr/>
            <p:nvPr/>
          </p:nvSpPr>
          <p:spPr>
            <a:xfrm>
              <a:off x="2320670" y="1700808"/>
              <a:ext cx="4680520" cy="1224136"/>
            </a:xfrm>
            <a:prstGeom prst="wedgeRoundRectCallout">
              <a:avLst>
                <a:gd name="adj1" fmla="val -68362"/>
                <a:gd name="adj2" fmla="val -2164"/>
                <a:gd name="adj3" fmla="val 16667"/>
              </a:avLst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>
                  <a:solidFill>
                    <a:schemeClr val="tx2"/>
                  </a:solidFill>
                </a:rPr>
                <a:t>Κάντε κλικ στην παρακάτω εικόνα για να διασκεδάσετε μαθαίνοντας περισσότερα για τον Παγκόσμιο Ιστό</a:t>
              </a:r>
              <a:r>
                <a:rPr lang="el-GR" sz="1400" b="1" dirty="0" smtClean="0">
                  <a:solidFill>
                    <a:schemeClr val="tx2"/>
                  </a:solidFill>
                </a:rPr>
                <a:t>:</a:t>
              </a:r>
              <a:endParaRPr lang="el-GR" sz="14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044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561</TotalTime>
  <Words>220</Words>
  <Application>Microsoft Office PowerPoint</Application>
  <PresentationFormat>On-screen Show (4:3)</PresentationFormat>
  <Paragraphs>45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ΕΙΣΑΓΩΓΗ ΣΤΙΣ ΒΑΣΙΚΕΣ ΕΝΝΟΙΕΣ ΤΟΥ ΠΑΓΚΟΣΜΙΟΥ ΙΣΤΟΥ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ΠΑΓΚΟΣΜΙΟΣ ΙΣΤΟΣ</dc:title>
  <dc:creator>xenia</dc:creator>
  <cp:lastModifiedBy>xenia</cp:lastModifiedBy>
  <cp:revision>78</cp:revision>
  <dcterms:created xsi:type="dcterms:W3CDTF">2011-12-06T05:44:30Z</dcterms:created>
  <dcterms:modified xsi:type="dcterms:W3CDTF">2012-01-08T18:51:02Z</dcterms:modified>
</cp:coreProperties>
</file>