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9" r:id="rId1"/>
  </p:sldMasterIdLst>
  <p:sldIdLst>
    <p:sldId id="257" r:id="rId2"/>
    <p:sldId id="258" r:id="rId3"/>
    <p:sldId id="266" r:id="rId4"/>
    <p:sldId id="278" r:id="rId5"/>
    <p:sldId id="263" r:id="rId6"/>
    <p:sldId id="264" r:id="rId7"/>
    <p:sldId id="265" r:id="rId8"/>
    <p:sldId id="267" r:id="rId9"/>
    <p:sldId id="268" r:id="rId10"/>
    <p:sldId id="269" r:id="rId11"/>
    <p:sldId id="270" r:id="rId12"/>
    <p:sldId id="272" r:id="rId13"/>
    <p:sldId id="274" r:id="rId14"/>
    <p:sldId id="275" r:id="rId15"/>
    <p:sldId id="260" r:id="rId16"/>
    <p:sldId id="273" r:id="rId17"/>
    <p:sldId id="276" r:id="rId18"/>
    <p:sldId id="279" r:id="rId19"/>
    <p:sldId id="259"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43EB6A0-7454-404B-8FC4-8F8CF4FC5D88}" type="datetimeFigureOut">
              <a:rPr lang="el-GR" smtClean="0"/>
              <a:t>20/4/2023</a:t>
            </a:fld>
            <a:endParaRPr lang="el-G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9028B53-8CA8-4A41-8E08-9481B58CF142}" type="slidenum">
              <a:rPr lang="el-GR" smtClean="0"/>
              <a:t>‹#›</a:t>
            </a:fld>
            <a:endParaRPr lang="el-G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062034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43EB6A0-7454-404B-8FC4-8F8CF4FC5D88}" type="datetimeFigureOut">
              <a:rPr lang="el-GR" smtClean="0"/>
              <a:t>20/4/2023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244803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43EB6A0-7454-404B-8FC4-8F8CF4FC5D88}" type="datetimeFigureOut">
              <a:rPr lang="el-GR" smtClean="0"/>
              <a:t>20/4/2023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35535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43EB6A0-7454-404B-8FC4-8F8CF4FC5D88}" type="datetimeFigureOut">
              <a:rPr lang="el-GR" smtClean="0"/>
              <a:t>20/4/2023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278908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43EB6A0-7454-404B-8FC4-8F8CF4FC5D88}" type="datetimeFigureOut">
              <a:rPr lang="el-GR" smtClean="0"/>
              <a:t>20/4/2023</a:t>
            </a:fld>
            <a:endParaRPr lang="el-G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9028B53-8CA8-4A41-8E08-9481B58CF142}" type="slidenum">
              <a:rPr lang="el-GR" smtClean="0"/>
              <a:t>‹#›</a:t>
            </a:fld>
            <a:endParaRPr lang="el-G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913773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43EB6A0-7454-404B-8FC4-8F8CF4FC5D88}" type="datetimeFigureOut">
              <a:rPr lang="el-GR" smtClean="0"/>
              <a:t>20/4/2023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132156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43EB6A0-7454-404B-8FC4-8F8CF4FC5D88}" type="datetimeFigureOut">
              <a:rPr lang="el-GR" smtClean="0"/>
              <a:t>20/4/2023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51649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43EB6A0-7454-404B-8FC4-8F8CF4FC5D88}" type="datetimeFigureOut">
              <a:rPr lang="el-GR" smtClean="0"/>
              <a:t>20/4/2023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190528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EB6A0-7454-404B-8FC4-8F8CF4FC5D88}" type="datetimeFigureOut">
              <a:rPr lang="el-GR" smtClean="0"/>
              <a:t>20/4/2023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028B53-8CA8-4A41-8E08-9481B58CF142}" type="slidenum">
              <a:rPr lang="el-GR" smtClean="0"/>
              <a:t>‹#›</a:t>
            </a:fld>
            <a:endParaRPr lang="el-GR"/>
          </a:p>
        </p:txBody>
      </p:sp>
    </p:spTree>
    <p:extLst>
      <p:ext uri="{BB962C8B-B14F-4D97-AF65-F5344CB8AC3E}">
        <p14:creationId xmlns:p14="http://schemas.microsoft.com/office/powerpoint/2010/main" val="8699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3EB6A0-7454-404B-8FC4-8F8CF4FC5D88}" type="datetimeFigureOut">
              <a:rPr lang="el-GR" smtClean="0"/>
              <a:t>20/4/2023</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9028B53-8CA8-4A41-8E08-9481B58CF142}"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991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3EB6A0-7454-404B-8FC4-8F8CF4FC5D88}" type="datetimeFigureOut">
              <a:rPr lang="el-GR" smtClean="0"/>
              <a:t>20/4/2023</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9028B53-8CA8-4A41-8E08-9481B58CF142}"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62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43EB6A0-7454-404B-8FC4-8F8CF4FC5D88}" type="datetimeFigureOut">
              <a:rPr lang="el-GR" smtClean="0"/>
              <a:t>20/4/2023</a:t>
            </a:fld>
            <a:endParaRPr lang="el-G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9028B53-8CA8-4A41-8E08-9481B58CF142}" type="slidenum">
              <a:rPr lang="el-GR" smtClean="0"/>
              <a:t>‹#›</a:t>
            </a:fld>
            <a:endParaRPr lang="el-G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7342641"/>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1C18CB06-D36A-41F9-A854-23182B795BA5}"/>
              </a:ext>
            </a:extLst>
          </p:cNvPr>
          <p:cNvSpPr>
            <a:spLocks noGrp="1"/>
          </p:cNvSpPr>
          <p:nvPr>
            <p:ph type="title"/>
          </p:nvPr>
        </p:nvSpPr>
        <p:spPr>
          <a:xfrm>
            <a:off x="145771" y="145774"/>
            <a:ext cx="5141844" cy="4070554"/>
          </a:xfrm>
        </p:spPr>
        <p:txBody>
          <a:bodyPr>
            <a:noAutofit/>
          </a:bodyPr>
          <a:lstStyle/>
          <a:p>
            <a:pPr algn="ctr"/>
            <a:r>
              <a:rPr lang="el-GR" sz="2000" b="1" u="sng"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ΚΟΙΝΩΝΙΚΗ </a:t>
            </a:r>
            <a:br>
              <a:rPr lang="el-GR" sz="2000" b="1" u="sng"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u="sng"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ΚΑΙ </a:t>
            </a:r>
            <a:br>
              <a:rPr lang="el-GR" sz="2000" b="1" u="sng"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u="sng"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ΠΟΛΙΤΙΚΗ ΑΓΩΓΗ</a:t>
            </a: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Γ’ ΓΥΜΝΑΣΙΟΥ</a:t>
            </a: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ΚΕΦΑΛΑΙΟ 9</a:t>
            </a:r>
            <a:r>
              <a:rPr lang="el-GR" sz="2000" b="1" cap="none" baseline="30000"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Ο</a:t>
            </a: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ΕΚΛΟΓΕΣ, ΚΟΜΜΑΤΑ, ΜΜΕ</a:t>
            </a: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ΚΕΦΑΛΑΙΟ 9.2 ΨΗΦΟΦΟΡΙΑ-ΒΑΣΙΚΕΣ ΑΡΧΕΣ </a:t>
            </a: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b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l-GR" sz="2000" b="1" cap="none" dirty="0">
                <a:ln w="22225">
                  <a:solidFill>
                    <a:schemeClr val="accent2">
                      <a:lumMod val="75000"/>
                    </a:schemeClr>
                  </a:solidFill>
                  <a:prstDash val="solid"/>
                </a:ln>
                <a:solidFill>
                  <a:schemeClr val="accent2">
                    <a:lumMod val="40000"/>
                    <a:lumOff val="6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ΚΑΠΕΤΑΝΟΥ ΚΑΛΛΙΟΠΗ</a:t>
            </a:r>
          </a:p>
        </p:txBody>
      </p:sp>
      <p:sp>
        <p:nvSpPr>
          <p:cNvPr id="3" name="Υπότιτλος 2">
            <a:extLst>
              <a:ext uri="{FF2B5EF4-FFF2-40B4-BE49-F238E27FC236}">
                <a16:creationId xmlns:a16="http://schemas.microsoft.com/office/drawing/2014/main" id="{D4E903BB-7ECC-4582-9CEB-C1EFB0990D7B}"/>
              </a:ext>
            </a:extLst>
          </p:cNvPr>
          <p:cNvSpPr>
            <a:spLocks noGrp="1"/>
          </p:cNvSpPr>
          <p:nvPr>
            <p:ph type="body" idx="1"/>
          </p:nvPr>
        </p:nvSpPr>
        <p:spPr/>
        <p:txBody>
          <a:bodyPr>
            <a:normAutofit/>
          </a:bodyPr>
          <a:lstStyle/>
          <a:p>
            <a:endParaRPr lang="el-GR" b="1" dirty="0">
              <a:latin typeface="Times New Roman" panose="02020603050405020304" pitchFamily="18" charset="0"/>
              <a:cs typeface="Times New Roman" panose="02020603050405020304" pitchFamily="18" charset="0"/>
            </a:endParaRPr>
          </a:p>
          <a:p>
            <a:endParaRPr lang="el-GR" dirty="0"/>
          </a:p>
        </p:txBody>
      </p:sp>
      <p:pic>
        <p:nvPicPr>
          <p:cNvPr id="11270" name="Picture 6" descr="Λύκειο – HomeSchool">
            <a:extLst>
              <a:ext uri="{FF2B5EF4-FFF2-40B4-BE49-F238E27FC236}">
                <a16:creationId xmlns:a16="http://schemas.microsoft.com/office/drawing/2014/main" id="{71BABEC8-056B-485D-B803-68467AD5F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391" y="0"/>
            <a:ext cx="675860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Εκλογές | 4-5 Νοεμβρίου 2022 | Σύλλογος Γονέων &amp; Κηδεμόνων 7ου Δημοτικού  Σχολείου Βύρωνα">
            <a:extLst>
              <a:ext uri="{FF2B5EF4-FFF2-40B4-BE49-F238E27FC236}">
                <a16:creationId xmlns:a16="http://schemas.microsoft.com/office/drawing/2014/main" id="{072F5105-8E21-4697-B48E-7E119515A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4357079"/>
            <a:ext cx="5433393" cy="250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5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C52B24-6885-4DC2-8DDF-EF2D9C6A6159}"/>
              </a:ext>
            </a:extLst>
          </p:cNvPr>
          <p:cNvSpPr>
            <a:spLocks noGrp="1"/>
          </p:cNvSpPr>
          <p:nvPr>
            <p:ph type="title"/>
          </p:nvPr>
        </p:nvSpPr>
        <p:spPr>
          <a:xfrm>
            <a:off x="1295400" y="125896"/>
            <a:ext cx="9601200" cy="579782"/>
          </a:xfrm>
        </p:spPr>
        <p:txBody>
          <a:bodyPr>
            <a:normAutofit fontScale="90000"/>
          </a:bodyPr>
          <a:lstStyle/>
          <a:p>
            <a:pPr algn="ctr"/>
            <a:r>
              <a:rPr lang="el-GR" sz="2900" dirty="0">
                <a:latin typeface="Times New Roman" panose="02020603050405020304" pitchFamily="18" charset="0"/>
                <a:cs typeface="Times New Roman" panose="02020603050405020304" pitchFamily="18" charset="0"/>
              </a:rPr>
              <a:t>Δ] Η Αρχή της «Αυτοπρόσωπης Άσκησης-Προσωπικής» </a:t>
            </a:r>
            <a:br>
              <a:rPr lang="el-GR" sz="2900" dirty="0">
                <a:latin typeface="Times New Roman" panose="02020603050405020304" pitchFamily="18" charset="0"/>
                <a:cs typeface="Times New Roman" panose="02020603050405020304" pitchFamily="18" charset="0"/>
              </a:rPr>
            </a:br>
            <a:r>
              <a:rPr lang="el-GR" sz="2900" dirty="0">
                <a:latin typeface="Times New Roman" panose="02020603050405020304" pitchFamily="18" charset="0"/>
                <a:cs typeface="Times New Roman" panose="02020603050405020304" pitchFamily="18" charset="0"/>
              </a:rPr>
              <a:t>Ψηφοφορίας</a:t>
            </a:r>
          </a:p>
        </p:txBody>
      </p:sp>
      <p:sp>
        <p:nvSpPr>
          <p:cNvPr id="3" name="Θέση περιεχομένου 2">
            <a:extLst>
              <a:ext uri="{FF2B5EF4-FFF2-40B4-BE49-F238E27FC236}">
                <a16:creationId xmlns:a16="http://schemas.microsoft.com/office/drawing/2014/main" id="{577E4E65-E60A-4B22-A026-E7D7208C708E}"/>
              </a:ext>
            </a:extLst>
          </p:cNvPr>
          <p:cNvSpPr>
            <a:spLocks noGrp="1"/>
          </p:cNvSpPr>
          <p:nvPr>
            <p:ph idx="1"/>
          </p:nvPr>
        </p:nvSpPr>
        <p:spPr>
          <a:xfrm>
            <a:off x="702365" y="914400"/>
            <a:ext cx="11489635" cy="6228522"/>
          </a:xfrm>
        </p:spPr>
        <p:txBody>
          <a:bodyPr>
            <a:normAutofit/>
          </a:bodyPr>
          <a:lstStyle/>
          <a:p>
            <a:pPr algn="just"/>
            <a:r>
              <a:rPr lang="el-GR" sz="1800" dirty="0">
                <a:latin typeface="Times New Roman" panose="02020603050405020304" pitchFamily="18" charset="0"/>
                <a:cs typeface="Times New Roman" panose="02020603050405020304" pitchFamily="18" charset="0"/>
              </a:rPr>
              <a:t>Στην περίπτωση αυτή σημαίνει τη φυσική παρουσία του ψηφοφόρου κατά την τέλεση του εκλογικού δικαιώματος.  Δηλαδή η αναγνώριση αλλά παράλληλα και η ταυτοποίηση των ψηφοφόρων γίνεται μέσω της αστυνομικής ταυτότητας. </a:t>
            </a:r>
          </a:p>
          <a:p>
            <a:pPr marL="0" indent="0" algn="ctr">
              <a:buNone/>
            </a:pPr>
            <a:r>
              <a:rPr lang="el-GR" sz="1800" dirty="0">
                <a:latin typeface="Times New Roman" panose="02020603050405020304" pitchFamily="18" charset="0"/>
                <a:cs typeface="Times New Roman" panose="02020603050405020304" pitchFamily="18" charset="0"/>
              </a:rPr>
              <a:t>Επομένως, «προσωπική είναι η ψήφος».</a:t>
            </a:r>
          </a:p>
          <a:p>
            <a:pPr algn="just"/>
            <a:endParaRPr lang="el-GR" sz="1800" dirty="0">
              <a:latin typeface="Times New Roman" panose="02020603050405020304" pitchFamily="18" charset="0"/>
              <a:cs typeface="Times New Roman" panose="02020603050405020304" pitchFamily="18" charset="0"/>
            </a:endParaRPr>
          </a:p>
          <a:p>
            <a:pPr algn="just"/>
            <a:r>
              <a:rPr lang="el-GR" sz="1800" dirty="0">
                <a:latin typeface="Times New Roman" panose="02020603050405020304" pitchFamily="18" charset="0"/>
                <a:cs typeface="Times New Roman" panose="02020603050405020304" pitchFamily="18" charset="0"/>
              </a:rPr>
              <a:t>Επιπρόσθετα, σημειώνεται ότι υπάρχει και το αναθεωρημένο άρθρο 51 παράγραφο 4 του Συντάγματος, σύμφωνα με το οποίο προβλέπει τη δυνατότητα στους εκλογείς που βρίσκονται στο εξωτερικό να ασκούν το εκλογικό τους δικαίωμα «με επιστολική ψήφο ή άλλο πρόσφορο μέσο»</a:t>
            </a:r>
          </a:p>
        </p:txBody>
      </p:sp>
      <p:pic>
        <p:nvPicPr>
          <p:cNvPr id="9218" name="Picture 2" descr="ΑΣΤΥΝΟΜΙΚΕΣ ΤΑΥΤΟΤΗΤΕΣ - Newsbomb">
            <a:extLst>
              <a:ext uri="{FF2B5EF4-FFF2-40B4-BE49-F238E27FC236}">
                <a16:creationId xmlns:a16="http://schemas.microsoft.com/office/drawing/2014/main" id="{CBA1F977-370E-4330-A3DF-6C440CBE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6" y="3657600"/>
            <a:ext cx="3617505" cy="3074504"/>
          </a:xfrm>
          <a:prstGeom prst="rect">
            <a:avLst/>
          </a:prstGeom>
          <a:noFill/>
          <a:extLst>
            <a:ext uri="{909E8E84-426E-40DD-AFC4-6F175D3DCCD1}">
              <a14:hiddenFill xmlns:a14="http://schemas.microsoft.com/office/drawing/2010/main">
                <a:solidFill>
                  <a:srgbClr val="FFFFFF"/>
                </a:solidFill>
              </a14:hiddenFill>
            </a:ext>
          </a:extLst>
        </p:spPr>
      </p:pic>
      <p:sp>
        <p:nvSpPr>
          <p:cNvPr id="4" name="Πάπυρος: Κατακόρυφος 3">
            <a:extLst>
              <a:ext uri="{FF2B5EF4-FFF2-40B4-BE49-F238E27FC236}">
                <a16:creationId xmlns:a16="http://schemas.microsoft.com/office/drawing/2014/main" id="{7C9D6E99-D2CA-479E-A0A8-41F110F3A8C1}"/>
              </a:ext>
            </a:extLst>
          </p:cNvPr>
          <p:cNvSpPr/>
          <p:nvPr/>
        </p:nvSpPr>
        <p:spPr>
          <a:xfrm>
            <a:off x="8017564" y="3362738"/>
            <a:ext cx="4174435" cy="3369366"/>
          </a:xfrm>
          <a:prstGeom prst="verticalScroll">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chemeClr val="tx1"/>
                </a:solidFill>
              </a:rPr>
              <a:t>'</a:t>
            </a:r>
            <a:r>
              <a:rPr lang="el-GR" b="1" dirty="0" err="1">
                <a:solidFill>
                  <a:schemeClr val="tx1"/>
                </a:solidFill>
              </a:rPr>
              <a:t>Αρθρο</a:t>
            </a:r>
            <a:r>
              <a:rPr lang="el-GR" b="1" dirty="0">
                <a:solidFill>
                  <a:schemeClr val="tx1"/>
                </a:solidFill>
              </a:rPr>
              <a:t> 51: (Εκλογή βουλευτών, εκλογικό δικαίωμα)</a:t>
            </a:r>
          </a:p>
          <a:p>
            <a:r>
              <a:rPr lang="el-GR" sz="1100" dirty="0">
                <a:solidFill>
                  <a:schemeClr val="tx1"/>
                </a:solidFill>
                <a:latin typeface="Times New Roman" panose="02020603050405020304" pitchFamily="18" charset="0"/>
                <a:cs typeface="Times New Roman" panose="02020603050405020304" pitchFamily="18" charset="0"/>
              </a:rPr>
              <a:t>**4. </a:t>
            </a:r>
            <a:r>
              <a:rPr lang="el-GR" sz="1100" dirty="0" err="1">
                <a:solidFill>
                  <a:schemeClr val="tx1"/>
                </a:solidFill>
                <a:latin typeface="Times New Roman" panose="02020603050405020304" pitchFamily="18" charset="0"/>
                <a:cs typeface="Times New Roman" panose="02020603050405020304" pitchFamily="18" charset="0"/>
              </a:rPr>
              <a:t>Oι</a:t>
            </a:r>
            <a:r>
              <a:rPr lang="el-GR" sz="1100" dirty="0">
                <a:solidFill>
                  <a:schemeClr val="tx1"/>
                </a:solidFill>
                <a:latin typeface="Times New Roman" panose="02020603050405020304" pitchFamily="18" charset="0"/>
                <a:cs typeface="Times New Roman" panose="02020603050405020304" pitchFamily="18" charset="0"/>
              </a:rPr>
              <a:t> βουλευτικές εκλογές διενεργούνται ταυτόχρονα σε ολόκληρη την Επικράτεια. Νόμος που ψηφίζεται με την πλειοψηφία των δύο τρίτων του όλου αριθμού των βουλευτών μπορεί να ορίζει τα σχετικά με την άσκηση του εκλογικού δικαιώματος από τους εκλογείς που βρίσκονται έξω από την Επικράτεια. Ως προς τους εκλογείς αυτούς η αρχή της ταυτόχρονης διενέργειας των εκλογών δεν κωλύει την άσκηση του εκλογικού τους δικαιώματος με επιστολική ψήφο ή άλλο πρόσφορο μέσο, εφόσον η καταμέτρηση και η ανακοίνωση των αποτελεσμάτων διενεργείται όποτε αυτό γίνεται και σε ολόκληρη την Επικράτεια.</a:t>
            </a:r>
            <a:endParaRPr lang="el-GR" sz="1100" b="1" dirty="0">
              <a:solidFill>
                <a:schemeClr val="tx1"/>
              </a:solidFill>
              <a:latin typeface="Times New Roman" panose="02020603050405020304" pitchFamily="18" charset="0"/>
              <a:cs typeface="Times New Roman" panose="02020603050405020304" pitchFamily="18" charset="0"/>
            </a:endParaRPr>
          </a:p>
          <a:p>
            <a:br>
              <a:rPr lang="el-GR" sz="1400" dirty="0"/>
            </a:br>
            <a:endParaRPr lang="el-GR" sz="1400" dirty="0"/>
          </a:p>
        </p:txBody>
      </p:sp>
      <p:pic>
        <p:nvPicPr>
          <p:cNvPr id="9220" name="Picture 4" descr="ΗΠΑ: Η επιστολική ψήφος μπορεί να εκτροχιάσει τις εκλογές | Economistas.gr">
            <a:extLst>
              <a:ext uri="{FF2B5EF4-FFF2-40B4-BE49-F238E27FC236}">
                <a16:creationId xmlns:a16="http://schemas.microsoft.com/office/drawing/2014/main" id="{0C0E0D59-092D-4CDC-BCD3-E28C600CF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32" y="3657600"/>
            <a:ext cx="3287843" cy="3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1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43BA37-6873-40FD-9F59-252B6D5CD7CC}"/>
              </a:ext>
            </a:extLst>
          </p:cNvPr>
          <p:cNvSpPr>
            <a:spLocks noGrp="1"/>
          </p:cNvSpPr>
          <p:nvPr>
            <p:ph type="title"/>
          </p:nvPr>
        </p:nvSpPr>
        <p:spPr>
          <a:xfrm>
            <a:off x="1596887" y="129208"/>
            <a:ext cx="9601200" cy="559905"/>
          </a:xfrm>
        </p:spPr>
        <p:txBody>
          <a:bodyPr>
            <a:normAutofit/>
          </a:bodyPr>
          <a:lstStyle/>
          <a:p>
            <a:pPr algn="ctr"/>
            <a:r>
              <a:rPr lang="el-GR" sz="2900" dirty="0">
                <a:latin typeface="Times New Roman" panose="02020603050405020304" pitchFamily="18" charset="0"/>
                <a:cs typeface="Times New Roman" panose="02020603050405020304" pitchFamily="18" charset="0"/>
              </a:rPr>
              <a:t>Ε] Η Αρχή της «Ίσης» Ψηφοφορίας</a:t>
            </a:r>
          </a:p>
        </p:txBody>
      </p:sp>
      <p:sp>
        <p:nvSpPr>
          <p:cNvPr id="3" name="Θέση περιεχομένου 2">
            <a:extLst>
              <a:ext uri="{FF2B5EF4-FFF2-40B4-BE49-F238E27FC236}">
                <a16:creationId xmlns:a16="http://schemas.microsoft.com/office/drawing/2014/main" id="{B1D9E4C1-9F53-4393-BE50-5C7AFF31C524}"/>
              </a:ext>
            </a:extLst>
          </p:cNvPr>
          <p:cNvSpPr>
            <a:spLocks noGrp="1"/>
          </p:cNvSpPr>
          <p:nvPr>
            <p:ph idx="1"/>
          </p:nvPr>
        </p:nvSpPr>
        <p:spPr>
          <a:xfrm>
            <a:off x="755374" y="1152939"/>
            <a:ext cx="11436626" cy="5705061"/>
          </a:xfrm>
        </p:spPr>
        <p:txBody>
          <a:bodyPr/>
          <a:lstStyle/>
          <a:p>
            <a:pPr algn="just"/>
            <a:endParaRPr lang="el-GR" dirty="0"/>
          </a:p>
          <a:p>
            <a:pPr algn="just"/>
            <a:r>
              <a:rPr lang="el-GR" dirty="0">
                <a:latin typeface="Times New Roman" panose="02020603050405020304" pitchFamily="18" charset="0"/>
                <a:cs typeface="Times New Roman" panose="02020603050405020304" pitchFamily="18" charset="0"/>
              </a:rPr>
              <a:t>Τώρα όσον αφορά την ισότητα των ψήφων, εξειδικεύεται σε δύο επιμέρους αρχές. Αρχικά επρόκειτο για εκείνη κατά την οποία άπαντες οι ψηφοφόροι είναι «ίσοι κατά </a:t>
            </a:r>
            <a:r>
              <a:rPr lang="el-GR" dirty="0" err="1">
                <a:latin typeface="Times New Roman" panose="02020603050405020304" pitchFamily="18" charset="0"/>
                <a:cs typeface="Times New Roman" panose="02020603050405020304" pitchFamily="18" charset="0"/>
              </a:rPr>
              <a:t>ψήφον</a:t>
            </a:r>
            <a:r>
              <a:rPr lang="el-GR" dirty="0">
                <a:latin typeface="Times New Roman" panose="02020603050405020304" pitchFamily="18" charset="0"/>
                <a:cs typeface="Times New Roman" panose="02020603050405020304" pitchFamily="18" charset="0"/>
              </a:rPr>
              <a:t>». Δηλαδή ότι κάθε πολίτης διαθέτει μόνον μία ψήφος.  Και επιπλέον, χωρίς να ανάγονται σε τάξεις με μεγαλύτερα εκλογικά δικαιώματα. Ουσιαστικά, ότι όλες οι ψήφοι είναι νομικά ισοδύναμες. </a:t>
            </a:r>
          </a:p>
          <a:p>
            <a:endParaRPr lang="el-GR" dirty="0"/>
          </a:p>
        </p:txBody>
      </p:sp>
      <p:pic>
        <p:nvPicPr>
          <p:cNvPr id="10242" name="Picture 2" descr="Δημοσιεύθηκε ο νέος Εκλογικός νόμος (4804/2021) - Δείτε τις αλλαγές για  τους Δήμους και τις Κοινότητες - ΚΑΛΑΒΡΥΤΑ - NEWS">
            <a:extLst>
              <a:ext uri="{FF2B5EF4-FFF2-40B4-BE49-F238E27FC236}">
                <a16:creationId xmlns:a16="http://schemas.microsoft.com/office/drawing/2014/main" id="{414AB68D-8EB7-4C5E-8C90-BB3DFC776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58" y="3684104"/>
            <a:ext cx="4928016" cy="317389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Πρόταση για ποσόστωση υπέρ των γυναικών στις βουλευτικές εκλογές | in.gr">
            <a:extLst>
              <a:ext uri="{FF2B5EF4-FFF2-40B4-BE49-F238E27FC236}">
                <a16:creationId xmlns:a16="http://schemas.microsoft.com/office/drawing/2014/main" id="{CF875BEA-C9F3-410C-A959-9AA12C3E2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063" y="3684104"/>
            <a:ext cx="5367127" cy="312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4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129CE7-EB88-4C22-AACA-BD76C78F71FE}"/>
              </a:ext>
            </a:extLst>
          </p:cNvPr>
          <p:cNvSpPr>
            <a:spLocks noGrp="1"/>
          </p:cNvSpPr>
          <p:nvPr>
            <p:ph type="title"/>
          </p:nvPr>
        </p:nvSpPr>
        <p:spPr>
          <a:xfrm>
            <a:off x="1477617" y="0"/>
            <a:ext cx="9601200" cy="480391"/>
          </a:xfrm>
        </p:spPr>
        <p:txBody>
          <a:bodyPr>
            <a:normAutofit fontScale="90000"/>
          </a:bodyPr>
          <a:lstStyle/>
          <a:p>
            <a:pPr algn="ctr"/>
            <a:r>
              <a:rPr lang="el-GR" sz="2900" dirty="0" err="1">
                <a:latin typeface="Times New Roman" panose="02020603050405020304" pitchFamily="18" charset="0"/>
                <a:cs typeface="Times New Roman" panose="02020603050405020304" pitchFamily="18" charset="0"/>
              </a:rPr>
              <a:t>Στ</a:t>
            </a:r>
            <a:r>
              <a:rPr lang="el-GR" sz="2900" dirty="0">
                <a:latin typeface="Times New Roman" panose="02020603050405020304" pitchFamily="18" charset="0"/>
                <a:cs typeface="Times New Roman" panose="02020603050405020304" pitchFamily="18" charset="0"/>
              </a:rPr>
              <a:t>] Η Αρχή της «</a:t>
            </a:r>
            <a:r>
              <a:rPr lang="el-GR" sz="2900" dirty="0" err="1">
                <a:latin typeface="Times New Roman" panose="02020603050405020304" pitchFamily="18" charset="0"/>
                <a:cs typeface="Times New Roman" panose="02020603050405020304" pitchFamily="18" charset="0"/>
              </a:rPr>
              <a:t>Καθολικής»Ψηφοφορίας</a:t>
            </a:r>
            <a:endParaRPr lang="el-GR" sz="2900" dirty="0"/>
          </a:p>
        </p:txBody>
      </p:sp>
      <p:sp>
        <p:nvSpPr>
          <p:cNvPr id="3" name="Θέση περιεχομένου 2">
            <a:extLst>
              <a:ext uri="{FF2B5EF4-FFF2-40B4-BE49-F238E27FC236}">
                <a16:creationId xmlns:a16="http://schemas.microsoft.com/office/drawing/2014/main" id="{DE4E3ABB-F65F-4CFB-A99C-9622489D4420}"/>
              </a:ext>
            </a:extLst>
          </p:cNvPr>
          <p:cNvSpPr>
            <a:spLocks noGrp="1"/>
          </p:cNvSpPr>
          <p:nvPr>
            <p:ph idx="1"/>
          </p:nvPr>
        </p:nvSpPr>
        <p:spPr>
          <a:xfrm>
            <a:off x="689113" y="887896"/>
            <a:ext cx="11502887" cy="5970104"/>
          </a:xfrm>
        </p:spPr>
        <p:txBody>
          <a:bodyPr>
            <a:normAutofit/>
          </a:bodyPr>
          <a:lstStyle/>
          <a:p>
            <a:pPr algn="just"/>
            <a:r>
              <a:rPr lang="el-GR" dirty="0">
                <a:latin typeface="Times New Roman" panose="02020603050405020304" pitchFamily="18" charset="0"/>
                <a:cs typeface="Times New Roman" panose="02020603050405020304" pitchFamily="18" charset="0"/>
              </a:rPr>
              <a:t>Τέλος, στην περίπτωση αυτή σημαίνει ότι δικαίωμα ψήφου έχουν όλοι όσοι πληρούν τις προϋποθέσεις.  Δηλαδή αποκλείονται από το εκλογικό σώμα μόνο οι πολίτες εκείνοι που δεν συγκεντρώνουν τις ελάχιστες προϋποθέσεις που θέτει με αποκλειστικό τρόπο, το Σύνταγμα. </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Συγκεκριμένα γίνεται αναφορά σε ηλικία, καταδίκες για ορισμένα εγκλήματα, αλλά παράλληλα και για δικαστική συμπαράσταση. Επιπλέον, ο κοινός νομοθέτης δεν μπορεί να προβλέψει επιπλέον λόγους στέρησης τους δικαιώματος της ψήφου. </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Ακόμα σημειώνεται ότι γενικά καθιερώθηκε το 1864 και στην περίπτωσή των γυναικών λίγο αργότερα, το 1952. </a:t>
            </a:r>
          </a:p>
        </p:txBody>
      </p:sp>
      <p:pic>
        <p:nvPicPr>
          <p:cNvPr id="4" name="Picture 2" descr="Αναλογικό ή πλειοψηφικό σύστημα; - OTA VOICE">
            <a:extLst>
              <a:ext uri="{FF2B5EF4-FFF2-40B4-BE49-F238E27FC236}">
                <a16:creationId xmlns:a16="http://schemas.microsoft.com/office/drawing/2014/main" id="{B8C25DF8-3FAF-4A6E-A4DB-AE451661E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303" y="4442791"/>
            <a:ext cx="4830418" cy="241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47D41-7C55-4AE8-ACDB-3F1783B5CB2D}"/>
              </a:ext>
            </a:extLst>
          </p:cNvPr>
          <p:cNvSpPr>
            <a:spLocks noGrp="1"/>
          </p:cNvSpPr>
          <p:nvPr>
            <p:ph type="title"/>
          </p:nvPr>
        </p:nvSpPr>
        <p:spPr>
          <a:xfrm>
            <a:off x="1623392" y="115956"/>
            <a:ext cx="9601200" cy="546652"/>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Μελέτη Περίπτωσης – Ας εργαστούμε…</a:t>
            </a:r>
            <a:endParaRPr lang="el-GR" dirty="0"/>
          </a:p>
        </p:txBody>
      </p:sp>
      <p:sp>
        <p:nvSpPr>
          <p:cNvPr id="3" name="Θέση περιεχομένου 2">
            <a:extLst>
              <a:ext uri="{FF2B5EF4-FFF2-40B4-BE49-F238E27FC236}">
                <a16:creationId xmlns:a16="http://schemas.microsoft.com/office/drawing/2014/main" id="{26FE282F-D42D-45AF-9B40-AB70CD9EA481}"/>
              </a:ext>
            </a:extLst>
          </p:cNvPr>
          <p:cNvSpPr>
            <a:spLocks noGrp="1"/>
          </p:cNvSpPr>
          <p:nvPr>
            <p:ph idx="1"/>
          </p:nvPr>
        </p:nvSpPr>
        <p:spPr>
          <a:xfrm>
            <a:off x="755374" y="848139"/>
            <a:ext cx="8123583" cy="5893905"/>
          </a:xfrm>
        </p:spPr>
        <p:txBody>
          <a:bodyPr>
            <a:normAutofit fontScale="85000" lnSpcReduction="20000"/>
          </a:bodyPr>
          <a:lstStyle/>
          <a:p>
            <a:pPr marL="0" indent="0" algn="just">
              <a:buNone/>
            </a:pPr>
            <a:r>
              <a:rPr lang="el-GR" sz="2200" dirty="0">
                <a:latin typeface="Times New Roman" panose="02020603050405020304" pitchFamily="18" charset="0"/>
                <a:cs typeface="Times New Roman" panose="02020603050405020304" pitchFamily="18" charset="0"/>
              </a:rPr>
              <a:t>Η Δέσποινα περίμενε με τη σειρά της να τη φωνάξει ο δικαστικός αντιπρόσωπος για να πάει να ψηφίσει. Όπως  καθόταν χαλαρή και περίμενε, ξαφνικά ακούει πίσω ένα νεαρό άντρα να συζητάει μάλλον με τη γιαγιά του και να της εξηγεί ότι έχει φτιάξει ήδη από πριν το ψηφοδέλτιο και της το έχει βάλει στην τσέπη για να το ρίξει ( ο νεαρός άντρας ήθελαν να ψηφίσουν αρνητικά στο να έχουν βασιλιά στην Ελλάδα). Αφού πήγε η Δέσποινα και ψήφισε, έπρεπε να ακολουθήσει τη γνωστή διαδικασία.  Δηλαδή να ρίξει το ψηφοδέλτιο στην κάλπη και να πάρει τα χαρτιά της. Ξαφνικά ο νεαρός άντρας πάει να μπει μαζί με τη γιαγιά μέσα στο παραβάν, και τότε ακούει τον δικαστικό αντιπρόσωπο να απαγορεύει στον νεαρό την είσοδο. Εκείνη τη στιγμή,  ο νεαρός άντρας προσπαθεί και του εξηγεί ότι γιαγιά θα χρειαστεί βοήθεια και επειδή ήταν η γιαγιά του θεώρησε ότι μπορούσε να τη βοηθήσει. Από την άλλη, ο δικαστικός αντιπρόσωπος στην αρχή προσπάθησε με ευγενικό τρόπο  να απομακρύνει το νεαρό άντρα εξηγώντας του ότι αυτό δεν επιτρέπεται και ότι αυτός θα ήταν που θα βοηθούσε την κυρία να ψηφίσει.  Ο  νεαρός άντρας φοβούμενος ότι ο δικαστικός δεν θα έριχνε το ψηφοδέλτιο που έδωσε στη γιαγιά του άρχισε να φωνάζει και παρόλα αυτά,  ο δικαστικός συνέχισε να είναι  ευγενικός και προσπάθησε να καλμάρει το νεαρό άντρα, όμως αυτό δεν γινόταν. Και  έτσι αργότερα, ο δικαστικός αντιπρόσωπος αναγκάστηκε να καλέσει το φρουρό που βρισκόταν στην πόρτα και  έβγαλε το νεαρό άντρα έξω. Στη συνέχεια, μπήκε μαζί με τη γιαγιά στο παραβάν για να ψηφίσουν  και μάλιστα, ο δικαστικός αντιπρόσωπος ως όφειλε,  εξήγησε τη διαδικασία στη γηραιά κυρία και αυτό που έπρεπε να τη ρωτήσει είναι αν ήθελε να έχει βασιλιά ή όχι.  Η γιαγιά απάντησε στο δικαστικό αντιπρόσωπο: « Γιατί παιδάκι μου τι μου έκανε ο άνθρωπος από τα αμπάρια μου τρώει;» τον ρώτησε.  Στη συνέχεια του είπε ας μείνει έτσι και ο δικαστικός αντιπρόσωπος απάντησε με ψηφοφορία.</a:t>
            </a:r>
          </a:p>
          <a:p>
            <a:endParaRPr lang="el-GR" dirty="0"/>
          </a:p>
        </p:txBody>
      </p:sp>
      <p:pic>
        <p:nvPicPr>
          <p:cNvPr id="4" name="Picture 2" descr="Αναρωτιέμαι – προλετάριος">
            <a:extLst>
              <a:ext uri="{FF2B5EF4-FFF2-40B4-BE49-F238E27FC236}">
                <a16:creationId xmlns:a16="http://schemas.microsoft.com/office/drawing/2014/main" id="{12BD81C6-306E-48AC-B219-4FE43516F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58" y="3578087"/>
            <a:ext cx="3313042" cy="327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E88EC-D688-4638-B20A-23E60F969F0D}"/>
              </a:ext>
            </a:extLst>
          </p:cNvPr>
          <p:cNvSpPr txBox="1"/>
          <p:nvPr/>
        </p:nvSpPr>
        <p:spPr>
          <a:xfrm>
            <a:off x="1106558" y="498256"/>
            <a:ext cx="3882886" cy="2400657"/>
          </a:xfrm>
          <a:prstGeom prst="rect">
            <a:avLst/>
          </a:prstGeom>
          <a:noFill/>
        </p:spPr>
        <p:txBody>
          <a:bodyPr wrap="square" rtlCol="0">
            <a:spAutoFit/>
          </a:bodyPr>
          <a:lstStyle/>
          <a:p>
            <a:r>
              <a:rPr lang="el-GR" sz="2000" b="1" u="sng" dirty="0">
                <a:latin typeface="Times New Roman" panose="02020603050405020304" pitchFamily="18" charset="0"/>
                <a:cs typeface="Times New Roman" panose="02020603050405020304" pitchFamily="18" charset="0"/>
              </a:rPr>
              <a:t>ΟΜΑΔΑ Α’</a:t>
            </a:r>
          </a:p>
          <a:p>
            <a:endParaRPr lang="el-GR" dirty="0"/>
          </a:p>
          <a:p>
            <a:pPr algn="just"/>
            <a:r>
              <a:rPr lang="el-GR" b="1" u="sng" dirty="0"/>
              <a:t>Ερώτηση 1</a:t>
            </a:r>
            <a:r>
              <a:rPr lang="el-GR" b="1" u="sng" baseline="30000" dirty="0"/>
              <a:t>η</a:t>
            </a:r>
            <a:r>
              <a:rPr lang="el-GR" b="1" u="sng" dirty="0"/>
              <a:t>: </a:t>
            </a:r>
            <a:r>
              <a:rPr lang="el-GR" dirty="0"/>
              <a:t>Με βάση την παραπάνω μελέτη περίπτωσης  μπορείτε να καταλάβετε τι είδους ψηφοφορίας μπορεί να υπάρχει;</a:t>
            </a:r>
          </a:p>
          <a:p>
            <a:pPr algn="just"/>
            <a:r>
              <a:rPr lang="el-GR" b="1" u="sng" dirty="0"/>
              <a:t>Ερώτηση 2</a:t>
            </a:r>
            <a:r>
              <a:rPr lang="el-GR" b="1" u="sng" baseline="30000" dirty="0"/>
              <a:t>η</a:t>
            </a:r>
            <a:r>
              <a:rPr lang="el-GR" b="1" u="sng" dirty="0"/>
              <a:t> : </a:t>
            </a:r>
            <a:r>
              <a:rPr lang="el-GR" dirty="0"/>
              <a:t>Σε ποιο σημείο ΄φαίνεται ότι η ψηφοφορία είναι μυστική;</a:t>
            </a:r>
          </a:p>
        </p:txBody>
      </p:sp>
      <p:sp>
        <p:nvSpPr>
          <p:cNvPr id="7" name="TextBox 6">
            <a:extLst>
              <a:ext uri="{FF2B5EF4-FFF2-40B4-BE49-F238E27FC236}">
                <a16:creationId xmlns:a16="http://schemas.microsoft.com/office/drawing/2014/main" id="{141667C4-901C-4C00-96D0-82E195D8D24B}"/>
              </a:ext>
            </a:extLst>
          </p:cNvPr>
          <p:cNvSpPr txBox="1"/>
          <p:nvPr/>
        </p:nvSpPr>
        <p:spPr>
          <a:xfrm>
            <a:off x="7202555" y="498256"/>
            <a:ext cx="3882886" cy="2400657"/>
          </a:xfrm>
          <a:prstGeom prst="rect">
            <a:avLst/>
          </a:prstGeom>
          <a:noFill/>
        </p:spPr>
        <p:txBody>
          <a:bodyPr wrap="square" rtlCol="0">
            <a:spAutoFit/>
          </a:bodyPr>
          <a:lstStyle/>
          <a:p>
            <a:r>
              <a:rPr lang="el-GR" sz="2000" b="1" u="sng" dirty="0">
                <a:latin typeface="Times New Roman" panose="02020603050405020304" pitchFamily="18" charset="0"/>
                <a:cs typeface="Times New Roman" panose="02020603050405020304" pitchFamily="18" charset="0"/>
              </a:rPr>
              <a:t>ΟΜΑΔΑ Β’</a:t>
            </a:r>
          </a:p>
          <a:p>
            <a:endParaRPr lang="el-GR" dirty="0"/>
          </a:p>
          <a:p>
            <a:pPr algn="just"/>
            <a:r>
              <a:rPr lang="el-GR" b="1" u="sng" dirty="0"/>
              <a:t>Ερώτηση 1</a:t>
            </a:r>
            <a:r>
              <a:rPr lang="el-GR" b="1" u="sng" baseline="30000" dirty="0"/>
              <a:t>η</a:t>
            </a:r>
            <a:r>
              <a:rPr lang="el-GR" b="1" u="sng" dirty="0"/>
              <a:t>: </a:t>
            </a:r>
            <a:r>
              <a:rPr lang="el-GR" dirty="0"/>
              <a:t>Με βάση την παραπάνω μελέτη περίπτωσης  μπορείτε να καταλάβετε τι είδους ψηφοφορίας μπορεί να υπάρχει;</a:t>
            </a:r>
          </a:p>
          <a:p>
            <a:pPr algn="just"/>
            <a:r>
              <a:rPr lang="el-GR" b="1" u="sng" dirty="0"/>
              <a:t>Ερώτηση 2</a:t>
            </a:r>
            <a:r>
              <a:rPr lang="el-GR" b="1" u="sng" baseline="30000" dirty="0"/>
              <a:t>η</a:t>
            </a:r>
            <a:r>
              <a:rPr lang="el-GR" b="1" u="sng" dirty="0"/>
              <a:t> : </a:t>
            </a:r>
            <a:r>
              <a:rPr lang="el-GR" dirty="0"/>
              <a:t>Σε ποιο σημείο φαίνεται ότι η ψηφοφορία είναι προσωπική;</a:t>
            </a:r>
          </a:p>
        </p:txBody>
      </p:sp>
      <p:pic>
        <p:nvPicPr>
          <p:cNvPr id="8" name="Picture 4" descr="900+ SCHOOL CLIP ART ideas | κανόνες σχολικής τάξης, οπτικό πρόγραμμα,  τέχνη μαυροπίνακα">
            <a:extLst>
              <a:ext uri="{FF2B5EF4-FFF2-40B4-BE49-F238E27FC236}">
                <a16:creationId xmlns:a16="http://schemas.microsoft.com/office/drawing/2014/main" id="{ED770918-7030-42D6-8B9F-CE62C01F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862" y="3429000"/>
            <a:ext cx="3200399" cy="30658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900+ SCHOOL CLIP ART ideas | κανόνες σχολικής τάξης, οπτικό πρόγραμμα,  τέχνη μαυροπίνακα">
            <a:extLst>
              <a:ext uri="{FF2B5EF4-FFF2-40B4-BE49-F238E27FC236}">
                <a16:creationId xmlns:a16="http://schemas.microsoft.com/office/drawing/2014/main" id="{5514BF59-54A9-4999-888F-05318B5DA6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56103" y="3338605"/>
            <a:ext cx="3074505" cy="324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5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68075A0-854A-4C1D-AB7E-F3EDD1D06660}"/>
              </a:ext>
            </a:extLst>
          </p:cNvPr>
          <p:cNvSpPr>
            <a:spLocks noGrp="1"/>
          </p:cNvSpPr>
          <p:nvPr>
            <p:ph type="title"/>
          </p:nvPr>
        </p:nvSpPr>
        <p:spPr>
          <a:xfrm>
            <a:off x="848139" y="-1"/>
            <a:ext cx="3334247" cy="477079"/>
          </a:xfrm>
        </p:spPr>
        <p:txBody>
          <a:bodyPr>
            <a:normAutofit/>
          </a:bodyPr>
          <a:lstStyle/>
          <a:p>
            <a:pPr algn="ctr"/>
            <a:r>
              <a:rPr lang="el-GR" sz="2000" dirty="0">
                <a:latin typeface="Times New Roman" panose="02020603050405020304" pitchFamily="18" charset="0"/>
                <a:cs typeface="Times New Roman" panose="02020603050405020304" pitchFamily="18" charset="0"/>
              </a:rPr>
              <a:t>Ομαδικό Φύλλο Αξιολόγησης</a:t>
            </a:r>
            <a:endParaRPr lang="el-GR" sz="2000" dirty="0"/>
          </a:p>
        </p:txBody>
      </p:sp>
      <p:sp>
        <p:nvSpPr>
          <p:cNvPr id="6" name="Θέση κειμένου 5">
            <a:extLst>
              <a:ext uri="{FF2B5EF4-FFF2-40B4-BE49-F238E27FC236}">
                <a16:creationId xmlns:a16="http://schemas.microsoft.com/office/drawing/2014/main" id="{E0857CD2-C5DB-482B-8193-3DC4CC2CCF73}"/>
              </a:ext>
            </a:extLst>
          </p:cNvPr>
          <p:cNvSpPr>
            <a:spLocks noGrp="1"/>
          </p:cNvSpPr>
          <p:nvPr>
            <p:ph type="body" sz="half" idx="2"/>
          </p:nvPr>
        </p:nvSpPr>
        <p:spPr>
          <a:xfrm>
            <a:off x="0" y="238539"/>
            <a:ext cx="5340791" cy="6708557"/>
          </a:xfrm>
        </p:spPr>
        <p:txBody>
          <a:bodyPr>
            <a:normAutofit/>
          </a:bodyPr>
          <a:lstStyle/>
          <a:p>
            <a:pPr algn="just"/>
            <a:r>
              <a:rPr lang="el-GR" sz="1800" b="1" u="sng" dirty="0">
                <a:latin typeface="Times New Roman" panose="02020603050405020304" pitchFamily="18" charset="0"/>
                <a:cs typeface="Times New Roman" panose="02020603050405020304" pitchFamily="18" charset="0"/>
              </a:rPr>
              <a:t>Άσκηση 1</a:t>
            </a:r>
            <a:r>
              <a:rPr lang="el-GR" sz="1800" b="1" u="sng" baseline="30000" dirty="0">
                <a:latin typeface="Times New Roman" panose="02020603050405020304" pitchFamily="18" charset="0"/>
                <a:cs typeface="Times New Roman" panose="02020603050405020304" pitchFamily="18" charset="0"/>
              </a:rPr>
              <a:t>η: </a:t>
            </a:r>
          </a:p>
          <a:p>
            <a:pPr algn="just"/>
            <a:r>
              <a:rPr lang="el-GR" sz="2400" baseline="30000" dirty="0">
                <a:latin typeface="Times New Roman" panose="02020603050405020304" pitchFamily="18" charset="0"/>
                <a:cs typeface="Times New Roman" panose="02020603050405020304" pitchFamily="18" charset="0"/>
              </a:rPr>
              <a:t>Να συμπληρώσετε το παρακάτω σταυρόλεξο.</a:t>
            </a:r>
          </a:p>
          <a:p>
            <a:pPr algn="just"/>
            <a:endParaRPr lang="el-GR" sz="2400" baseline="30000" dirty="0">
              <a:latin typeface="Times New Roman" panose="02020603050405020304" pitchFamily="18" charset="0"/>
              <a:cs typeface="Times New Roman" panose="02020603050405020304" pitchFamily="18" charset="0"/>
            </a:endParaRPr>
          </a:p>
          <a:p>
            <a:pPr algn="just"/>
            <a:endParaRPr lang="el-GR" sz="2400" baseline="30000" dirty="0">
              <a:latin typeface="Times New Roman" panose="02020603050405020304" pitchFamily="18" charset="0"/>
              <a:cs typeface="Times New Roman" panose="02020603050405020304" pitchFamily="18" charset="0"/>
            </a:endParaRPr>
          </a:p>
          <a:p>
            <a:pPr algn="just"/>
            <a:endParaRPr lang="el-GR" sz="2400" baseline="30000" dirty="0">
              <a:latin typeface="Times New Roman" panose="02020603050405020304" pitchFamily="18" charset="0"/>
              <a:cs typeface="Times New Roman" panose="02020603050405020304" pitchFamily="18" charset="0"/>
            </a:endParaRPr>
          </a:p>
          <a:p>
            <a:pPr algn="just"/>
            <a:endParaRPr lang="el-GR" sz="2400" baseline="30000" dirty="0">
              <a:latin typeface="Times New Roman" panose="02020603050405020304" pitchFamily="18" charset="0"/>
              <a:cs typeface="Times New Roman" panose="02020603050405020304" pitchFamily="18" charset="0"/>
            </a:endParaRPr>
          </a:p>
          <a:p>
            <a:pPr algn="just"/>
            <a:endParaRPr lang="el-GR" sz="2400" baseline="30000" dirty="0">
              <a:latin typeface="Times New Roman" panose="02020603050405020304" pitchFamily="18" charset="0"/>
              <a:cs typeface="Times New Roman" panose="02020603050405020304" pitchFamily="18" charset="0"/>
            </a:endParaRPr>
          </a:p>
          <a:p>
            <a:pPr algn="just"/>
            <a:endParaRPr lang="el-GR" sz="2400" baseline="30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9AD65F-75B9-41F3-BD16-3D2D2C5917F1}"/>
              </a:ext>
            </a:extLst>
          </p:cNvPr>
          <p:cNvSpPr txBox="1"/>
          <p:nvPr/>
        </p:nvSpPr>
        <p:spPr>
          <a:xfrm>
            <a:off x="5532120" y="0"/>
            <a:ext cx="6659880" cy="4247317"/>
          </a:xfrm>
          <a:prstGeom prst="rect">
            <a:avLst/>
          </a:prstGeom>
          <a:noFill/>
        </p:spPr>
        <p:txBody>
          <a:bodyPr wrap="square" rtlCol="0">
            <a:spAutoFit/>
          </a:bodyPr>
          <a:lstStyle/>
          <a:p>
            <a:pPr algn="just"/>
            <a:r>
              <a:rPr lang="el-GR" b="1" u="sng" dirty="0">
                <a:latin typeface="Times New Roman" panose="02020603050405020304" pitchFamily="18" charset="0"/>
                <a:cs typeface="Times New Roman" panose="02020603050405020304" pitchFamily="18" charset="0"/>
              </a:rPr>
              <a:t>Άσκηση 2</a:t>
            </a:r>
            <a:r>
              <a:rPr lang="el-GR" b="1" u="sng" baseline="30000" dirty="0">
                <a:latin typeface="Times New Roman" panose="02020603050405020304" pitchFamily="18" charset="0"/>
                <a:cs typeface="Times New Roman" panose="02020603050405020304" pitchFamily="18" charset="0"/>
              </a:rPr>
              <a:t>η</a:t>
            </a:r>
            <a:r>
              <a:rPr lang="el-GR" b="1" u="sng"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Να γράψετε στο κενό αριστερά των χαρακτηριστικών της ψηφοφορίας το γράμμα των δεδομένων της Β’ στήλης που ταιριάζει.</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____     άμεση					α) ψηφίζουν απευθείας</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____     μυστική				β) ψηφίζουν οι ίδιοι</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____     ίση					γ) ψηφίζουν σε παραβάν</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____     καθολική				δ) οι ψήφοι έχουν ίδια ισχύ</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____     προσωπική				ε) δικαίωμα να ψηφίζει όλο το 								    εκλογικό σώμα</a:t>
            </a:r>
          </a:p>
        </p:txBody>
      </p:sp>
      <p:pic>
        <p:nvPicPr>
          <p:cNvPr id="8" name="Picture 2" descr="Προσαρμογή του παιδιού μας στο νέο σχολείο. | paidorama.com">
            <a:extLst>
              <a:ext uri="{FF2B5EF4-FFF2-40B4-BE49-F238E27FC236}">
                <a16:creationId xmlns:a16="http://schemas.microsoft.com/office/drawing/2014/main" id="{EE1EB84D-830B-4C52-A827-72A4DDE23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707" y="4773559"/>
            <a:ext cx="3135362" cy="1985049"/>
          </a:xfrm>
          <a:prstGeom prst="snip2DiagRect">
            <a:avLst>
              <a:gd name="adj1" fmla="val 881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Όσα δεν γνωρίζετε για τη συμπεριφορά του παιδιού σας στο σχολείο, σύμφωνα  με έναν δάσκαλο">
            <a:extLst>
              <a:ext uri="{FF2B5EF4-FFF2-40B4-BE49-F238E27FC236}">
                <a16:creationId xmlns:a16="http://schemas.microsoft.com/office/drawing/2014/main" id="{AAE6F813-14D7-4F23-9986-5C4AE56BD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316" y="4332493"/>
            <a:ext cx="3135362" cy="1723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8" name="Picture 2" descr="https://crosswordlabs.com/image/2830437.png?answer_font_size=14&amp;size=30.0&amp;clue_font_size=11.0&amp;stroke_width=1.0&amp;show_numbers=1&amp;show_answers=0&amp;upper=0&amp;signature=">
            <a:extLst>
              <a:ext uri="{FF2B5EF4-FFF2-40B4-BE49-F238E27FC236}">
                <a16:creationId xmlns:a16="http://schemas.microsoft.com/office/drawing/2014/main" id="{8018CBD3-4B0A-4DEB-9F4F-F30183B81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7" y="1014881"/>
            <a:ext cx="5327227" cy="279289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3A952D5-DF5F-45FA-9860-675D9A7EA887}"/>
              </a:ext>
            </a:extLst>
          </p:cNvPr>
          <p:cNvSpPr txBox="1"/>
          <p:nvPr/>
        </p:nvSpPr>
        <p:spPr>
          <a:xfrm>
            <a:off x="0" y="3807775"/>
            <a:ext cx="2637017" cy="3139321"/>
          </a:xfrm>
          <a:prstGeom prst="rect">
            <a:avLst/>
          </a:prstGeom>
          <a:noFill/>
        </p:spPr>
        <p:txBody>
          <a:bodyPr wrap="square" rtlCol="0">
            <a:spAutoFit/>
          </a:bodyPr>
          <a:lstStyle/>
          <a:p>
            <a:r>
              <a:rPr lang="el-GR" sz="1600" b="1" u="sng" dirty="0">
                <a:latin typeface="Times New Roman" panose="02020603050405020304" pitchFamily="18" charset="0"/>
                <a:cs typeface="Times New Roman" panose="02020603050405020304" pitchFamily="18" charset="0"/>
              </a:rPr>
              <a:t>ΟΡΙΖΟΝΤΙΑ</a:t>
            </a:r>
          </a:p>
          <a:p>
            <a:r>
              <a:rPr lang="el-GR" b="1" dirty="0">
                <a:latin typeface="Times New Roman" panose="02020603050405020304" pitchFamily="18" charset="0"/>
                <a:cs typeface="Times New Roman" panose="02020603050405020304" pitchFamily="18" charset="0"/>
              </a:rPr>
              <a:t>3]</a:t>
            </a:r>
            <a:r>
              <a:rPr lang="el-GR" sz="1600" dirty="0">
                <a:latin typeface="Times New Roman" panose="02020603050405020304" pitchFamily="18" charset="0"/>
                <a:cs typeface="Times New Roman" panose="02020603050405020304" pitchFamily="18" charset="0"/>
              </a:rPr>
              <a:t> Το εκλογικό σώμα εκλέγει</a:t>
            </a:r>
          </a:p>
          <a:p>
            <a:r>
              <a:rPr lang="el-GR" sz="1600" dirty="0">
                <a:latin typeface="Times New Roman" panose="02020603050405020304" pitchFamily="18" charset="0"/>
                <a:cs typeface="Times New Roman" panose="02020603050405020304" pitchFamily="18" charset="0"/>
              </a:rPr>
              <a:t>απευθείας τους αντιπροσώπους του</a:t>
            </a:r>
          </a:p>
          <a:p>
            <a:r>
              <a:rPr lang="el-GR" b="1" dirty="0">
                <a:latin typeface="Times New Roman" panose="02020603050405020304" pitchFamily="18" charset="0"/>
                <a:cs typeface="Times New Roman" panose="02020603050405020304" pitchFamily="18" charset="0"/>
              </a:rPr>
              <a:t>5] </a:t>
            </a:r>
            <a:r>
              <a:rPr lang="el-GR" sz="1600" dirty="0">
                <a:latin typeface="Times New Roman" panose="02020603050405020304" pitchFamily="18" charset="0"/>
                <a:cs typeface="Times New Roman" panose="02020603050405020304" pitchFamily="18" charset="0"/>
              </a:rPr>
              <a:t>Σύμφωνα με το Σύνταγμα, οι Έλληνες ψηφοφόροι είναι </a:t>
            </a:r>
          </a:p>
          <a:p>
            <a:r>
              <a:rPr lang="el-GR" sz="1600" dirty="0">
                <a:latin typeface="Times New Roman" panose="02020603050405020304" pitchFamily="18" charset="0"/>
                <a:cs typeface="Times New Roman" panose="02020603050405020304" pitchFamily="18" charset="0"/>
              </a:rPr>
              <a:t>υποχρεωμένοι να ψηφίζουν</a:t>
            </a:r>
          </a:p>
          <a:p>
            <a:r>
              <a:rPr lang="el-GR" b="1" dirty="0">
                <a:latin typeface="Times New Roman" panose="02020603050405020304" pitchFamily="18" charset="0"/>
                <a:cs typeface="Times New Roman" panose="02020603050405020304" pitchFamily="18" charset="0"/>
              </a:rPr>
              <a:t>6] </a:t>
            </a:r>
            <a:r>
              <a:rPr lang="el-GR" sz="1600" dirty="0">
                <a:latin typeface="Times New Roman" panose="02020603050405020304" pitchFamily="18" charset="0"/>
                <a:cs typeface="Times New Roman" panose="02020603050405020304" pitchFamily="18" charset="0"/>
              </a:rPr>
              <a:t>Η ψήφος απαιτεί τη φυσική</a:t>
            </a:r>
          </a:p>
          <a:p>
            <a:r>
              <a:rPr lang="el-GR" sz="1600" dirty="0">
                <a:latin typeface="Times New Roman" panose="02020603050405020304" pitchFamily="18" charset="0"/>
                <a:cs typeface="Times New Roman" panose="02020603050405020304" pitchFamily="18" charset="0"/>
              </a:rPr>
              <a:t>παρουσία του ψηφοφόρου στο εκλογικό κέντρο μαζί με την ταυτότητά του</a:t>
            </a:r>
          </a:p>
        </p:txBody>
      </p:sp>
      <p:sp>
        <p:nvSpPr>
          <p:cNvPr id="20" name="TextBox 19">
            <a:extLst>
              <a:ext uri="{FF2B5EF4-FFF2-40B4-BE49-F238E27FC236}">
                <a16:creationId xmlns:a16="http://schemas.microsoft.com/office/drawing/2014/main" id="{549DF4E0-CD97-415A-BCF5-5B4B631118B1}"/>
              </a:ext>
            </a:extLst>
          </p:cNvPr>
          <p:cNvSpPr txBox="1"/>
          <p:nvPr/>
        </p:nvSpPr>
        <p:spPr>
          <a:xfrm>
            <a:off x="2582332" y="3817717"/>
            <a:ext cx="2686759" cy="2893100"/>
          </a:xfrm>
          <a:prstGeom prst="rect">
            <a:avLst/>
          </a:prstGeom>
          <a:noFill/>
        </p:spPr>
        <p:txBody>
          <a:bodyPr wrap="square" rtlCol="0">
            <a:spAutoFit/>
          </a:bodyPr>
          <a:lstStyle/>
          <a:p>
            <a:r>
              <a:rPr lang="el-GR" sz="1600" b="1" u="sng" dirty="0">
                <a:latin typeface="Times New Roman" panose="02020603050405020304" pitchFamily="18" charset="0"/>
                <a:cs typeface="Times New Roman" panose="02020603050405020304" pitchFamily="18" charset="0"/>
              </a:rPr>
              <a:t>ΚΑΘΕΤΑ</a:t>
            </a:r>
          </a:p>
          <a:p>
            <a:r>
              <a:rPr lang="el-GR" b="1" dirty="0">
                <a:latin typeface="Times New Roman" panose="02020603050405020304" pitchFamily="18" charset="0"/>
                <a:cs typeface="Times New Roman" panose="02020603050405020304" pitchFamily="18" charset="0"/>
              </a:rPr>
              <a:t>1] </a:t>
            </a:r>
            <a:r>
              <a:rPr lang="el-GR" sz="1600" dirty="0">
                <a:latin typeface="Times New Roman" panose="02020603050405020304" pitchFamily="18" charset="0"/>
                <a:cs typeface="Times New Roman" panose="02020603050405020304" pitchFamily="18" charset="0"/>
              </a:rPr>
              <a:t>Όλοι οι πολίτες έχουν μία μόνο ψήφο και αυτή έχει την ίδια ισχύ με εκείνες των άλλων ψηφοφόρων</a:t>
            </a:r>
          </a:p>
          <a:p>
            <a:r>
              <a:rPr lang="el-GR" b="1" dirty="0">
                <a:latin typeface="Times New Roman" panose="02020603050405020304" pitchFamily="18" charset="0"/>
                <a:cs typeface="Times New Roman" panose="02020603050405020304" pitchFamily="18" charset="0"/>
              </a:rPr>
              <a:t>2] </a:t>
            </a:r>
            <a:r>
              <a:rPr lang="el-GR" sz="1600" dirty="0">
                <a:latin typeface="Times New Roman" panose="02020603050405020304" pitchFamily="18" charset="0"/>
                <a:cs typeface="Times New Roman" panose="02020603050405020304" pitchFamily="18" charset="0"/>
              </a:rPr>
              <a:t>Ψηφίζουν όλοι οι Έλληνες πολίτες (άντρες-γυναίκες) που έχουν τα προσόντα που ορίζει ο νόμος</a:t>
            </a:r>
          </a:p>
          <a:p>
            <a:r>
              <a:rPr lang="el-GR" b="1" dirty="0">
                <a:latin typeface="Times New Roman" panose="02020603050405020304" pitchFamily="18" charset="0"/>
                <a:cs typeface="Times New Roman" panose="02020603050405020304" pitchFamily="18" charset="0"/>
              </a:rPr>
              <a:t>4] </a:t>
            </a:r>
            <a:r>
              <a:rPr lang="el-GR" sz="1600" dirty="0">
                <a:latin typeface="Times New Roman" panose="02020603050405020304" pitchFamily="18" charset="0"/>
                <a:cs typeface="Times New Roman" panose="02020603050405020304" pitchFamily="18" charset="0"/>
              </a:rPr>
              <a:t>Δεν ανακοινώνουμε την ψήφο μας</a:t>
            </a:r>
          </a:p>
        </p:txBody>
      </p:sp>
      <p:cxnSp>
        <p:nvCxnSpPr>
          <p:cNvPr id="22" name="Ευθεία γραμμή σύνδεσης 21">
            <a:extLst>
              <a:ext uri="{FF2B5EF4-FFF2-40B4-BE49-F238E27FC236}">
                <a16:creationId xmlns:a16="http://schemas.microsoft.com/office/drawing/2014/main" id="{F899C7ED-DEE4-4335-A9CD-862949981C90}"/>
              </a:ext>
            </a:extLst>
          </p:cNvPr>
          <p:cNvCxnSpPr>
            <a:cxnSpLocks/>
          </p:cNvCxnSpPr>
          <p:nvPr/>
        </p:nvCxnSpPr>
        <p:spPr>
          <a:xfrm>
            <a:off x="2588303" y="3807775"/>
            <a:ext cx="0" cy="3050225"/>
          </a:xfrm>
          <a:prstGeom prst="line">
            <a:avLst/>
          </a:prstGeom>
          <a:ln w="762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274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18BC787-EE7E-4018-9E91-0DCC42F8AED8}"/>
              </a:ext>
            </a:extLst>
          </p:cNvPr>
          <p:cNvSpPr>
            <a:spLocks noGrp="1"/>
          </p:cNvSpPr>
          <p:nvPr>
            <p:ph type="title"/>
          </p:nvPr>
        </p:nvSpPr>
        <p:spPr>
          <a:xfrm>
            <a:off x="1053547" y="150744"/>
            <a:ext cx="9601200" cy="705678"/>
          </a:xfrm>
        </p:spPr>
        <p:txBody>
          <a:bodyPr>
            <a:normAutofit/>
          </a:bodyPr>
          <a:lstStyle/>
          <a:p>
            <a:pPr algn="ctr"/>
            <a:r>
              <a:rPr lang="el-GR" sz="2900" dirty="0">
                <a:latin typeface="Times New Roman" panose="02020603050405020304" pitchFamily="18" charset="0"/>
                <a:cs typeface="Times New Roman" panose="02020603050405020304" pitchFamily="18" charset="0"/>
              </a:rPr>
              <a:t>Ανακεφαλαίωση</a:t>
            </a:r>
          </a:p>
        </p:txBody>
      </p:sp>
      <p:sp>
        <p:nvSpPr>
          <p:cNvPr id="7" name="Φυσαλίδα σκέψης: Σύννεφο 6">
            <a:extLst>
              <a:ext uri="{FF2B5EF4-FFF2-40B4-BE49-F238E27FC236}">
                <a16:creationId xmlns:a16="http://schemas.microsoft.com/office/drawing/2014/main" id="{BECD42C1-4FD2-4065-8C47-9894BA6C74FD}"/>
              </a:ext>
            </a:extLst>
          </p:cNvPr>
          <p:cNvSpPr/>
          <p:nvPr/>
        </p:nvSpPr>
        <p:spPr>
          <a:xfrm rot="452241">
            <a:off x="7179889" y="70459"/>
            <a:ext cx="562280" cy="411275"/>
          </a:xfrm>
          <a:prstGeom prst="cloudCallo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a:t>
            </a:r>
          </a:p>
        </p:txBody>
      </p:sp>
      <p:sp>
        <p:nvSpPr>
          <p:cNvPr id="8" name="Ορθογώνιο 7">
            <a:extLst>
              <a:ext uri="{FF2B5EF4-FFF2-40B4-BE49-F238E27FC236}">
                <a16:creationId xmlns:a16="http://schemas.microsoft.com/office/drawing/2014/main" id="{600E674D-5B61-4BDF-9612-4C4880A2B963}"/>
              </a:ext>
            </a:extLst>
          </p:cNvPr>
          <p:cNvSpPr/>
          <p:nvPr/>
        </p:nvSpPr>
        <p:spPr>
          <a:xfrm>
            <a:off x="4015409" y="742121"/>
            <a:ext cx="4068417" cy="705678"/>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ΨΗΦΟΦΟΡΙΑ-ΒΑΣΙΚΕΣ ΑΡΧΕΣ</a:t>
            </a:r>
          </a:p>
          <a:p>
            <a:pPr algn="ctr"/>
            <a:r>
              <a:rPr lang="el-GR" dirty="0"/>
              <a:t>ΨΗΦΟΦΟΡΙΑΣ</a:t>
            </a:r>
          </a:p>
        </p:txBody>
      </p:sp>
      <p:cxnSp>
        <p:nvCxnSpPr>
          <p:cNvPr id="10" name="Ευθύγραμμο βέλος σύνδεσης 9">
            <a:extLst>
              <a:ext uri="{FF2B5EF4-FFF2-40B4-BE49-F238E27FC236}">
                <a16:creationId xmlns:a16="http://schemas.microsoft.com/office/drawing/2014/main" id="{8FB3AA2B-CAE9-4984-AD92-E31CFEE389A1}"/>
              </a:ext>
            </a:extLst>
          </p:cNvPr>
          <p:cNvCxnSpPr>
            <a:cxnSpLocks/>
          </p:cNvCxnSpPr>
          <p:nvPr/>
        </p:nvCxnSpPr>
        <p:spPr>
          <a:xfrm flipH="1">
            <a:off x="2923402" y="1510750"/>
            <a:ext cx="1317296" cy="88292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1" name="Ευθύγραμμο βέλος σύνδεσης 10">
            <a:extLst>
              <a:ext uri="{FF2B5EF4-FFF2-40B4-BE49-F238E27FC236}">
                <a16:creationId xmlns:a16="http://schemas.microsoft.com/office/drawing/2014/main" id="{C692DC99-C922-40BE-93F3-88CF8D824EA6}"/>
              </a:ext>
            </a:extLst>
          </p:cNvPr>
          <p:cNvCxnSpPr>
            <a:cxnSpLocks/>
          </p:cNvCxnSpPr>
          <p:nvPr/>
        </p:nvCxnSpPr>
        <p:spPr>
          <a:xfrm>
            <a:off x="5924551" y="1510750"/>
            <a:ext cx="0" cy="96698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id="{71608589-CCC3-4611-9AC6-69678806BE5E}"/>
              </a:ext>
            </a:extLst>
          </p:cNvPr>
          <p:cNvCxnSpPr>
            <a:cxnSpLocks/>
          </p:cNvCxnSpPr>
          <p:nvPr/>
        </p:nvCxnSpPr>
        <p:spPr>
          <a:xfrm flipH="1">
            <a:off x="3539628" y="1802295"/>
            <a:ext cx="1387490" cy="287820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id="{C6C485E7-5A27-4050-9DFA-6A0ABBD61828}"/>
              </a:ext>
            </a:extLst>
          </p:cNvPr>
          <p:cNvCxnSpPr>
            <a:cxnSpLocks/>
          </p:cNvCxnSpPr>
          <p:nvPr/>
        </p:nvCxnSpPr>
        <p:spPr>
          <a:xfrm flipH="1">
            <a:off x="6600155" y="1936471"/>
            <a:ext cx="767796" cy="266865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4" name="Ευθύγραμμο βέλος σύνδεσης 13">
            <a:extLst>
              <a:ext uri="{FF2B5EF4-FFF2-40B4-BE49-F238E27FC236}">
                <a16:creationId xmlns:a16="http://schemas.microsoft.com/office/drawing/2014/main" id="{C52F20BD-012F-4310-B447-51CC5009EA73}"/>
              </a:ext>
            </a:extLst>
          </p:cNvPr>
          <p:cNvCxnSpPr>
            <a:cxnSpLocks/>
          </p:cNvCxnSpPr>
          <p:nvPr/>
        </p:nvCxnSpPr>
        <p:spPr>
          <a:xfrm>
            <a:off x="7853572" y="1659831"/>
            <a:ext cx="1585496" cy="73384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5" name="Ευθύγραμμο βέλος σύνδεσης 14">
            <a:extLst>
              <a:ext uri="{FF2B5EF4-FFF2-40B4-BE49-F238E27FC236}">
                <a16:creationId xmlns:a16="http://schemas.microsoft.com/office/drawing/2014/main" id="{51146DE0-C908-4FAD-9525-F9EF61D872A2}"/>
              </a:ext>
            </a:extLst>
          </p:cNvPr>
          <p:cNvCxnSpPr>
            <a:cxnSpLocks/>
          </p:cNvCxnSpPr>
          <p:nvPr/>
        </p:nvCxnSpPr>
        <p:spPr>
          <a:xfrm>
            <a:off x="7508858" y="1936471"/>
            <a:ext cx="2215468" cy="2581704"/>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7" name="Ορθογώνιο 16">
            <a:extLst>
              <a:ext uri="{FF2B5EF4-FFF2-40B4-BE49-F238E27FC236}">
                <a16:creationId xmlns:a16="http://schemas.microsoft.com/office/drawing/2014/main" id="{CA4E3AE2-D422-4185-9BA7-DA58D0D11625}"/>
              </a:ext>
            </a:extLst>
          </p:cNvPr>
          <p:cNvSpPr/>
          <p:nvPr/>
        </p:nvSpPr>
        <p:spPr>
          <a:xfrm>
            <a:off x="1122712" y="2534476"/>
            <a:ext cx="1987824"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ΑΜΕΣΗ</a:t>
            </a:r>
          </a:p>
        </p:txBody>
      </p:sp>
      <p:sp>
        <p:nvSpPr>
          <p:cNvPr id="18" name="Ορθογώνιο 17">
            <a:extLst>
              <a:ext uri="{FF2B5EF4-FFF2-40B4-BE49-F238E27FC236}">
                <a16:creationId xmlns:a16="http://schemas.microsoft.com/office/drawing/2014/main" id="{6FF7B74D-E44F-4440-867F-5E9C9CE69368}"/>
              </a:ext>
            </a:extLst>
          </p:cNvPr>
          <p:cNvSpPr/>
          <p:nvPr/>
        </p:nvSpPr>
        <p:spPr>
          <a:xfrm>
            <a:off x="1726102" y="4770778"/>
            <a:ext cx="1987824"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ΜΥΣΤΙΚΗ</a:t>
            </a:r>
          </a:p>
        </p:txBody>
      </p:sp>
      <p:sp>
        <p:nvSpPr>
          <p:cNvPr id="19" name="Ορθογώνιο 18">
            <a:extLst>
              <a:ext uri="{FF2B5EF4-FFF2-40B4-BE49-F238E27FC236}">
                <a16:creationId xmlns:a16="http://schemas.microsoft.com/office/drawing/2014/main" id="{3CC08D80-B194-489E-A7E8-7F03CA0C1408}"/>
              </a:ext>
            </a:extLst>
          </p:cNvPr>
          <p:cNvSpPr/>
          <p:nvPr/>
        </p:nvSpPr>
        <p:spPr>
          <a:xfrm>
            <a:off x="4811370" y="2527848"/>
            <a:ext cx="1987824"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ΑΥΤΟΠΡΟΣΩΠΗ ΑΣΚΗΣΗ- ΠΡΟΣΩΠΙΚΗ</a:t>
            </a:r>
          </a:p>
        </p:txBody>
      </p:sp>
      <p:sp>
        <p:nvSpPr>
          <p:cNvPr id="20" name="Ορθογώνιο 19">
            <a:extLst>
              <a:ext uri="{FF2B5EF4-FFF2-40B4-BE49-F238E27FC236}">
                <a16:creationId xmlns:a16="http://schemas.microsoft.com/office/drawing/2014/main" id="{F69E5E2A-4238-4FBC-9AD0-77271A851D0C}"/>
              </a:ext>
            </a:extLst>
          </p:cNvPr>
          <p:cNvSpPr/>
          <p:nvPr/>
        </p:nvSpPr>
        <p:spPr>
          <a:xfrm>
            <a:off x="9040988" y="2517907"/>
            <a:ext cx="1967122"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ΚΑΘΟΛΙΚΗ</a:t>
            </a:r>
          </a:p>
        </p:txBody>
      </p:sp>
      <p:sp>
        <p:nvSpPr>
          <p:cNvPr id="21" name="Ορθογώνιο 20">
            <a:extLst>
              <a:ext uri="{FF2B5EF4-FFF2-40B4-BE49-F238E27FC236}">
                <a16:creationId xmlns:a16="http://schemas.microsoft.com/office/drawing/2014/main" id="{0F6B46FC-9375-485B-8C3B-60F1705640B3}"/>
              </a:ext>
            </a:extLst>
          </p:cNvPr>
          <p:cNvSpPr/>
          <p:nvPr/>
        </p:nvSpPr>
        <p:spPr>
          <a:xfrm>
            <a:off x="9471986" y="4680501"/>
            <a:ext cx="1987824"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ΙΣΗ</a:t>
            </a:r>
          </a:p>
        </p:txBody>
      </p:sp>
      <p:sp>
        <p:nvSpPr>
          <p:cNvPr id="22" name="Ορθογώνιο 21">
            <a:extLst>
              <a:ext uri="{FF2B5EF4-FFF2-40B4-BE49-F238E27FC236}">
                <a16:creationId xmlns:a16="http://schemas.microsoft.com/office/drawing/2014/main" id="{DABEE70F-D268-4148-899B-337335BD3663}"/>
              </a:ext>
            </a:extLst>
          </p:cNvPr>
          <p:cNvSpPr/>
          <p:nvPr/>
        </p:nvSpPr>
        <p:spPr>
          <a:xfrm>
            <a:off x="5493906" y="4692918"/>
            <a:ext cx="1967123" cy="10038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ΥΠΟΧΡΕΩΤΙΚΗ</a:t>
            </a:r>
          </a:p>
        </p:txBody>
      </p:sp>
      <p:pic>
        <p:nvPicPr>
          <p:cNvPr id="11266" name="Picture 2" descr="εκλογές Στοκ Εικονογραφήσεις, Vectors, &amp; Clipart – (30,637 Στοκ  Εικονογραφήσεις)">
            <a:extLst>
              <a:ext uri="{FF2B5EF4-FFF2-40B4-BE49-F238E27FC236}">
                <a16:creationId xmlns:a16="http://schemas.microsoft.com/office/drawing/2014/main" id="{B28263EC-91CE-4CC6-A74D-329B244F0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987" y="0"/>
            <a:ext cx="2749264" cy="239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7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Εργασία από το σπίτι; Κι όμως γίνεται! | JobFind.gr">
            <a:extLst>
              <a:ext uri="{FF2B5EF4-FFF2-40B4-BE49-F238E27FC236}">
                <a16:creationId xmlns:a16="http://schemas.microsoft.com/office/drawing/2014/main" id="{BDAF9FE3-C29B-475B-B1C1-E589A4ED4C4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603" r="24603"/>
          <a:stretch>
            <a:fillRect/>
          </a:stretch>
        </p:blipFill>
        <p:spPr bwMode="auto">
          <a:xfrm>
            <a:off x="5545372" y="0"/>
            <a:ext cx="664662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E0E829-B55F-4A1B-94E3-C44C83774125}"/>
              </a:ext>
            </a:extLst>
          </p:cNvPr>
          <p:cNvSpPr txBox="1"/>
          <p:nvPr/>
        </p:nvSpPr>
        <p:spPr>
          <a:xfrm>
            <a:off x="1152939" y="437322"/>
            <a:ext cx="3074504" cy="1200329"/>
          </a:xfrm>
          <a:prstGeom prst="rect">
            <a:avLst/>
          </a:prstGeom>
          <a:noFill/>
        </p:spPr>
        <p:txBody>
          <a:bodyPr wrap="square" rtlCol="0">
            <a:spAutoFit/>
          </a:bodyPr>
          <a:lstStyle/>
          <a:p>
            <a:pPr algn="ctr"/>
            <a:r>
              <a:rPr lang="el-GR" sz="3600" dirty="0">
                <a:latin typeface="Times New Roman" panose="02020603050405020304" pitchFamily="18" charset="0"/>
                <a:cs typeface="Times New Roman" panose="02020603050405020304" pitchFamily="18" charset="0"/>
              </a:rPr>
              <a:t>Εργασία για το </a:t>
            </a:r>
            <a:br>
              <a:rPr lang="el-GR" sz="3600" dirty="0">
                <a:latin typeface="Times New Roman" panose="02020603050405020304" pitchFamily="18" charset="0"/>
                <a:cs typeface="Times New Roman" panose="02020603050405020304" pitchFamily="18" charset="0"/>
              </a:rPr>
            </a:br>
            <a:r>
              <a:rPr lang="el-GR" sz="3600" dirty="0">
                <a:latin typeface="Times New Roman" panose="02020603050405020304" pitchFamily="18" charset="0"/>
                <a:cs typeface="Times New Roman" panose="02020603050405020304" pitchFamily="18" charset="0"/>
              </a:rPr>
              <a:t>σπίτι</a:t>
            </a:r>
            <a:endParaRPr lang="el-GR" sz="3600" dirty="0"/>
          </a:p>
        </p:txBody>
      </p:sp>
      <p:sp>
        <p:nvSpPr>
          <p:cNvPr id="9" name="Πάπυρος: Κατακόρυφος 8">
            <a:extLst>
              <a:ext uri="{FF2B5EF4-FFF2-40B4-BE49-F238E27FC236}">
                <a16:creationId xmlns:a16="http://schemas.microsoft.com/office/drawing/2014/main" id="{B0204A7C-E971-4635-9309-B155196ABDCB}"/>
              </a:ext>
            </a:extLst>
          </p:cNvPr>
          <p:cNvSpPr/>
          <p:nvPr/>
        </p:nvSpPr>
        <p:spPr>
          <a:xfrm>
            <a:off x="490330" y="2093843"/>
            <a:ext cx="4359966" cy="4326835"/>
          </a:xfrm>
          <a:prstGeom prst="verticalScroll">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Times New Roman" panose="02020603050405020304" pitchFamily="18" charset="0"/>
                <a:cs typeface="Times New Roman" panose="02020603050405020304" pitchFamily="18" charset="0"/>
              </a:rPr>
              <a:t>Γράψτε μια προσωπική σας εμπειρία και σχολιάστε τα στοιχεία των εκλογών, για να τα συζητήσουμε την επόμενη φορά.</a:t>
            </a:r>
          </a:p>
          <a:p>
            <a:pPr algn="ctr"/>
            <a:r>
              <a:rPr lang="el-GR" sz="2000" dirty="0">
                <a:solidFill>
                  <a:schemeClr val="bg1"/>
                </a:solidFill>
                <a:latin typeface="Times New Roman" panose="02020603050405020304" pitchFamily="18" charset="0"/>
                <a:cs typeface="Times New Roman" panose="02020603050405020304" pitchFamily="18" charset="0"/>
              </a:rPr>
              <a:t>Με βάση τα όσα μελετήσαμε στο μάθημα, να αιτιολογήσετε την απάντηση σας με επιχειρήματα και παραδείγματα. </a:t>
            </a:r>
          </a:p>
          <a:p>
            <a:pPr algn="ctr"/>
            <a:endParaRPr lang="el-GR" dirty="0"/>
          </a:p>
        </p:txBody>
      </p:sp>
    </p:spTree>
    <p:extLst>
      <p:ext uri="{BB962C8B-B14F-4D97-AF65-F5344CB8AC3E}">
        <p14:creationId xmlns:p14="http://schemas.microsoft.com/office/powerpoint/2010/main" val="190360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Το Δικαίωμα Ψήφου των εκτός Επικρατείας Ελλήνων: Μια Συνταγματική Ανάλυση">
            <a:extLst>
              <a:ext uri="{FF2B5EF4-FFF2-40B4-BE49-F238E27FC236}">
                <a16:creationId xmlns:a16="http://schemas.microsoft.com/office/drawing/2014/main" id="{796A93EB-1779-47C8-B37C-716AB035F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9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20C8A94-87F1-4928-95A0-859174FD20F0}"/>
              </a:ext>
            </a:extLst>
          </p:cNvPr>
          <p:cNvSpPr>
            <a:spLocks noGrp="1"/>
          </p:cNvSpPr>
          <p:nvPr>
            <p:ph type="title"/>
          </p:nvPr>
        </p:nvSpPr>
        <p:spPr>
          <a:xfrm>
            <a:off x="513212" y="524811"/>
            <a:ext cx="4351683" cy="2307535"/>
          </a:xfrm>
        </p:spPr>
        <p:txBody>
          <a:bodyPr>
            <a:normAutofit/>
          </a:bodyPr>
          <a:lstStyle/>
          <a:p>
            <a:pPr algn="ctr"/>
            <a:r>
              <a:rPr lang="el-GR" sz="4000" dirty="0">
                <a:latin typeface="Times New Roman" panose="02020603050405020304" pitchFamily="18" charset="0"/>
                <a:cs typeface="Times New Roman" panose="02020603050405020304" pitchFamily="18" charset="0"/>
              </a:rPr>
              <a:t>Στο επόμενο μάθημα  θα μιλήσουμε για:</a:t>
            </a:r>
          </a:p>
        </p:txBody>
      </p:sp>
      <p:sp>
        <p:nvSpPr>
          <p:cNvPr id="5" name="Θέση εικόνας 4">
            <a:extLst>
              <a:ext uri="{FF2B5EF4-FFF2-40B4-BE49-F238E27FC236}">
                <a16:creationId xmlns:a16="http://schemas.microsoft.com/office/drawing/2014/main" id="{2A25BA54-EB17-4366-860E-0EDF7E8C750F}"/>
              </a:ext>
            </a:extLst>
          </p:cNvPr>
          <p:cNvSpPr>
            <a:spLocks noGrp="1"/>
          </p:cNvSpPr>
          <p:nvPr>
            <p:ph type="pic" idx="1"/>
          </p:nvPr>
        </p:nvSpPr>
        <p:spPr>
          <a:xfrm>
            <a:off x="0" y="2843684"/>
            <a:ext cx="5254488" cy="3901673"/>
          </a:xfrm>
        </p:spPr>
      </p:sp>
      <p:sp>
        <p:nvSpPr>
          <p:cNvPr id="6" name="Θέση κειμένου 5">
            <a:extLst>
              <a:ext uri="{FF2B5EF4-FFF2-40B4-BE49-F238E27FC236}">
                <a16:creationId xmlns:a16="http://schemas.microsoft.com/office/drawing/2014/main" id="{336B5206-373E-42AB-BED7-490465D7C145}"/>
              </a:ext>
            </a:extLst>
          </p:cNvPr>
          <p:cNvSpPr>
            <a:spLocks noGrp="1"/>
          </p:cNvSpPr>
          <p:nvPr>
            <p:ph type="body" sz="half" idx="2"/>
          </p:nvPr>
        </p:nvSpPr>
        <p:spPr>
          <a:xfrm>
            <a:off x="5499652" y="0"/>
            <a:ext cx="6692347" cy="6858000"/>
          </a:xfrm>
        </p:spPr>
        <p:txBody>
          <a:bodyPr/>
          <a:lstStyle/>
          <a:p>
            <a:endParaRPr lang="el-GR" dirty="0"/>
          </a:p>
          <a:p>
            <a:endParaRPr lang="el-GR" dirty="0"/>
          </a:p>
          <a:p>
            <a:endParaRPr lang="el-GR" dirty="0"/>
          </a:p>
          <a:p>
            <a:endParaRPr lang="el-GR" dirty="0"/>
          </a:p>
          <a:p>
            <a:r>
              <a:rPr lang="el-GR" dirty="0">
                <a:latin typeface="Times New Roman" panose="02020603050405020304" pitchFamily="18" charset="0"/>
                <a:cs typeface="Times New Roman" panose="02020603050405020304" pitchFamily="18" charset="0"/>
              </a:rPr>
              <a:t>                                          Ο τρόπος όπου μοιράζονται οι έδρες στα κόμματα              		και τους υποψηφίους που παίρνουν μέρος στις εκλογές</a:t>
            </a:r>
          </a:p>
          <a:p>
            <a:r>
              <a:rPr lang="el-GR" dirty="0"/>
              <a:t>                                              </a:t>
            </a:r>
          </a:p>
        </p:txBody>
      </p:sp>
      <p:sp>
        <p:nvSpPr>
          <p:cNvPr id="7" name="Ορθογώνιο 6">
            <a:extLst>
              <a:ext uri="{FF2B5EF4-FFF2-40B4-BE49-F238E27FC236}">
                <a16:creationId xmlns:a16="http://schemas.microsoft.com/office/drawing/2014/main" id="{27B1A5E6-9441-4EA7-BE07-5E89BE3AD406}"/>
              </a:ext>
            </a:extLst>
          </p:cNvPr>
          <p:cNvSpPr/>
          <p:nvPr/>
        </p:nvSpPr>
        <p:spPr>
          <a:xfrm>
            <a:off x="6096000" y="126917"/>
            <a:ext cx="5372100" cy="84049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ΕΚΛΟΓΙΚΑ ΣΥΣΤΗΜΑΤΑ</a:t>
            </a:r>
          </a:p>
        </p:txBody>
      </p:sp>
      <p:cxnSp>
        <p:nvCxnSpPr>
          <p:cNvPr id="9" name="Γραμμή σύνδεσης: Γωνιώδης 8">
            <a:extLst>
              <a:ext uri="{FF2B5EF4-FFF2-40B4-BE49-F238E27FC236}">
                <a16:creationId xmlns:a16="http://schemas.microsoft.com/office/drawing/2014/main" id="{5E63B591-6AA8-4E52-B0ED-940D779BD8A3}"/>
              </a:ext>
            </a:extLst>
          </p:cNvPr>
          <p:cNvCxnSpPr>
            <a:cxnSpLocks/>
          </p:cNvCxnSpPr>
          <p:nvPr/>
        </p:nvCxnSpPr>
        <p:spPr>
          <a:xfrm>
            <a:off x="6202017" y="1169179"/>
            <a:ext cx="1073426" cy="878431"/>
          </a:xfrm>
          <a:prstGeom prst="bentConnector3">
            <a:avLst/>
          </a:prstGeom>
          <a:ln w="57150">
            <a:tailEnd type="triangle"/>
          </a:ln>
        </p:spPr>
        <p:style>
          <a:lnRef idx="2">
            <a:schemeClr val="dk1"/>
          </a:lnRef>
          <a:fillRef idx="0">
            <a:schemeClr val="dk1"/>
          </a:fillRef>
          <a:effectRef idx="1">
            <a:schemeClr val="dk1"/>
          </a:effectRef>
          <a:fontRef idx="minor">
            <a:schemeClr val="tx1"/>
          </a:fontRef>
        </p:style>
      </p:cxnSp>
      <p:sp>
        <p:nvSpPr>
          <p:cNvPr id="14" name="Ορθογώνιο 13">
            <a:extLst>
              <a:ext uri="{FF2B5EF4-FFF2-40B4-BE49-F238E27FC236}">
                <a16:creationId xmlns:a16="http://schemas.microsoft.com/office/drawing/2014/main" id="{9832B302-C7EC-4ADB-B1AD-7675C5102F9E}"/>
              </a:ext>
            </a:extLst>
          </p:cNvPr>
          <p:cNvSpPr/>
          <p:nvPr/>
        </p:nvSpPr>
        <p:spPr>
          <a:xfrm>
            <a:off x="5671930" y="2843684"/>
            <a:ext cx="2398644" cy="167530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«ΠΛΕΙΟΨΗΦΙΚΑ </a:t>
            </a:r>
          </a:p>
          <a:p>
            <a:pPr algn="ctr"/>
            <a:r>
              <a:rPr lang="el-GR" dirty="0"/>
              <a:t>ΣΥΣΤΗΜΑΤΑ»</a:t>
            </a:r>
          </a:p>
        </p:txBody>
      </p:sp>
      <p:sp>
        <p:nvSpPr>
          <p:cNvPr id="15" name="Ορθογώνιο 14">
            <a:extLst>
              <a:ext uri="{FF2B5EF4-FFF2-40B4-BE49-F238E27FC236}">
                <a16:creationId xmlns:a16="http://schemas.microsoft.com/office/drawing/2014/main" id="{84F17B8C-66F7-4C6E-8E31-62F57BA8AC4C}"/>
              </a:ext>
            </a:extLst>
          </p:cNvPr>
          <p:cNvSpPr/>
          <p:nvPr/>
        </p:nvSpPr>
        <p:spPr>
          <a:xfrm>
            <a:off x="5671931" y="4754253"/>
            <a:ext cx="2398643" cy="167530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«ΜΙΚΤΑ </a:t>
            </a:r>
          </a:p>
          <a:p>
            <a:pPr algn="ctr"/>
            <a:r>
              <a:rPr lang="el-GR" dirty="0"/>
              <a:t>ΣΥΣΤΗΜΑΤΑ»</a:t>
            </a:r>
          </a:p>
        </p:txBody>
      </p:sp>
      <p:sp>
        <p:nvSpPr>
          <p:cNvPr id="16" name="Ορθογώνιο 15">
            <a:extLst>
              <a:ext uri="{FF2B5EF4-FFF2-40B4-BE49-F238E27FC236}">
                <a16:creationId xmlns:a16="http://schemas.microsoft.com/office/drawing/2014/main" id="{C97980CE-12BD-4BE5-9F8A-C72D10123865}"/>
              </a:ext>
            </a:extLst>
          </p:cNvPr>
          <p:cNvSpPr/>
          <p:nvPr/>
        </p:nvSpPr>
        <p:spPr>
          <a:xfrm>
            <a:off x="9548191" y="2843684"/>
            <a:ext cx="2398644" cy="167530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«ΑΝΑΛΟΓΙΚΑ </a:t>
            </a:r>
          </a:p>
          <a:p>
            <a:pPr algn="ctr"/>
            <a:r>
              <a:rPr lang="el-GR" dirty="0"/>
              <a:t>ΣΥΣΤΗΜΑΤΑ»</a:t>
            </a:r>
          </a:p>
        </p:txBody>
      </p:sp>
      <p:sp>
        <p:nvSpPr>
          <p:cNvPr id="17" name="Ορθογώνιο 16">
            <a:extLst>
              <a:ext uri="{FF2B5EF4-FFF2-40B4-BE49-F238E27FC236}">
                <a16:creationId xmlns:a16="http://schemas.microsoft.com/office/drawing/2014/main" id="{F2C058CB-970F-4A15-9EEB-B4BF9D3F5720}"/>
              </a:ext>
            </a:extLst>
          </p:cNvPr>
          <p:cNvSpPr/>
          <p:nvPr/>
        </p:nvSpPr>
        <p:spPr>
          <a:xfrm>
            <a:off x="9548191" y="4754253"/>
            <a:ext cx="2398644" cy="166864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«ΣΧΕΤΙΚΑ </a:t>
            </a:r>
          </a:p>
          <a:p>
            <a:pPr algn="ctr"/>
            <a:r>
              <a:rPr lang="el-GR" dirty="0"/>
              <a:t>ΣΥΣΤΗΜΑΤΑ»</a:t>
            </a:r>
          </a:p>
        </p:txBody>
      </p:sp>
      <p:pic>
        <p:nvPicPr>
          <p:cNvPr id="18" name="Picture 2" descr="Άργος - Ναύπλιο: Ιστορικός- φιλόλογος παραδίδει μαθήματα φιλολογικών και  αγγλικών σε μαθητές όλων των τάξεων - Αργολικές Ειδήσεις">
            <a:extLst>
              <a:ext uri="{FF2B5EF4-FFF2-40B4-BE49-F238E27FC236}">
                <a16:creationId xmlns:a16="http://schemas.microsoft.com/office/drawing/2014/main" id="{8E83978D-5BA9-490A-88A7-B86FE3A2F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67228"/>
            <a:ext cx="5316296" cy="409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3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Τίτλος 15">
            <a:extLst>
              <a:ext uri="{FF2B5EF4-FFF2-40B4-BE49-F238E27FC236}">
                <a16:creationId xmlns:a16="http://schemas.microsoft.com/office/drawing/2014/main" id="{DE362D51-9DB6-4958-BC38-C4C95BB2119A}"/>
              </a:ext>
            </a:extLst>
          </p:cNvPr>
          <p:cNvSpPr>
            <a:spLocks noGrp="1"/>
          </p:cNvSpPr>
          <p:nvPr>
            <p:ph type="title"/>
          </p:nvPr>
        </p:nvSpPr>
        <p:spPr>
          <a:xfrm>
            <a:off x="1295400" y="1654"/>
            <a:ext cx="9601200" cy="387628"/>
          </a:xfrm>
        </p:spPr>
        <p:txBody>
          <a:bodyPr>
            <a:noAutofit/>
          </a:bodyPr>
          <a:lstStyle/>
          <a:p>
            <a:pPr algn="ctr"/>
            <a:r>
              <a:rPr lang="el-GR" sz="2800" dirty="0">
                <a:latin typeface="Times New Roman" panose="02020603050405020304" pitchFamily="18" charset="0"/>
                <a:cs typeface="Times New Roman" panose="02020603050405020304" pitchFamily="18" charset="0"/>
              </a:rPr>
              <a:t>Στο προηγούμενο μάθημα μιλήσαμε για:</a:t>
            </a:r>
          </a:p>
        </p:txBody>
      </p:sp>
      <p:sp>
        <p:nvSpPr>
          <p:cNvPr id="18" name="Θέση περιεχομένου 17">
            <a:extLst>
              <a:ext uri="{FF2B5EF4-FFF2-40B4-BE49-F238E27FC236}">
                <a16:creationId xmlns:a16="http://schemas.microsoft.com/office/drawing/2014/main" id="{50436FDF-A7F5-47E7-8C90-B00B95F6BC91}"/>
              </a:ext>
            </a:extLst>
          </p:cNvPr>
          <p:cNvSpPr>
            <a:spLocks noGrp="1"/>
          </p:cNvSpPr>
          <p:nvPr>
            <p:ph idx="1"/>
          </p:nvPr>
        </p:nvSpPr>
        <p:spPr>
          <a:xfrm>
            <a:off x="1199322" y="516835"/>
            <a:ext cx="9959008" cy="6145697"/>
          </a:xfrm>
        </p:spPr>
        <p:txBody>
          <a:bodyPr/>
          <a:lstStyle/>
          <a:p>
            <a:r>
              <a:rPr lang="el-GR" dirty="0"/>
              <a:t>Στις εκλογές η έννοια του λαού ταυτίζεται αποκλειστικά με την έννοια κυρίως του «εκλογικού σώματος».</a:t>
            </a:r>
          </a:p>
          <a:p>
            <a:endParaRPr lang="el-GR" dirty="0"/>
          </a:p>
          <a:p>
            <a:pPr marL="0" indent="0">
              <a:buNone/>
            </a:pPr>
            <a:r>
              <a:rPr lang="el-GR" dirty="0"/>
              <a:t>                               Το «Εκλογικό Σώμα» αποτελείται από τους πολίτες, όπου έχουν το            		    δικαίωμα να ψηφίζουν.    </a:t>
            </a:r>
          </a:p>
          <a:p>
            <a:r>
              <a:rPr lang="el-GR" dirty="0"/>
              <a:t>Οι </a:t>
            </a:r>
            <a:r>
              <a:rPr lang="el-GR" dirty="0" err="1"/>
              <a:t>προυποθέσεις</a:t>
            </a:r>
            <a:r>
              <a:rPr lang="el-GR" dirty="0"/>
              <a:t> που απαιτούνται να έχουν οι Έλληνες ψηφοφόροι, με βάση το Σύνταγμα:</a:t>
            </a:r>
            <a:r>
              <a:rPr lang="el-GR" b="1" dirty="0"/>
              <a:t>1) </a:t>
            </a:r>
            <a:r>
              <a:rPr lang="el-GR" dirty="0"/>
              <a:t>Ελληνική Ιθαγένεια (να είναι Έλληνες πολίτες)</a:t>
            </a:r>
          </a:p>
          <a:p>
            <a:pPr marL="0" indent="0">
              <a:buNone/>
            </a:pPr>
            <a:r>
              <a:rPr lang="el-GR" dirty="0"/>
              <a:t>                       </a:t>
            </a:r>
            <a:r>
              <a:rPr lang="el-GR" b="1" dirty="0"/>
              <a:t>2) </a:t>
            </a:r>
            <a:r>
              <a:rPr lang="el-GR" dirty="0"/>
              <a:t>Ηλικία (δικαίωμα ψήφου οι Έλληνες πολίτες που είναι από 18 ετών και άνω </a:t>
            </a:r>
          </a:p>
          <a:p>
            <a:r>
              <a:rPr lang="el-GR" dirty="0"/>
              <a:t>Το σημερινό Σύνταγμα αναγνωρίζει στο εκλογικό σώμα τις εξής αρμοδιότητες:  </a:t>
            </a:r>
          </a:p>
          <a:p>
            <a:pPr marL="0" indent="0">
              <a:buNone/>
            </a:pPr>
            <a:endParaRPr lang="el-GR" dirty="0"/>
          </a:p>
          <a:p>
            <a:pPr marL="0" indent="0">
              <a:buNone/>
            </a:pPr>
            <a:r>
              <a:rPr lang="el-GR" dirty="0"/>
              <a:t>                                       </a:t>
            </a:r>
          </a:p>
        </p:txBody>
      </p:sp>
      <p:cxnSp>
        <p:nvCxnSpPr>
          <p:cNvPr id="20" name="Γραμμή σύνδεσης: Γωνιώδης 19">
            <a:extLst>
              <a:ext uri="{FF2B5EF4-FFF2-40B4-BE49-F238E27FC236}">
                <a16:creationId xmlns:a16="http://schemas.microsoft.com/office/drawing/2014/main" id="{58061948-2530-4BA2-8CB6-E1B93F8DD756}"/>
              </a:ext>
            </a:extLst>
          </p:cNvPr>
          <p:cNvCxnSpPr>
            <a:cxnSpLocks/>
          </p:cNvCxnSpPr>
          <p:nvPr/>
        </p:nvCxnSpPr>
        <p:spPr>
          <a:xfrm>
            <a:off x="2213113" y="1457739"/>
            <a:ext cx="821635" cy="662609"/>
          </a:xfrm>
          <a:prstGeom prst="bentConnector3">
            <a:avLst/>
          </a:prstGeom>
          <a:ln w="57150">
            <a:tailEnd type="triangle"/>
          </a:ln>
        </p:spPr>
        <p:style>
          <a:lnRef idx="2">
            <a:schemeClr val="dk1"/>
          </a:lnRef>
          <a:fillRef idx="0">
            <a:schemeClr val="dk1"/>
          </a:fillRef>
          <a:effectRef idx="1">
            <a:schemeClr val="dk1"/>
          </a:effectRef>
          <a:fontRef idx="minor">
            <a:schemeClr val="tx1"/>
          </a:fontRef>
        </p:style>
      </p:cxnSp>
      <p:sp>
        <p:nvSpPr>
          <p:cNvPr id="31" name="Ορθογώνιο 30">
            <a:extLst>
              <a:ext uri="{FF2B5EF4-FFF2-40B4-BE49-F238E27FC236}">
                <a16:creationId xmlns:a16="http://schemas.microsoft.com/office/drawing/2014/main" id="{BD9EDCED-3001-42CE-91F2-CD19D6EF71B4}"/>
              </a:ext>
            </a:extLst>
          </p:cNvPr>
          <p:cNvSpPr/>
          <p:nvPr/>
        </p:nvSpPr>
        <p:spPr>
          <a:xfrm>
            <a:off x="689114" y="4147931"/>
            <a:ext cx="2312092" cy="216672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Εκλέγει τους βουλευτές </a:t>
            </a:r>
          </a:p>
          <a:p>
            <a:pPr algn="ctr"/>
            <a:r>
              <a:rPr lang="el-GR" dirty="0"/>
              <a:t>(Βουλευτικές Εκλογές)</a:t>
            </a:r>
          </a:p>
        </p:txBody>
      </p:sp>
      <p:sp>
        <p:nvSpPr>
          <p:cNvPr id="32" name="Ορθογώνιο 31">
            <a:extLst>
              <a:ext uri="{FF2B5EF4-FFF2-40B4-BE49-F238E27FC236}">
                <a16:creationId xmlns:a16="http://schemas.microsoft.com/office/drawing/2014/main" id="{A5488643-BE65-4E77-8575-91015D9B8D6A}"/>
              </a:ext>
            </a:extLst>
          </p:cNvPr>
          <p:cNvSpPr/>
          <p:nvPr/>
        </p:nvSpPr>
        <p:spPr>
          <a:xfrm>
            <a:off x="3381740" y="4121428"/>
            <a:ext cx="2845904" cy="216673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Αναδεικνύει τις αρχές των Οργανισμών Τοπικής Αυτοδιοίκησης </a:t>
            </a:r>
          </a:p>
          <a:p>
            <a:pPr algn="ctr"/>
            <a:r>
              <a:rPr lang="el-GR" dirty="0"/>
              <a:t>(Δημοτικές και Περιφερειακές Εκλογές)</a:t>
            </a:r>
          </a:p>
        </p:txBody>
      </p:sp>
      <p:sp>
        <p:nvSpPr>
          <p:cNvPr id="33" name="Ορθογώνιο 32">
            <a:extLst>
              <a:ext uri="{FF2B5EF4-FFF2-40B4-BE49-F238E27FC236}">
                <a16:creationId xmlns:a16="http://schemas.microsoft.com/office/drawing/2014/main" id="{66B422A3-0162-44E1-9A3A-19596FC54153}"/>
              </a:ext>
            </a:extLst>
          </p:cNvPr>
          <p:cNvSpPr/>
          <p:nvPr/>
        </p:nvSpPr>
        <p:spPr>
          <a:xfrm>
            <a:off x="6625648" y="4108175"/>
            <a:ext cx="2279373" cy="216673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Συμμετέχει σε Δημοψηφίσματα</a:t>
            </a:r>
          </a:p>
        </p:txBody>
      </p:sp>
      <p:sp>
        <p:nvSpPr>
          <p:cNvPr id="34" name="Ορθογώνιο 33">
            <a:extLst>
              <a:ext uri="{FF2B5EF4-FFF2-40B4-BE49-F238E27FC236}">
                <a16:creationId xmlns:a16="http://schemas.microsoft.com/office/drawing/2014/main" id="{AADA3FD7-D035-4D57-9813-A8C77725A385}"/>
              </a:ext>
            </a:extLst>
          </p:cNvPr>
          <p:cNvSpPr/>
          <p:nvPr/>
        </p:nvSpPr>
        <p:spPr>
          <a:xfrm>
            <a:off x="9346096" y="4108175"/>
            <a:ext cx="2845904" cy="216673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Αναδεικνύει τους Έλληνες αντιπροσώπους στο </a:t>
            </a:r>
            <a:r>
              <a:rPr lang="el-GR" dirty="0" err="1"/>
              <a:t>Ευρωπαικό</a:t>
            </a:r>
            <a:r>
              <a:rPr lang="el-GR" dirty="0"/>
              <a:t> Κοινοβούλιο</a:t>
            </a:r>
          </a:p>
          <a:p>
            <a:pPr algn="ctr"/>
            <a:r>
              <a:rPr lang="el-GR" dirty="0"/>
              <a:t>(Ευρωεκλογές)</a:t>
            </a:r>
          </a:p>
        </p:txBody>
      </p:sp>
    </p:spTree>
    <p:extLst>
      <p:ext uri="{BB962C8B-B14F-4D97-AF65-F5344CB8AC3E}">
        <p14:creationId xmlns:p14="http://schemas.microsoft.com/office/powerpoint/2010/main" val="3217597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5198C68-F6D1-4D9A-9570-C22DBCF3783C}"/>
              </a:ext>
            </a:extLst>
          </p:cNvPr>
          <p:cNvSpPr>
            <a:spLocks noGrp="1"/>
          </p:cNvSpPr>
          <p:nvPr>
            <p:ph type="title"/>
          </p:nvPr>
        </p:nvSpPr>
        <p:spPr/>
        <p:txBody>
          <a:bodyPr/>
          <a:lstStyle/>
          <a:p>
            <a:endParaRPr lang="el-GR"/>
          </a:p>
        </p:txBody>
      </p:sp>
      <p:sp>
        <p:nvSpPr>
          <p:cNvPr id="6" name="Θέση κειμένου 5">
            <a:extLst>
              <a:ext uri="{FF2B5EF4-FFF2-40B4-BE49-F238E27FC236}">
                <a16:creationId xmlns:a16="http://schemas.microsoft.com/office/drawing/2014/main" id="{5DCF8659-999B-4F73-8405-36330FFB1097}"/>
              </a:ext>
            </a:extLst>
          </p:cNvPr>
          <p:cNvSpPr>
            <a:spLocks noGrp="1"/>
          </p:cNvSpPr>
          <p:nvPr>
            <p:ph type="body" idx="1"/>
          </p:nvPr>
        </p:nvSpPr>
        <p:spPr/>
        <p:txBody>
          <a:bodyPr/>
          <a:lstStyle/>
          <a:p>
            <a:endParaRPr lang="el-GR"/>
          </a:p>
        </p:txBody>
      </p:sp>
      <p:pic>
        <p:nvPicPr>
          <p:cNvPr id="1026" name="Picture 2" descr="Thank you sign see you again soon typographic Vector Image">
            <a:extLst>
              <a:ext uri="{FF2B5EF4-FFF2-40B4-BE49-F238E27FC236}">
                <a16:creationId xmlns:a16="http://schemas.microsoft.com/office/drawing/2014/main" id="{83A6336A-8BA5-4936-9008-1A7E7F7D1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Έκκληση στους νέους να ψηφίσουν στις προεδρικές εκλογές | NOMISMA">
            <a:extLst>
              <a:ext uri="{FF2B5EF4-FFF2-40B4-BE49-F238E27FC236}">
                <a16:creationId xmlns:a16="http://schemas.microsoft.com/office/drawing/2014/main" id="{58028ABC-93CC-4E25-A1BA-1F5D96FF448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87298" y="2023071"/>
            <a:ext cx="3158344" cy="25972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Εκλογές ΚΙΝΑΛ: Ποιοι και πως ψηφίζουν σήμερα | Έθνος">
            <a:extLst>
              <a:ext uri="{FF2B5EF4-FFF2-40B4-BE49-F238E27FC236}">
                <a16:creationId xmlns:a16="http://schemas.microsoft.com/office/drawing/2014/main" id="{3A91AEE6-8E7E-407B-97F0-FFFFE54D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97" y="0"/>
            <a:ext cx="3365420" cy="18099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Εκλογές: Ασφαλές αποτέλεσμα μία ώρα μετά το κλείσιμο της κάλπης – PBNEWS –  Ειδήσεις με ονοματεπώνυμο">
            <a:extLst>
              <a:ext uri="{FF2B5EF4-FFF2-40B4-BE49-F238E27FC236}">
                <a16:creationId xmlns:a16="http://schemas.microsoft.com/office/drawing/2014/main" id="{6E010425-8781-4B55-A830-1A01C0FFC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10539"/>
            <a:ext cx="3418203" cy="204746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Βορίδης: Εκλογές με τους καταλόγους της νέας απογραφής | LiFO">
            <a:extLst>
              <a:ext uri="{FF2B5EF4-FFF2-40B4-BE49-F238E27FC236}">
                <a16:creationId xmlns:a16="http://schemas.microsoft.com/office/drawing/2014/main" id="{C66CA728-3F1C-47AA-9317-ACD3793B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913" y="4810539"/>
            <a:ext cx="3578086" cy="2047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Μαθητικές εκλογές 2022-23 – Greek Primary School of London – Δημόσιο  Ελληνικό Σχολείο Λονδίνου">
            <a:extLst>
              <a:ext uri="{FF2B5EF4-FFF2-40B4-BE49-F238E27FC236}">
                <a16:creationId xmlns:a16="http://schemas.microsoft.com/office/drawing/2014/main" id="{2ED173EA-46BA-4896-B29F-A8BEACBAA1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943" y="2286539"/>
            <a:ext cx="3693173" cy="22541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Εκλογές 2023: Αυτή είναι η πιο πιθανή ημερομηνία για να στηθούν οι κάλπες |  eVima | Ειδήσεις Εύβοια">
            <a:extLst>
              <a:ext uri="{FF2B5EF4-FFF2-40B4-BE49-F238E27FC236}">
                <a16:creationId xmlns:a16="http://schemas.microsoft.com/office/drawing/2014/main" id="{0190F5E2-E24E-4BD3-9388-7524BC1E77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3" y="-57135"/>
            <a:ext cx="3330449" cy="18671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Εκλογικό επίδομα αστυνομικών - λιμενικών - πυροσβεστών 2023">
            <a:extLst>
              <a:ext uri="{FF2B5EF4-FFF2-40B4-BE49-F238E27FC236}">
                <a16:creationId xmlns:a16="http://schemas.microsoft.com/office/drawing/2014/main" id="{09A28136-1713-49C2-A8DF-0510B36269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64501"/>
            <a:ext cx="3330448" cy="23143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Ένοχοι ή βλάκες» - Το μεγάλο φιάσκο των δημοσκοπήσεων στις κυπριακές εκλογές">
            <a:extLst>
              <a:ext uri="{FF2B5EF4-FFF2-40B4-BE49-F238E27FC236}">
                <a16:creationId xmlns:a16="http://schemas.microsoft.com/office/drawing/2014/main" id="{1B39A831-1566-471D-BE94-46A8989445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5726" y="0"/>
            <a:ext cx="3745578" cy="19878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Μαθητικές εκλογές για την ανάδειξη των Μαθητικών Συμβουλίων (5μελή) (αναν.)  – 3ο Γυμνάσιο Λαμίας">
            <a:extLst>
              <a:ext uri="{FF2B5EF4-FFF2-40B4-BE49-F238E27FC236}">
                <a16:creationId xmlns:a16="http://schemas.microsoft.com/office/drawing/2014/main" id="{82B2B92C-6F7C-4846-8C12-DEC7A29D9C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636" y="4755117"/>
            <a:ext cx="3969668" cy="211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6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EBF65A4-FBDB-4A9F-A169-A6FAFBA1A736}"/>
              </a:ext>
            </a:extLst>
          </p:cNvPr>
          <p:cNvSpPr>
            <a:spLocks noGrp="1"/>
          </p:cNvSpPr>
          <p:nvPr>
            <p:ph type="title"/>
          </p:nvPr>
        </p:nvSpPr>
        <p:spPr>
          <a:xfrm>
            <a:off x="1676401" y="129208"/>
            <a:ext cx="9601200" cy="546653"/>
          </a:xfrm>
        </p:spPr>
        <p:txBody>
          <a:bodyPr>
            <a:noAutofit/>
          </a:bodyPr>
          <a:lstStyle/>
          <a:p>
            <a:pPr algn="ctr"/>
            <a:r>
              <a:rPr lang="el-GR" sz="2800" dirty="0">
                <a:latin typeface="Times New Roman" panose="02020603050405020304" pitchFamily="18" charset="0"/>
                <a:cs typeface="Times New Roman" panose="02020603050405020304" pitchFamily="18" charset="0"/>
              </a:rPr>
              <a:t>ΜΕΛΕΤΗ ΠΕΡΙΠΤΩΣΗΣ</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60C0850D-F59D-421A-A7AC-759FADD6F5B4}"/>
              </a:ext>
            </a:extLst>
          </p:cNvPr>
          <p:cNvSpPr>
            <a:spLocks noGrp="1"/>
          </p:cNvSpPr>
          <p:nvPr>
            <p:ph idx="1"/>
          </p:nvPr>
        </p:nvSpPr>
        <p:spPr>
          <a:xfrm>
            <a:off x="808383" y="675861"/>
            <a:ext cx="11383617" cy="6182139"/>
          </a:xfrm>
        </p:spPr>
        <p:txBody>
          <a:bodyPr>
            <a:normAutofit/>
          </a:bodyPr>
          <a:lstStyle/>
          <a:p>
            <a:pPr marL="0" indent="0">
              <a:buNone/>
            </a:pPr>
            <a:r>
              <a:rPr lang="el-GR" dirty="0"/>
              <a:t> </a:t>
            </a:r>
          </a:p>
          <a:p>
            <a:pPr marL="0" indent="0" algn="just">
              <a:buNone/>
            </a:pPr>
            <a:r>
              <a:rPr lang="el-GR" dirty="0">
                <a:latin typeface="Times New Roman" panose="02020603050405020304" pitchFamily="18" charset="0"/>
                <a:cs typeface="Times New Roman" panose="02020603050405020304" pitchFamily="18" charset="0"/>
              </a:rPr>
              <a:t>Η Μαρία έχει πάει στο Εθνικό Κέντρο μεσημέρι ελπίζοντας ότι θα γλιτώσει τον πολύ κόσμο. Εκεί που περίμενε ξαφνικά ακούει μέσα από την αίθουσα να γίνεται ο κακός χαμός. Βλέπει και τον στρατιώτη να μπαίνει γρήγορα μέσα για να δει τι γίνεται. Στην ουσία,  μία κυρία που είχε μπει μέσα στο παραβάν για να ψηφίσει βγαίνει έξαλλη έξω διαμαρτυρόμενη ότι δεν της είχανε δώσει όλα τα ψηφοδέλτια. Ένας από την εφορευτική επιτροπή που έδινε τα ψηφοδέλτια άρχισε να διαμαρτύρεται ότι η κυρία δεν έλεγε την αλήθεια και πως να του πει ποιο ψηφοδέλτιο δεν της είχε δώσει.  Τότε η κυρία έξαλλη άρχισε να του λέει ότι δεν θα την υποχρεώσει να του πει ποιο κόμμα την ενδιέφερε.  Ξαφνικά, από το πουθενά επεμβαίνει και ο δικαστικός αντιπρόσωπος όπου παίρνει ένα πακέτο με ψηφοδέλτια και  ζητάει συγγνώμη από την κυρία και της το δίνει για να πάει να ψηφίσει. Αργότερα, επέπληξε το νεαρό που ήτανε στην εφορευτική επιτροπή και γύρισε στη θέση του.</a:t>
            </a:r>
          </a:p>
          <a:p>
            <a:pPr marL="0" indent="0">
              <a:buNone/>
            </a:pPr>
            <a:endParaRPr lang="el-GR" dirty="0"/>
          </a:p>
        </p:txBody>
      </p:sp>
      <p:pic>
        <p:nvPicPr>
          <p:cNvPr id="2050" name="Picture 2" descr="Ιδού η απορία... | NewsNowgr.com">
            <a:extLst>
              <a:ext uri="{FF2B5EF4-FFF2-40B4-BE49-F238E27FC236}">
                <a16:creationId xmlns:a16="http://schemas.microsoft.com/office/drawing/2014/main" id="{7C6389F7-310E-4FD2-BD11-97E59B444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643" y="4324187"/>
            <a:ext cx="3697357" cy="2533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E50084-0B2C-4051-829F-A8AE168F290F}"/>
              </a:ext>
            </a:extLst>
          </p:cNvPr>
          <p:cNvSpPr txBox="1"/>
          <p:nvPr/>
        </p:nvSpPr>
        <p:spPr>
          <a:xfrm>
            <a:off x="980659" y="4505739"/>
            <a:ext cx="7354957" cy="2139047"/>
          </a:xfrm>
          <a:prstGeom prst="rect">
            <a:avLst/>
          </a:prstGeom>
          <a:noFill/>
        </p:spPr>
        <p:txBody>
          <a:bodyPr wrap="square" rtlCol="0">
            <a:spAutoFit/>
          </a:bodyPr>
          <a:lstStyle/>
          <a:p>
            <a:pPr algn="just"/>
            <a:r>
              <a:rPr lang="el-GR" sz="1900" b="1" u="sng" dirty="0">
                <a:latin typeface="Times New Roman" panose="02020603050405020304" pitchFamily="18" charset="0"/>
                <a:cs typeface="Times New Roman" panose="02020603050405020304" pitchFamily="18" charset="0"/>
              </a:rPr>
              <a:t>Ερώτηση 1</a:t>
            </a:r>
            <a:r>
              <a:rPr lang="el-GR" sz="1900" b="1" u="sng" baseline="30000" dirty="0">
                <a:latin typeface="Times New Roman" panose="02020603050405020304" pitchFamily="18" charset="0"/>
                <a:cs typeface="Times New Roman" panose="02020603050405020304" pitchFamily="18" charset="0"/>
              </a:rPr>
              <a:t>η</a:t>
            </a:r>
            <a:r>
              <a:rPr lang="el-GR" sz="1900" b="1" u="sng" dirty="0">
                <a:latin typeface="Times New Roman" panose="02020603050405020304" pitchFamily="18" charset="0"/>
                <a:cs typeface="Times New Roman" panose="02020603050405020304" pitchFamily="18" charset="0"/>
              </a:rPr>
              <a:t>:</a:t>
            </a:r>
          </a:p>
          <a:p>
            <a:pPr algn="just"/>
            <a:r>
              <a:rPr lang="el-GR" sz="1900" dirty="0">
                <a:latin typeface="Times New Roman" panose="02020603050405020304" pitchFamily="18" charset="0"/>
                <a:cs typeface="Times New Roman" panose="02020603050405020304" pitchFamily="18" charset="0"/>
              </a:rPr>
              <a:t>Θεωρείτε ότι η συμπεριφορά της Μαρίας σε αυτή την περίπτωση είναι</a:t>
            </a:r>
          </a:p>
          <a:p>
            <a:pPr algn="just"/>
            <a:r>
              <a:rPr lang="el-GR" sz="1900" dirty="0">
                <a:latin typeface="Times New Roman" panose="02020603050405020304" pitchFamily="18" charset="0"/>
                <a:cs typeface="Times New Roman" panose="02020603050405020304" pitchFamily="18" charset="0"/>
              </a:rPr>
              <a:t>σωστή;  Μπορείτε να την αιτιολογήσετε;</a:t>
            </a:r>
          </a:p>
          <a:p>
            <a:pPr algn="just"/>
            <a:endParaRPr lang="el-GR" sz="1900" dirty="0">
              <a:latin typeface="Times New Roman" panose="02020603050405020304" pitchFamily="18" charset="0"/>
              <a:cs typeface="Times New Roman" panose="02020603050405020304" pitchFamily="18" charset="0"/>
            </a:endParaRPr>
          </a:p>
          <a:p>
            <a:pPr algn="just"/>
            <a:r>
              <a:rPr lang="el-GR" sz="1900" b="1" u="sng" dirty="0">
                <a:latin typeface="Times New Roman" panose="02020603050405020304" pitchFamily="18" charset="0"/>
                <a:cs typeface="Times New Roman" panose="02020603050405020304" pitchFamily="18" charset="0"/>
              </a:rPr>
              <a:t>Ερώτηση 2</a:t>
            </a:r>
            <a:r>
              <a:rPr lang="el-GR" sz="1900" b="1" u="sng" baseline="30000" dirty="0">
                <a:latin typeface="Times New Roman" panose="02020603050405020304" pitchFamily="18" charset="0"/>
                <a:cs typeface="Times New Roman" panose="02020603050405020304" pitchFamily="18" charset="0"/>
              </a:rPr>
              <a:t>η</a:t>
            </a:r>
            <a:r>
              <a:rPr lang="el-GR" sz="1900" b="1" u="sng" dirty="0">
                <a:latin typeface="Times New Roman" panose="02020603050405020304" pitchFamily="18" charset="0"/>
                <a:cs typeface="Times New Roman" panose="02020603050405020304" pitchFamily="18" charset="0"/>
              </a:rPr>
              <a:t>:</a:t>
            </a:r>
          </a:p>
          <a:p>
            <a:pPr algn="just"/>
            <a:r>
              <a:rPr lang="el-GR" sz="1900" dirty="0">
                <a:latin typeface="Times New Roman" panose="02020603050405020304" pitchFamily="18" charset="0"/>
                <a:cs typeface="Times New Roman" panose="02020603050405020304" pitchFamily="18" charset="0"/>
              </a:rPr>
              <a:t>Πώς αντιλαμβάνεστε την ψηφοφορία σε αυτή την περίπτωση της Μαρίας; </a:t>
            </a:r>
          </a:p>
        </p:txBody>
      </p:sp>
    </p:spTree>
    <p:extLst>
      <p:ext uri="{BB962C8B-B14F-4D97-AF65-F5344CB8AC3E}">
        <p14:creationId xmlns:p14="http://schemas.microsoft.com/office/powerpoint/2010/main" val="290197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24C6FA7-1667-457D-B75E-163574728B38}"/>
              </a:ext>
            </a:extLst>
          </p:cNvPr>
          <p:cNvSpPr>
            <a:spLocks noGrp="1"/>
          </p:cNvSpPr>
          <p:nvPr>
            <p:ph type="title"/>
          </p:nvPr>
        </p:nvSpPr>
        <p:spPr>
          <a:xfrm>
            <a:off x="0" y="0"/>
            <a:ext cx="5287617" cy="1285461"/>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Ψηφοφορία: «ο πιο ισχυρός τρόπος για να εκφράσει κανείς τη γνώμη του…»</a:t>
            </a:r>
          </a:p>
        </p:txBody>
      </p:sp>
      <p:sp>
        <p:nvSpPr>
          <p:cNvPr id="5" name="Θέση εικόνας 4">
            <a:extLst>
              <a:ext uri="{FF2B5EF4-FFF2-40B4-BE49-F238E27FC236}">
                <a16:creationId xmlns:a16="http://schemas.microsoft.com/office/drawing/2014/main" id="{F1FCBB0E-385D-4236-97F6-B859675F5734}"/>
              </a:ext>
            </a:extLst>
          </p:cNvPr>
          <p:cNvSpPr>
            <a:spLocks noGrp="1"/>
          </p:cNvSpPr>
          <p:nvPr>
            <p:ph type="pic" idx="1"/>
          </p:nvPr>
        </p:nvSpPr>
        <p:spPr/>
      </p:sp>
      <p:sp>
        <p:nvSpPr>
          <p:cNvPr id="6" name="Θέση κειμένου 5">
            <a:extLst>
              <a:ext uri="{FF2B5EF4-FFF2-40B4-BE49-F238E27FC236}">
                <a16:creationId xmlns:a16="http://schemas.microsoft.com/office/drawing/2014/main" id="{7597180B-D0AF-4952-A88A-89FBDF3B1382}"/>
              </a:ext>
            </a:extLst>
          </p:cNvPr>
          <p:cNvSpPr>
            <a:spLocks noGrp="1"/>
          </p:cNvSpPr>
          <p:nvPr>
            <p:ph type="body" sz="half" idx="2"/>
          </p:nvPr>
        </p:nvSpPr>
        <p:spPr>
          <a:xfrm>
            <a:off x="-1" y="1285461"/>
            <a:ext cx="5287617" cy="5572538"/>
          </a:xfrm>
        </p:spPr>
        <p:txBody>
          <a:bodyPr>
            <a:noAutofit/>
          </a:bodyPr>
          <a:lstStyle/>
          <a:p>
            <a:pPr marL="285750" indent="-285750" algn="just">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Στις δημοκρατικές κοινωνίες, οι πολίτες αναδεικνύουν τις κυβερνήσεις μέσα από εκλογές, στις οποίες μάλιστα μπορούν να επιλέγουν μεταξύ διαφορετικών υποψηφίων/πολιτικών κομμάτων.</a:t>
            </a:r>
          </a:p>
          <a:p>
            <a:pPr marL="285750" indent="-285750" algn="just">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Η ψήφος είναι ο πιο σημαντικός τρόπος συμμετοχής και η επίσημη έκφραση στήριξης των πολιτών, αλλά παράλληλα αποτελεί και ένα δικαίωμα, όπου πρέπει να αξιοποιείται στο μέγιστο.</a:t>
            </a:r>
          </a:p>
          <a:p>
            <a:pPr marL="285750" indent="-285750" algn="just">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Κυριολεκτικά η ψήφος σημαίνει το μικρό λειασμένο λιθάρι, που χρησιμοποιούσαν οι δικαστές στα δικαστήρια της αρχαίας ελληνικής δημοκρατίας.</a:t>
            </a:r>
          </a:p>
          <a:p>
            <a:pPr marL="285750" indent="-285750" algn="just">
              <a:buFont typeface="Arial" panose="020B0604020202020204" pitchFamily="34" charset="0"/>
              <a:buChar char="•"/>
            </a:pPr>
            <a:r>
              <a:rPr lang="el-GR" sz="1800" dirty="0">
                <a:latin typeface="Times New Roman" panose="02020603050405020304" pitchFamily="18" charset="0"/>
                <a:cs typeface="Times New Roman" panose="02020603050405020304" pitchFamily="18" charset="0"/>
              </a:rPr>
              <a:t>Σήμερα, αποτελεί το μέσο που χρησιμοποιείται προκειμένου να δηλώσει ο ψηφοφόρος-πολίτης τη βούλησή του στο πλαίσιο μιας εκλογικής διαδικασίας. </a:t>
            </a:r>
          </a:p>
        </p:txBody>
      </p:sp>
      <p:pic>
        <p:nvPicPr>
          <p:cNvPr id="4098" name="Picture 2" descr="© Arnaud Jaegers - Unsplash">
            <a:extLst>
              <a:ext uri="{FF2B5EF4-FFF2-40B4-BE49-F238E27FC236}">
                <a16:creationId xmlns:a16="http://schemas.microsoft.com/office/drawing/2014/main" id="{1C09576E-E364-446C-A9C4-E261654AC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118" y="0"/>
            <a:ext cx="6659882" cy="40902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ψηφοφορία | in.gr">
            <a:extLst>
              <a:ext uri="{FF2B5EF4-FFF2-40B4-BE49-F238E27FC236}">
                <a16:creationId xmlns:a16="http://schemas.microsoft.com/office/drawing/2014/main" id="{C2F13D73-15A4-48C1-ADDB-4FA17596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18" y="3429000"/>
            <a:ext cx="6659882"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6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a:extLst>
              <a:ext uri="{FF2B5EF4-FFF2-40B4-BE49-F238E27FC236}">
                <a16:creationId xmlns:a16="http://schemas.microsoft.com/office/drawing/2014/main" id="{CFF2FA65-5059-45E1-B21A-F4E32A93D32B}"/>
              </a:ext>
            </a:extLst>
          </p:cNvPr>
          <p:cNvSpPr>
            <a:spLocks noGrp="1"/>
          </p:cNvSpPr>
          <p:nvPr>
            <p:ph type="body" idx="1"/>
          </p:nvPr>
        </p:nvSpPr>
        <p:spPr>
          <a:xfrm>
            <a:off x="1083077" y="108154"/>
            <a:ext cx="9612971" cy="766489"/>
          </a:xfrm>
        </p:spPr>
        <p:txBody>
          <a:bodyPr/>
          <a:lstStyle/>
          <a:p>
            <a:pPr algn="ctr"/>
            <a:r>
              <a:rPr lang="el-GR" dirty="0"/>
              <a:t>Βασικές Αρχές Ψηφοφορίας</a:t>
            </a:r>
          </a:p>
        </p:txBody>
      </p:sp>
      <p:sp>
        <p:nvSpPr>
          <p:cNvPr id="11" name="TextBox 10">
            <a:extLst>
              <a:ext uri="{FF2B5EF4-FFF2-40B4-BE49-F238E27FC236}">
                <a16:creationId xmlns:a16="http://schemas.microsoft.com/office/drawing/2014/main" id="{71981E6A-770C-472D-8348-93EE82A888DB}"/>
              </a:ext>
            </a:extLst>
          </p:cNvPr>
          <p:cNvSpPr txBox="1"/>
          <p:nvPr/>
        </p:nvSpPr>
        <p:spPr>
          <a:xfrm>
            <a:off x="410817" y="768627"/>
            <a:ext cx="10508974" cy="1477328"/>
          </a:xfrm>
          <a:prstGeom prst="rect">
            <a:avLst/>
          </a:prstGeom>
          <a:noFill/>
        </p:spPr>
        <p:txBody>
          <a:bodyPr wrap="square" rtlCol="0">
            <a:spAutoFit/>
          </a:bodyPr>
          <a:lstStyle/>
          <a:p>
            <a:r>
              <a:rPr lang="el-GR" dirty="0"/>
              <a:t>Ανάλογα με τα κριτήρια και τον τρόπο διεξαγωγής της (πολιτικής) ψηφοφορίας αυτή μπορεί να διακριθεί στις ακόλουθες περιπτώσεις, όπου αποτελεί και ένα από τα βασικά δικαιώματα σύμφωνα μάλιστα με το ελληνικό Σύνταγμα. </a:t>
            </a:r>
          </a:p>
          <a:p>
            <a:br>
              <a:rPr lang="el-GR" dirty="0"/>
            </a:br>
            <a:endParaRPr lang="el-GR" dirty="0"/>
          </a:p>
        </p:txBody>
      </p:sp>
      <p:sp>
        <p:nvSpPr>
          <p:cNvPr id="13" name="Ορθογώνιο 12">
            <a:extLst>
              <a:ext uri="{FF2B5EF4-FFF2-40B4-BE49-F238E27FC236}">
                <a16:creationId xmlns:a16="http://schemas.microsoft.com/office/drawing/2014/main" id="{06B6C69E-56F3-41A1-9A18-3FC0A428EDD2}"/>
              </a:ext>
            </a:extLst>
          </p:cNvPr>
          <p:cNvSpPr/>
          <p:nvPr/>
        </p:nvSpPr>
        <p:spPr>
          <a:xfrm>
            <a:off x="1083077" y="1818283"/>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ΑΜΕΣΗ ΨΗΦΟΦΟΡΙΑ</a:t>
            </a:r>
          </a:p>
        </p:txBody>
      </p:sp>
      <p:sp>
        <p:nvSpPr>
          <p:cNvPr id="14" name="Ορθογώνιο 13">
            <a:extLst>
              <a:ext uri="{FF2B5EF4-FFF2-40B4-BE49-F238E27FC236}">
                <a16:creationId xmlns:a16="http://schemas.microsoft.com/office/drawing/2014/main" id="{07F27B82-88F5-4FC4-B8B7-9E6A8BF73879}"/>
              </a:ext>
            </a:extLst>
          </p:cNvPr>
          <p:cNvSpPr/>
          <p:nvPr/>
        </p:nvSpPr>
        <p:spPr>
          <a:xfrm>
            <a:off x="1083077" y="3631385"/>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ΥΠΟΧΡΕΩΤΙΚΗ ΨΗΦΟΦΟΡΙΑ</a:t>
            </a:r>
          </a:p>
        </p:txBody>
      </p:sp>
      <p:sp>
        <p:nvSpPr>
          <p:cNvPr id="15" name="Ορθογώνιο 14">
            <a:extLst>
              <a:ext uri="{FF2B5EF4-FFF2-40B4-BE49-F238E27FC236}">
                <a16:creationId xmlns:a16="http://schemas.microsoft.com/office/drawing/2014/main" id="{69AACFC0-9CAB-4EA1-A3A7-2B5EBFDD8B81}"/>
              </a:ext>
            </a:extLst>
          </p:cNvPr>
          <p:cNvSpPr/>
          <p:nvPr/>
        </p:nvSpPr>
        <p:spPr>
          <a:xfrm>
            <a:off x="6241774" y="3631385"/>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ΑΥΤΟΠΡΟΣΩΠΗ-ΠΡΟΣΩΠΙΚΗ ΑΣΚΗΣΗ ΨΗΦΟΦΟΡΙΑ</a:t>
            </a:r>
          </a:p>
        </p:txBody>
      </p:sp>
      <p:sp>
        <p:nvSpPr>
          <p:cNvPr id="16" name="Ορθογώνιο 15">
            <a:extLst>
              <a:ext uri="{FF2B5EF4-FFF2-40B4-BE49-F238E27FC236}">
                <a16:creationId xmlns:a16="http://schemas.microsoft.com/office/drawing/2014/main" id="{49C60E20-C2A7-4C7F-BE7C-5536C41DC34C}"/>
              </a:ext>
            </a:extLst>
          </p:cNvPr>
          <p:cNvSpPr/>
          <p:nvPr/>
        </p:nvSpPr>
        <p:spPr>
          <a:xfrm>
            <a:off x="1083077" y="5371022"/>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ΙΣΗ ΨΗΦΟΦΟΡΙΑ</a:t>
            </a:r>
          </a:p>
        </p:txBody>
      </p:sp>
      <p:sp>
        <p:nvSpPr>
          <p:cNvPr id="17" name="Ορθογώνιο 16">
            <a:extLst>
              <a:ext uri="{FF2B5EF4-FFF2-40B4-BE49-F238E27FC236}">
                <a16:creationId xmlns:a16="http://schemas.microsoft.com/office/drawing/2014/main" id="{BDD7AE5C-749D-43A4-ACE6-FB9242520F0C}"/>
              </a:ext>
            </a:extLst>
          </p:cNvPr>
          <p:cNvSpPr/>
          <p:nvPr/>
        </p:nvSpPr>
        <p:spPr>
          <a:xfrm>
            <a:off x="6241774" y="5282148"/>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ΚΑΘΟΛΙΚΗ ΨΗΦΟΦΟΡΙΑ</a:t>
            </a:r>
          </a:p>
        </p:txBody>
      </p:sp>
      <p:sp>
        <p:nvSpPr>
          <p:cNvPr id="18" name="Ορθογώνιο 17">
            <a:extLst>
              <a:ext uri="{FF2B5EF4-FFF2-40B4-BE49-F238E27FC236}">
                <a16:creationId xmlns:a16="http://schemas.microsoft.com/office/drawing/2014/main" id="{AF3880E3-2EB1-4483-8EFA-41ED373F34F3}"/>
              </a:ext>
            </a:extLst>
          </p:cNvPr>
          <p:cNvSpPr/>
          <p:nvPr/>
        </p:nvSpPr>
        <p:spPr>
          <a:xfrm>
            <a:off x="6241774" y="1818284"/>
            <a:ext cx="3617844" cy="10469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ΜΥΣΤΙΚΗ ΨΗΦΟΦΟΡΙΑ</a:t>
            </a:r>
          </a:p>
        </p:txBody>
      </p:sp>
    </p:spTree>
    <p:extLst>
      <p:ext uri="{BB962C8B-B14F-4D97-AF65-F5344CB8AC3E}">
        <p14:creationId xmlns:p14="http://schemas.microsoft.com/office/powerpoint/2010/main" val="33014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CDDA701-D882-4237-83E7-BB5F5A00EC00}"/>
              </a:ext>
            </a:extLst>
          </p:cNvPr>
          <p:cNvSpPr>
            <a:spLocks noGrp="1"/>
          </p:cNvSpPr>
          <p:nvPr>
            <p:ph type="title"/>
          </p:nvPr>
        </p:nvSpPr>
        <p:spPr>
          <a:xfrm>
            <a:off x="1543878" y="0"/>
            <a:ext cx="9601200" cy="480391"/>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Α] Η Αρχή της «Άμεσης» Ψηφοφορίας</a:t>
            </a:r>
          </a:p>
        </p:txBody>
      </p:sp>
      <p:sp>
        <p:nvSpPr>
          <p:cNvPr id="5" name="Θέση περιεχομένου 4">
            <a:extLst>
              <a:ext uri="{FF2B5EF4-FFF2-40B4-BE49-F238E27FC236}">
                <a16:creationId xmlns:a16="http://schemas.microsoft.com/office/drawing/2014/main" id="{FC1D3697-B971-4B00-AE4C-14B18657A0FD}"/>
              </a:ext>
            </a:extLst>
          </p:cNvPr>
          <p:cNvSpPr>
            <a:spLocks noGrp="1"/>
          </p:cNvSpPr>
          <p:nvPr>
            <p:ph idx="1"/>
          </p:nvPr>
        </p:nvSpPr>
        <p:spPr>
          <a:xfrm>
            <a:off x="728870" y="728870"/>
            <a:ext cx="11463130" cy="6347791"/>
          </a:xfrm>
        </p:spPr>
        <p:txBody>
          <a:bodyPr/>
          <a:lstStyle/>
          <a:p>
            <a:pPr algn="just"/>
            <a:r>
              <a:rPr lang="el-GR" dirty="0">
                <a:latin typeface="Times New Roman" panose="02020603050405020304" pitchFamily="18" charset="0"/>
                <a:cs typeface="Times New Roman" panose="02020603050405020304" pitchFamily="18" charset="0"/>
              </a:rPr>
              <a:t>Στην ουσία, σημαίνει ότι δε μεσολαβεί κάποια άλλη βούληση μεταξύ του εκλογέα και του αποτελέσματος της εκλογής. Με λίγα λόγια, ο λαός εκλέγει απευθείας τους αντιπροσώπους του, χωρίς να υπάρχει παρεμβολή τρίτων.</a:t>
            </a:r>
          </a:p>
          <a:p>
            <a:pPr marL="0" indent="0" algn="ctr">
              <a:buNone/>
            </a:pPr>
            <a:r>
              <a:rPr lang="el-GR" dirty="0">
                <a:latin typeface="Times New Roman" panose="02020603050405020304" pitchFamily="18" charset="0"/>
                <a:cs typeface="Times New Roman" panose="02020603050405020304" pitchFamily="18" charset="0"/>
              </a:rPr>
              <a:t>«Δεν είναι δυνατός, οι εκλογείς να εκλέξουν κάποιους εκλέκτορες, </a:t>
            </a:r>
          </a:p>
          <a:p>
            <a:pPr marL="0" indent="0" algn="ctr">
              <a:buNone/>
            </a:pPr>
            <a:r>
              <a:rPr lang="el-GR" dirty="0">
                <a:latin typeface="Times New Roman" panose="02020603050405020304" pitchFamily="18" charset="0"/>
                <a:cs typeface="Times New Roman" panose="02020603050405020304" pitchFamily="18" charset="0"/>
              </a:rPr>
              <a:t>όπου οι ίδιοι αυτοί θα εκλέξουν τους βουλευτές»</a:t>
            </a:r>
          </a:p>
          <a:p>
            <a:pPr marL="0" indent="0" algn="ctr">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Μάλιστα σε αυτή την περίπτωση σημειώνεται ότι απαγορεύεται η παρεμβολή κάθε ενδιάμεσης βούλησης μεταξύ ψηφοφόρου σε συνδυασμό και υποψηφίων. Επιπρόσθετα, οποιαδήποτε παρέμβαση ψήφου από άλλα πρόσωπα κυρίως, αποτελεί και την αιτία για ακύρωση ψήφου. </a:t>
            </a:r>
          </a:p>
        </p:txBody>
      </p:sp>
      <p:pic>
        <p:nvPicPr>
          <p:cNvPr id="6146" name="Picture 2" descr="Εκλογές 2023: Πόσοι απόδημοι θα ψηφίσουν από τον τόπο κατοικίας τους - Πότε  κλείνει η πλατφόρμα - LarissaPress">
            <a:extLst>
              <a:ext uri="{FF2B5EF4-FFF2-40B4-BE49-F238E27FC236}">
                <a16:creationId xmlns:a16="http://schemas.microsoft.com/office/drawing/2014/main" id="{F3279A4C-3A11-417A-A8E4-86520D09F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00" y="4033393"/>
            <a:ext cx="5026843" cy="282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5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28B973-4C51-4649-9E3B-BC8476C312DA}"/>
              </a:ext>
            </a:extLst>
          </p:cNvPr>
          <p:cNvSpPr>
            <a:spLocks noGrp="1"/>
          </p:cNvSpPr>
          <p:nvPr>
            <p:ph type="title"/>
          </p:nvPr>
        </p:nvSpPr>
        <p:spPr>
          <a:xfrm>
            <a:off x="1504122" y="102704"/>
            <a:ext cx="9601200" cy="480391"/>
          </a:xfrm>
        </p:spPr>
        <p:txBody>
          <a:bodyPr>
            <a:normAutofit fontScale="90000"/>
          </a:bodyPr>
          <a:lstStyle/>
          <a:p>
            <a:pPr algn="ctr"/>
            <a:r>
              <a:rPr lang="el-GR" sz="2900" dirty="0"/>
              <a:t>Β] Η Αρχή της «Μυστικής» Ψηφοφορίας</a:t>
            </a:r>
          </a:p>
        </p:txBody>
      </p:sp>
      <p:sp>
        <p:nvSpPr>
          <p:cNvPr id="3" name="Θέση περιεχομένου 2">
            <a:extLst>
              <a:ext uri="{FF2B5EF4-FFF2-40B4-BE49-F238E27FC236}">
                <a16:creationId xmlns:a16="http://schemas.microsoft.com/office/drawing/2014/main" id="{A391A8CF-C7F9-4100-A8FB-656DFCC7CCF3}"/>
              </a:ext>
            </a:extLst>
          </p:cNvPr>
          <p:cNvSpPr>
            <a:spLocks noGrp="1"/>
          </p:cNvSpPr>
          <p:nvPr>
            <p:ph idx="1"/>
          </p:nvPr>
        </p:nvSpPr>
        <p:spPr>
          <a:xfrm>
            <a:off x="742122" y="583095"/>
            <a:ext cx="11449878" cy="6274905"/>
          </a:xfrm>
        </p:spPr>
        <p:txBody>
          <a:bodyPr/>
          <a:lstStyle/>
          <a:p>
            <a:pPr algn="just"/>
            <a:r>
              <a:rPr lang="el-GR" dirty="0">
                <a:latin typeface="Times New Roman" panose="02020603050405020304" pitchFamily="18" charset="0"/>
                <a:cs typeface="Times New Roman" panose="02020603050405020304" pitchFamily="18" charset="0"/>
              </a:rPr>
              <a:t>Στην περίπτωση αυτή εξασφαλίζεται ότι η εκλογική βούληση δε γίνεται γνωστή σε τρίτους. Όταν το περιεχόμενο της ψήφου δηλαδή κάθε ψηφοφορίας είναι γνωστό μόνο σε αυτόν και επιπλέον μη επαληθεύσιμο. Με λίγα λόγια να μη μπορεί να γίνει σύνδεση ψήφου-ψηφοφόρου.</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Μάλιστα η «μυστική» αυτή ψηφοφορία διεξάγεται και παράλληλα επιτυγχάνεται με τη ρίψη των ομοιόμορφων ψηφοδελτίων σε ειδικούς χώρους τέλεσης του εκλογικού δικαιώματος. Συγκεκριμένα αυτό μπορεί να πραγματοποιηθεί μέσα σε ένα εκλογικό παραβάν και μέσω της χρήσης της εκλογικής κάλπης, όπου ο ψηφοφόρος συμπληρώνει χωρίς να τον βλέπουν το ψηφοδέλτιο και στη συνέχεια το τοποθετεί σε φάκελο αδιαφανή. </a:t>
            </a:r>
          </a:p>
          <a:p>
            <a:pPr algn="just"/>
            <a:endParaRPr lang="el-GR" dirty="0">
              <a:latin typeface="Times New Roman" panose="02020603050405020304" pitchFamily="18" charset="0"/>
              <a:cs typeface="Times New Roman" panose="02020603050405020304" pitchFamily="18" charset="0"/>
            </a:endParaRPr>
          </a:p>
        </p:txBody>
      </p:sp>
      <p:pic>
        <p:nvPicPr>
          <p:cNvPr id="7170" name="Picture 2" descr="Εκλογές: Απίστευτες γκάφες που έχουν γίνει μπροστά και πίσω από τα παραβάν!  - Ο Ντελάλης">
            <a:extLst>
              <a:ext uri="{FF2B5EF4-FFF2-40B4-BE49-F238E27FC236}">
                <a16:creationId xmlns:a16="http://schemas.microsoft.com/office/drawing/2014/main" id="{801AB568-156D-4F53-A750-7F21B90C2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05" y="3535277"/>
            <a:ext cx="4555434" cy="30030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Εθνικές Εκλογές: Φήμες για κάλπες το Σεπτέμβριο - Εκλογές - Νέα Κρήτη">
            <a:extLst>
              <a:ext uri="{FF2B5EF4-FFF2-40B4-BE49-F238E27FC236}">
                <a16:creationId xmlns:a16="http://schemas.microsoft.com/office/drawing/2014/main" id="{1A5ACD23-E227-4724-BD06-FB304335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22" y="3574369"/>
            <a:ext cx="5486400" cy="292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9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532EDD-48CF-43AB-8F34-881274B6F186}"/>
              </a:ext>
            </a:extLst>
          </p:cNvPr>
          <p:cNvSpPr>
            <a:spLocks noGrp="1"/>
          </p:cNvSpPr>
          <p:nvPr>
            <p:ph type="title"/>
          </p:nvPr>
        </p:nvSpPr>
        <p:spPr>
          <a:xfrm>
            <a:off x="1371600" y="0"/>
            <a:ext cx="9601200" cy="493643"/>
          </a:xfrm>
        </p:spPr>
        <p:txBody>
          <a:bodyPr>
            <a:normAutofit/>
          </a:bodyPr>
          <a:lstStyle/>
          <a:p>
            <a:pPr algn="ctr"/>
            <a:r>
              <a:rPr lang="el-GR" sz="2900" dirty="0">
                <a:latin typeface="Times New Roman" panose="02020603050405020304" pitchFamily="18" charset="0"/>
                <a:cs typeface="Times New Roman" panose="02020603050405020304" pitchFamily="18" charset="0"/>
              </a:rPr>
              <a:t>Γ] Η Αρχή της «Υποχρεωτικής» Ψηφοφορίας</a:t>
            </a:r>
          </a:p>
        </p:txBody>
      </p:sp>
      <p:sp>
        <p:nvSpPr>
          <p:cNvPr id="3" name="Θέση περιεχομένου 2">
            <a:extLst>
              <a:ext uri="{FF2B5EF4-FFF2-40B4-BE49-F238E27FC236}">
                <a16:creationId xmlns:a16="http://schemas.microsoft.com/office/drawing/2014/main" id="{DA77F557-8823-4657-9389-BBED5B11A6CD}"/>
              </a:ext>
            </a:extLst>
          </p:cNvPr>
          <p:cNvSpPr>
            <a:spLocks noGrp="1"/>
          </p:cNvSpPr>
          <p:nvPr>
            <p:ph idx="1"/>
          </p:nvPr>
        </p:nvSpPr>
        <p:spPr>
          <a:xfrm>
            <a:off x="715617" y="742122"/>
            <a:ext cx="11476383" cy="6115878"/>
          </a:xfrm>
        </p:spPr>
        <p:txBody>
          <a:bodyPr/>
          <a:lstStyle/>
          <a:p>
            <a:pPr algn="just"/>
            <a:r>
              <a:rPr lang="el-GR" dirty="0">
                <a:latin typeface="Times New Roman" panose="02020603050405020304" pitchFamily="18" charset="0"/>
                <a:cs typeface="Times New Roman" panose="02020603050405020304" pitchFamily="18" charset="0"/>
              </a:rPr>
              <a:t>Τώρα ως προς την υποχρεωτικότητα της ψηφοφορίας ονομάζεται εκείνη όπου η άσκηση του εκλογικού δικαιώματος είναι υποχρεωτική. </a:t>
            </a:r>
          </a:p>
          <a:p>
            <a:pPr marL="0" indent="0" algn="ctr">
              <a:buNone/>
            </a:pPr>
            <a:r>
              <a:rPr lang="el-GR" dirty="0">
                <a:latin typeface="Times New Roman" panose="02020603050405020304" pitchFamily="18" charset="0"/>
                <a:cs typeface="Times New Roman" panose="02020603050405020304" pitchFamily="18" charset="0"/>
              </a:rPr>
              <a:t>Με λίγα λόγια σημαίνει ότι «όλοι όσοι έχουν τις προϋποθέσεις</a:t>
            </a:r>
          </a:p>
          <a:p>
            <a:pPr marL="0" indent="0" algn="ctr">
              <a:buNone/>
            </a:pPr>
            <a:r>
              <a:rPr lang="el-GR" dirty="0">
                <a:latin typeface="Times New Roman" panose="02020603050405020304" pitchFamily="18" charset="0"/>
                <a:cs typeface="Times New Roman" panose="02020603050405020304" pitchFamily="18" charset="0"/>
              </a:rPr>
              <a:t> είναι υποχρεωμένοι να ψηφίσουν»</a:t>
            </a: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Πρέπει ωστόσο πάντως να σημειωθεί ότι σύμφωνα με τη συνταγματική αναθεώρηση του 2001, καταργήθηκε η πρόβλεψη για νόμο που θα επιβάλλει ποινικές κυρώσεις στον εκλογέα που δε θα λάβει μέρος στις εκλογές.</a:t>
            </a:r>
          </a:p>
        </p:txBody>
      </p:sp>
      <p:pic>
        <p:nvPicPr>
          <p:cNvPr id="8194" name="Picture 2" descr="Ανακ. K.Ε.Ε. Νο 6/10-11-2021/ΠΑΝΕΛΛΑΔΙΚΗ ΜΥΣΤΙΚΗ ΨΗΦΟΦΟΡΙΑ (ΔΗΜΟΨΗΦΙΣΜΑ)  ΓΙΑ ΤΗΝ ΤΡΟΠΟΠΟΙΗΣΗ ΑΡΘΡΩΝ ΤΟΥ ΚΑΤΑΣΤΑΤΙΚΟΥ - unioneurobank.gr">
            <a:extLst>
              <a:ext uri="{FF2B5EF4-FFF2-40B4-BE49-F238E27FC236}">
                <a16:creationId xmlns:a16="http://schemas.microsoft.com/office/drawing/2014/main" id="{59F7C06F-CAB4-41AF-BD68-F74505676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732" y="4055165"/>
            <a:ext cx="5245673" cy="280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42604"/>
      </p:ext>
    </p:extLst>
  </p:cSld>
  <p:clrMapOvr>
    <a:masterClrMapping/>
  </p:clrMapOvr>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7620</TotalTime>
  <Words>1578</Words>
  <Application>Microsoft Office PowerPoint</Application>
  <PresentationFormat>Ευρεία οθόνη</PresentationFormat>
  <Paragraphs>143</Paragraphs>
  <Slides>20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Franklin Gothic Book</vt:lpstr>
      <vt:lpstr>Times New Roman</vt:lpstr>
      <vt:lpstr>Περικοπή</vt:lpstr>
      <vt:lpstr>ΚΟΙΝΩΝΙΚΗ  ΚΑΙ  ΠΟΛΙΤΙΚΗ ΑΓΩΓΗ  Γ’ ΓΥΜΝΑΣΙΟΥ  ΚΕΦΑΛΑΙΟ 9Ο : ΕΚΛΟΓΕΣ, ΚΟΜΜΑΤΑ, ΜΜΕ   ΚΕΦΑΛΑΙΟ 9.2 ΨΗΦΟΦΟΡΙΑ-ΒΑΣΙΚΕΣ ΑΡΧΕΣ   ΚΑΠΕΤΑΝΟΥ ΚΑΛΛΙΟΠΗ</vt:lpstr>
      <vt:lpstr>Στο προηγούμενο μάθημα μιλήσαμε για:</vt:lpstr>
      <vt:lpstr>Παρουσίαση του PowerPoint</vt:lpstr>
      <vt:lpstr>ΜΕΛΕΤΗ ΠΕΡΙΠΤΩΣΗΣ </vt:lpstr>
      <vt:lpstr>Ψηφοφορία: «ο πιο ισχυρός τρόπος για να εκφράσει κανείς τη γνώμη του…»</vt:lpstr>
      <vt:lpstr>Παρουσίαση του PowerPoint</vt:lpstr>
      <vt:lpstr>Α] Η Αρχή της «Άμεσης» Ψηφοφορίας</vt:lpstr>
      <vt:lpstr>Β] Η Αρχή της «Μυστικής» Ψηφοφορίας</vt:lpstr>
      <vt:lpstr>Γ] Η Αρχή της «Υποχρεωτικής» Ψηφοφορίας</vt:lpstr>
      <vt:lpstr>Δ] Η Αρχή της «Αυτοπρόσωπης Άσκησης-Προσωπικής»  Ψηφοφορίας</vt:lpstr>
      <vt:lpstr>Ε] Η Αρχή της «Ίσης» Ψηφοφορίας</vt:lpstr>
      <vt:lpstr>Στ] Η Αρχή της «Καθολικής»Ψηφοφορίας</vt:lpstr>
      <vt:lpstr>Μελέτη Περίπτωσης – Ας εργαστούμε…</vt:lpstr>
      <vt:lpstr>Παρουσίαση του PowerPoint</vt:lpstr>
      <vt:lpstr>Ομαδικό Φύλλο Αξιολόγησης</vt:lpstr>
      <vt:lpstr>Ανακεφαλαίωση</vt:lpstr>
      <vt:lpstr>Παρουσίαση του PowerPoint</vt:lpstr>
      <vt:lpstr>Παρουσίαση του PowerPoint</vt:lpstr>
      <vt:lpstr>Στο επόμενο μάθημα  θα μιλήσουμε για: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Κοινωνικη  και  πολιτικη αγωγη  γ’ γυμνασιου  Καπετανου καλλιοπη</dc:title>
  <dc:creator>user</dc:creator>
  <cp:lastModifiedBy>user</cp:lastModifiedBy>
  <cp:revision>57</cp:revision>
  <dcterms:created xsi:type="dcterms:W3CDTF">2023-03-22T21:50:24Z</dcterms:created>
  <dcterms:modified xsi:type="dcterms:W3CDTF">2023-04-23T16:19:35Z</dcterms:modified>
</cp:coreProperties>
</file>