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21-Jun-21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C0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49452A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21-Jun-21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C0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21-Jun-21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C0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21-Jun-21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7162800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43000" y="0"/>
            <a:ext cx="8001000" cy="6858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90015" y="5615939"/>
            <a:ext cx="7386828" cy="5410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86967" y="963168"/>
            <a:ext cx="7386828" cy="503986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90600" y="1016508"/>
            <a:ext cx="7179945" cy="4832985"/>
          </a:xfrm>
          <a:custGeom>
            <a:avLst/>
            <a:gdLst/>
            <a:ahLst/>
            <a:cxnLst/>
            <a:rect l="l" t="t" r="r" b="b"/>
            <a:pathLst>
              <a:path w="7179945" h="4832985">
                <a:moveTo>
                  <a:pt x="7179564" y="0"/>
                </a:moveTo>
                <a:lnTo>
                  <a:pt x="0" y="0"/>
                </a:lnTo>
                <a:lnTo>
                  <a:pt x="0" y="4832604"/>
                </a:lnTo>
                <a:lnTo>
                  <a:pt x="7179564" y="4832604"/>
                </a:lnTo>
                <a:lnTo>
                  <a:pt x="71795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886967" y="957072"/>
            <a:ext cx="7386828" cy="503834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990600" y="1010411"/>
            <a:ext cx="7179564" cy="483108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678764" y="611276"/>
            <a:ext cx="749325" cy="74932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7770622" y="664883"/>
            <a:ext cx="736536" cy="73653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21-Jun-21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7162800" cy="68580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43000" y="0"/>
            <a:ext cx="8001000" cy="68580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27887" y="6068567"/>
            <a:ext cx="7923275" cy="53949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627887" y="522731"/>
            <a:ext cx="7903463" cy="592226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731519" y="576071"/>
            <a:ext cx="7696200" cy="5715000"/>
          </a:xfrm>
          <a:custGeom>
            <a:avLst/>
            <a:gdLst/>
            <a:ahLst/>
            <a:cxnLst/>
            <a:rect l="l" t="t" r="r" b="b"/>
            <a:pathLst>
              <a:path w="7696200" h="5715000">
                <a:moveTo>
                  <a:pt x="7696200" y="0"/>
                </a:moveTo>
                <a:lnTo>
                  <a:pt x="0" y="0"/>
                </a:lnTo>
                <a:lnTo>
                  <a:pt x="0" y="5715000"/>
                </a:lnTo>
                <a:lnTo>
                  <a:pt x="7696200" y="5715000"/>
                </a:lnTo>
                <a:lnTo>
                  <a:pt x="7696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627887" y="522731"/>
            <a:ext cx="7903463" cy="592226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731519" y="576071"/>
            <a:ext cx="7696200" cy="571500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452983" y="182397"/>
            <a:ext cx="749325" cy="74932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8030210" y="213398"/>
            <a:ext cx="736536" cy="73653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88516" y="909574"/>
            <a:ext cx="6766966" cy="988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C0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22680" y="2075179"/>
            <a:ext cx="6461125" cy="1769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49452A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21-Jun-21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g"/><Relationship Id="rId4" Type="http://schemas.openxmlformats.org/officeDocument/2006/relationships/image" Target="../media/image24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70150" y="2163270"/>
            <a:ext cx="4495800" cy="22576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48895" algn="ctr">
              <a:lnSpc>
                <a:spcPct val="100000"/>
              </a:lnSpc>
              <a:spcBef>
                <a:spcPts val="105"/>
              </a:spcBef>
            </a:pPr>
            <a:endParaRPr sz="1400" dirty="0">
              <a:latin typeface="Verdana"/>
              <a:cs typeface="Verdana"/>
            </a:endParaRPr>
          </a:p>
          <a:p>
            <a:pPr marR="52069" algn="ctr">
              <a:lnSpc>
                <a:spcPct val="100000"/>
              </a:lnSpc>
            </a:pPr>
            <a:endParaRPr sz="1850" dirty="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50"/>
              </a:spcBef>
            </a:pPr>
            <a:endParaRPr lang="el-GR" sz="1500" dirty="0" smtClean="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50"/>
              </a:spcBef>
            </a:pPr>
            <a:endParaRPr lang="el-GR" sz="1500" dirty="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50"/>
              </a:spcBef>
            </a:pPr>
            <a:r>
              <a:rPr lang="el-GR" sz="1600" smtClean="0">
                <a:latin typeface="Verdana"/>
                <a:cs typeface="Verdana"/>
              </a:rPr>
              <a:t>Εκπαιδευτικός σχεδιασμός και υλοποίηση περιβαλλόντων </a:t>
            </a:r>
            <a:r>
              <a:rPr lang="es-ES" sz="1600" dirty="0" smtClean="0">
                <a:latin typeface="Verdana"/>
                <a:cs typeface="Verdana"/>
              </a:rPr>
              <a:t>e</a:t>
            </a:r>
            <a:r>
              <a:rPr lang="el-GR" sz="1600" dirty="0" smtClean="0">
                <a:latin typeface="Verdana"/>
                <a:cs typeface="Verdana"/>
              </a:rPr>
              <a:t>-μάθησης</a:t>
            </a:r>
          </a:p>
          <a:p>
            <a:pPr algn="ctr">
              <a:lnSpc>
                <a:spcPct val="100000"/>
              </a:lnSpc>
              <a:spcBef>
                <a:spcPts val="50"/>
              </a:spcBef>
            </a:pPr>
            <a:endParaRPr sz="1600" dirty="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45"/>
              </a:spcBef>
            </a:pPr>
            <a:r>
              <a:rPr lang="el-GR" sz="1600" dirty="0" smtClean="0">
                <a:latin typeface="Verdana"/>
                <a:cs typeface="Verdana"/>
              </a:rPr>
              <a:t>ΜΕΛΕΤΗ ΠΕΡΙΠΤΩΣΗΣ</a:t>
            </a:r>
          </a:p>
          <a:p>
            <a:pPr algn="ctr">
              <a:lnSpc>
                <a:spcPct val="100000"/>
              </a:lnSpc>
              <a:spcBef>
                <a:spcPts val="45"/>
              </a:spcBef>
            </a:pPr>
            <a:r>
              <a:rPr lang="el-GR" sz="1600" dirty="0" smtClean="0">
                <a:latin typeface="Verdana"/>
                <a:cs typeface="Verdana"/>
              </a:rPr>
              <a:t>ΕΦΑΡΜΟΓΗ ΜΙΚΤΗΣ ΜΑΘΗΣΗΣ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729983" y="4661915"/>
            <a:ext cx="1421892" cy="11551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26" name="Picture 2" descr="C:\Users\dimit\Desktop\Εργασία\β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295400"/>
            <a:ext cx="16637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612140" marR="5080" indent="-587375">
              <a:lnSpc>
                <a:spcPts val="3729"/>
              </a:lnSpc>
              <a:spcBef>
                <a:spcPts val="320"/>
              </a:spcBef>
            </a:pPr>
            <a:r>
              <a:rPr spc="-275" dirty="0"/>
              <a:t>2. </a:t>
            </a:r>
            <a:r>
              <a:rPr spc="-165" dirty="0"/>
              <a:t>ΠΕΡΙΓΡΑΦΗ </a:t>
            </a:r>
            <a:r>
              <a:rPr spc="-75" dirty="0"/>
              <a:t>ΕΦΑΡΜΟΓΗΣ</a:t>
            </a:r>
            <a:r>
              <a:rPr spc="-305" dirty="0"/>
              <a:t> </a:t>
            </a:r>
            <a:r>
              <a:rPr spc="-355" dirty="0"/>
              <a:t>ΜΙΚΤΗΣ  </a:t>
            </a:r>
            <a:r>
              <a:rPr spc="-120" dirty="0"/>
              <a:t>ΜΑΘΗΣΗΣ </a:t>
            </a:r>
            <a:r>
              <a:rPr spc="-265" dirty="0"/>
              <a:t>(INTERVENTION)</a:t>
            </a:r>
            <a:r>
              <a:rPr spc="-434" dirty="0"/>
              <a:t> </a:t>
            </a:r>
            <a:r>
              <a:rPr spc="60" dirty="0"/>
              <a:t>V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286385" marR="5080" indent="-274320" algn="just">
              <a:lnSpc>
                <a:spcPts val="2110"/>
              </a:lnSpc>
              <a:spcBef>
                <a:spcPts val="605"/>
              </a:spcBef>
            </a:pPr>
            <a:r>
              <a:rPr sz="1850" i="1" spc="15" dirty="0">
                <a:solidFill>
                  <a:srgbClr val="C0504D"/>
                </a:solidFill>
                <a:latin typeface="Comic Sans MS"/>
                <a:cs typeface="Comic Sans MS"/>
              </a:rPr>
              <a:t>O </a:t>
            </a:r>
            <a:r>
              <a:rPr spc="-10" dirty="0"/>
              <a:t>Στο </a:t>
            </a:r>
            <a:r>
              <a:rPr spc="-5" dirty="0">
                <a:solidFill>
                  <a:srgbClr val="C00000"/>
                </a:solidFill>
              </a:rPr>
              <a:t>e-class </a:t>
            </a:r>
            <a:r>
              <a:rPr spc="-10" dirty="0"/>
              <a:t>υπάρχει </a:t>
            </a:r>
            <a:r>
              <a:rPr spc="-5" dirty="0"/>
              <a:t>η </a:t>
            </a:r>
            <a:r>
              <a:rPr spc="-10" dirty="0"/>
              <a:t>δυνατότητα </a:t>
            </a:r>
            <a:r>
              <a:rPr spc="-5" dirty="0"/>
              <a:t>αναρτήσεων  </a:t>
            </a:r>
            <a:r>
              <a:rPr spc="-10" dirty="0"/>
              <a:t>απόψεων </a:t>
            </a:r>
            <a:r>
              <a:rPr spc="-30" dirty="0"/>
              <a:t>και </a:t>
            </a:r>
            <a:r>
              <a:rPr spc="-5" dirty="0"/>
              <a:t>προβληματισμών </a:t>
            </a:r>
            <a:r>
              <a:rPr spc="-10" dirty="0"/>
              <a:t>από </a:t>
            </a:r>
            <a:r>
              <a:rPr spc="-5" dirty="0"/>
              <a:t>τους </a:t>
            </a:r>
            <a:r>
              <a:rPr spc="-15" dirty="0"/>
              <a:t>φοιτητές </a:t>
            </a:r>
            <a:r>
              <a:rPr spc="-10" dirty="0"/>
              <a:t>σε  </a:t>
            </a:r>
            <a:r>
              <a:rPr spc="-5" dirty="0"/>
              <a:t>φόρουμ</a:t>
            </a:r>
            <a:r>
              <a:rPr spc="15" dirty="0"/>
              <a:t> </a:t>
            </a:r>
            <a:r>
              <a:rPr spc="-5" dirty="0"/>
              <a:t>δημόσια.</a:t>
            </a:r>
            <a:endParaRPr sz="1850" dirty="0">
              <a:latin typeface="Comic Sans MS"/>
              <a:cs typeface="Comic Sans MS"/>
            </a:endParaRPr>
          </a:p>
          <a:p>
            <a:pPr marL="286385" marR="8255" indent="-274320" algn="just">
              <a:lnSpc>
                <a:spcPct val="80000"/>
              </a:lnSpc>
              <a:spcBef>
                <a:spcPts val="550"/>
              </a:spcBef>
            </a:pPr>
            <a:r>
              <a:rPr sz="1850" i="1" spc="15" dirty="0">
                <a:solidFill>
                  <a:srgbClr val="C0504D"/>
                </a:solidFill>
                <a:latin typeface="Comic Sans MS"/>
                <a:cs typeface="Comic Sans MS"/>
              </a:rPr>
              <a:t>O </a:t>
            </a:r>
            <a:r>
              <a:rPr spc="-10" dirty="0"/>
              <a:t>Υπάρχει </a:t>
            </a:r>
            <a:r>
              <a:rPr spc="-5" dirty="0"/>
              <a:t>η </a:t>
            </a:r>
            <a:r>
              <a:rPr spc="-10" dirty="0"/>
              <a:t>δυνατότητα </a:t>
            </a:r>
            <a:r>
              <a:rPr spc="-5" dirty="0"/>
              <a:t>επίσης να δημιουργήσουν  </a:t>
            </a:r>
            <a:r>
              <a:rPr spc="-10" dirty="0"/>
              <a:t>συγκεκριμένες </a:t>
            </a:r>
            <a:r>
              <a:rPr spc="-20" dirty="0"/>
              <a:t>κοινότητες </a:t>
            </a:r>
            <a:r>
              <a:rPr spc="-5" dirty="0"/>
              <a:t>για </a:t>
            </a:r>
            <a:r>
              <a:rPr spc="-10" dirty="0"/>
              <a:t>συζήτηση </a:t>
            </a:r>
            <a:r>
              <a:rPr spc="-5" dirty="0"/>
              <a:t>ή ανάρτηση  </a:t>
            </a:r>
            <a:r>
              <a:rPr spc="-10" dirty="0"/>
              <a:t>χρήσιμων </a:t>
            </a:r>
            <a:r>
              <a:rPr spc="-5" dirty="0"/>
              <a:t>ορισμών/εννοιών, </a:t>
            </a:r>
            <a:r>
              <a:rPr spc="-10" dirty="0"/>
              <a:t>τα </a:t>
            </a:r>
            <a:r>
              <a:rPr spc="-5" dirty="0"/>
              <a:t>γνωστά</a:t>
            </a:r>
            <a:r>
              <a:rPr spc="170" dirty="0"/>
              <a:t> </a:t>
            </a:r>
            <a:r>
              <a:rPr spc="-5" dirty="0">
                <a:solidFill>
                  <a:srgbClr val="C00000"/>
                </a:solidFill>
              </a:rPr>
              <a:t>wikis</a:t>
            </a:r>
            <a:r>
              <a:rPr spc="-5" dirty="0"/>
              <a:t>.</a:t>
            </a:r>
            <a:endParaRPr sz="1850" dirty="0">
              <a:latin typeface="Comic Sans MS"/>
              <a:cs typeface="Comic Sans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97000" y="4419600"/>
            <a:ext cx="6186170" cy="1162882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355600" marR="5080" indent="-342900" algn="just">
              <a:lnSpc>
                <a:spcPct val="80100"/>
              </a:lnSpc>
              <a:spcBef>
                <a:spcPts val="620"/>
              </a:spcBef>
              <a:buFont typeface="Arial" pitchFamily="34" charset="0"/>
              <a:buChar char="•"/>
            </a:pPr>
            <a:r>
              <a:rPr lang="el-GR" sz="2200" spc="-10" dirty="0" smtClean="0">
                <a:solidFill>
                  <a:srgbClr val="49452A"/>
                </a:solidFill>
                <a:latin typeface="Carlito"/>
                <a:cs typeface="Carlito"/>
              </a:rPr>
              <a:t>Οι τηλεδιασκέψεις </a:t>
            </a:r>
            <a:r>
              <a:rPr sz="2200" spc="-10" dirty="0" smtClean="0">
                <a:solidFill>
                  <a:srgbClr val="49452A"/>
                </a:solidFill>
                <a:latin typeface="Carlito"/>
                <a:cs typeface="Carlito"/>
              </a:rPr>
              <a:t>πρα</a:t>
            </a:r>
            <a:r>
              <a:rPr sz="2200" spc="-10" dirty="0" err="1" smtClean="0">
                <a:solidFill>
                  <a:srgbClr val="49452A"/>
                </a:solidFill>
                <a:latin typeface="Carlito"/>
                <a:cs typeface="Carlito"/>
              </a:rPr>
              <a:t>γμ</a:t>
            </a:r>
            <a:r>
              <a:rPr sz="2200" spc="-10" dirty="0" smtClean="0">
                <a:solidFill>
                  <a:srgbClr val="49452A"/>
                </a:solidFill>
                <a:latin typeface="Carlito"/>
                <a:cs typeface="Carlito"/>
              </a:rPr>
              <a:t>ατοποιούνται </a:t>
            </a:r>
            <a:r>
              <a:rPr sz="2200" dirty="0">
                <a:solidFill>
                  <a:srgbClr val="49452A"/>
                </a:solidFill>
                <a:latin typeface="Carlito"/>
                <a:cs typeface="Carlito"/>
              </a:rPr>
              <a:t>προς </a:t>
            </a:r>
            <a:r>
              <a:rPr sz="2200" spc="-10" dirty="0">
                <a:solidFill>
                  <a:srgbClr val="49452A"/>
                </a:solidFill>
                <a:latin typeface="Carlito"/>
                <a:cs typeface="Carlito"/>
              </a:rPr>
              <a:t>επίλυση </a:t>
            </a:r>
            <a:r>
              <a:rPr sz="2200" spc="-5" dirty="0">
                <a:solidFill>
                  <a:srgbClr val="49452A"/>
                </a:solidFill>
                <a:latin typeface="Carlito"/>
                <a:cs typeface="Carlito"/>
              </a:rPr>
              <a:t>αποριών </a:t>
            </a:r>
            <a:r>
              <a:rPr sz="2200" spc="-35" dirty="0">
                <a:solidFill>
                  <a:srgbClr val="49452A"/>
                </a:solidFill>
                <a:latin typeface="Carlito"/>
                <a:cs typeface="Carlito"/>
              </a:rPr>
              <a:t>και  </a:t>
            </a:r>
            <a:r>
              <a:rPr sz="2200" spc="-5" dirty="0">
                <a:solidFill>
                  <a:srgbClr val="49452A"/>
                </a:solidFill>
                <a:latin typeface="Carlito"/>
                <a:cs typeface="Carlito"/>
              </a:rPr>
              <a:t>βοήθεια από </a:t>
            </a:r>
            <a:r>
              <a:rPr sz="2200" spc="-10" dirty="0">
                <a:solidFill>
                  <a:srgbClr val="49452A"/>
                </a:solidFill>
                <a:latin typeface="Carlito"/>
                <a:cs typeface="Carlito"/>
              </a:rPr>
              <a:t>το </a:t>
            </a:r>
            <a:r>
              <a:rPr sz="2200" spc="-20" dirty="0">
                <a:solidFill>
                  <a:srgbClr val="49452A"/>
                </a:solidFill>
                <a:latin typeface="Carlito"/>
                <a:cs typeface="Carlito"/>
              </a:rPr>
              <a:t>καθηγητή. </a:t>
            </a:r>
            <a:r>
              <a:rPr sz="2200" spc="-5" dirty="0">
                <a:solidFill>
                  <a:srgbClr val="49452A"/>
                </a:solidFill>
                <a:latin typeface="Carlito"/>
                <a:cs typeface="Carlito"/>
              </a:rPr>
              <a:t>Οι </a:t>
            </a:r>
            <a:r>
              <a:rPr sz="2200" spc="-10" dirty="0">
                <a:solidFill>
                  <a:srgbClr val="49452A"/>
                </a:solidFill>
                <a:latin typeface="Carlito"/>
                <a:cs typeface="Carlito"/>
              </a:rPr>
              <a:t>ώρες </a:t>
            </a:r>
            <a:r>
              <a:rPr sz="2200" spc="-30" dirty="0">
                <a:solidFill>
                  <a:srgbClr val="49452A"/>
                </a:solidFill>
                <a:latin typeface="Carlito"/>
                <a:cs typeface="Carlito"/>
              </a:rPr>
              <a:t>και </a:t>
            </a:r>
            <a:r>
              <a:rPr sz="2200" dirty="0">
                <a:solidFill>
                  <a:srgbClr val="49452A"/>
                </a:solidFill>
                <a:latin typeface="Carlito"/>
                <a:cs typeface="Carlito"/>
              </a:rPr>
              <a:t>οι  </a:t>
            </a:r>
            <a:r>
              <a:rPr sz="2200" spc="-15" dirty="0">
                <a:solidFill>
                  <a:srgbClr val="49452A"/>
                </a:solidFill>
                <a:latin typeface="Carlito"/>
                <a:cs typeface="Carlito"/>
              </a:rPr>
              <a:t>ημερομηνίες αυτών </a:t>
            </a:r>
            <a:r>
              <a:rPr sz="2200" spc="-10" dirty="0">
                <a:solidFill>
                  <a:srgbClr val="49452A"/>
                </a:solidFill>
                <a:latin typeface="Carlito"/>
                <a:cs typeface="Carlito"/>
              </a:rPr>
              <a:t>αναρτώνται </a:t>
            </a:r>
            <a:r>
              <a:rPr sz="2200" spc="-5" dirty="0">
                <a:solidFill>
                  <a:srgbClr val="49452A"/>
                </a:solidFill>
                <a:latin typeface="Carlito"/>
                <a:cs typeface="Carlito"/>
              </a:rPr>
              <a:t>στο</a:t>
            </a:r>
            <a:r>
              <a:rPr sz="2200" spc="170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49452A"/>
                </a:solidFill>
                <a:latin typeface="Carlito"/>
                <a:cs typeface="Carlito"/>
              </a:rPr>
              <a:t>e-class.</a:t>
            </a:r>
            <a:endParaRPr sz="22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566420" marR="5080" indent="-541655">
              <a:lnSpc>
                <a:spcPts val="3729"/>
              </a:lnSpc>
              <a:spcBef>
                <a:spcPts val="320"/>
              </a:spcBef>
            </a:pPr>
            <a:r>
              <a:rPr spc="-275" dirty="0"/>
              <a:t>2. </a:t>
            </a:r>
            <a:r>
              <a:rPr spc="-165" dirty="0"/>
              <a:t>ΠΕΡΙΓΡΑΦΗ </a:t>
            </a:r>
            <a:r>
              <a:rPr spc="-75" dirty="0"/>
              <a:t>ΕΦΑΡΜΟΓΗΣ</a:t>
            </a:r>
            <a:r>
              <a:rPr spc="-305" dirty="0"/>
              <a:t> </a:t>
            </a:r>
            <a:r>
              <a:rPr spc="-355" dirty="0"/>
              <a:t>ΜΙΚΤΗΣ  </a:t>
            </a:r>
            <a:r>
              <a:rPr spc="-120" dirty="0"/>
              <a:t>ΜΑΘΗΣΗΣ </a:t>
            </a:r>
            <a:r>
              <a:rPr spc="-265" dirty="0"/>
              <a:t>(INTERVENTION)</a:t>
            </a:r>
            <a:r>
              <a:rPr spc="-434" dirty="0"/>
              <a:t> </a:t>
            </a:r>
            <a:r>
              <a:rPr spc="-295" dirty="0"/>
              <a:t>VI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94612" y="2133091"/>
            <a:ext cx="6275070" cy="2659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471805" indent="-274320">
              <a:lnSpc>
                <a:spcPct val="100000"/>
              </a:lnSpc>
              <a:spcBef>
                <a:spcPts val="100"/>
              </a:spcBef>
            </a:pPr>
            <a:r>
              <a:rPr sz="2050" i="1" spc="-10" dirty="0">
                <a:solidFill>
                  <a:srgbClr val="C0504D"/>
                </a:solidFill>
                <a:latin typeface="Comic Sans MS"/>
                <a:cs typeface="Comic Sans MS"/>
              </a:rPr>
              <a:t>O </a:t>
            </a:r>
            <a:r>
              <a:rPr sz="2400" dirty="0">
                <a:solidFill>
                  <a:srgbClr val="49452A"/>
                </a:solidFill>
                <a:latin typeface="Carlito"/>
                <a:cs typeface="Carlito"/>
              </a:rPr>
              <a:t>Σε </a:t>
            </a:r>
            <a:r>
              <a:rPr sz="2400" spc="-10" dirty="0">
                <a:solidFill>
                  <a:srgbClr val="49452A"/>
                </a:solidFill>
                <a:latin typeface="Carlito"/>
                <a:cs typeface="Carlito"/>
              </a:rPr>
              <a:t>αρχείο </a:t>
            </a:r>
            <a:r>
              <a:rPr sz="2400" spc="-5" dirty="0">
                <a:solidFill>
                  <a:srgbClr val="49452A"/>
                </a:solidFill>
                <a:latin typeface="Carlito"/>
                <a:cs typeface="Carlito"/>
              </a:rPr>
              <a:t>στο </a:t>
            </a:r>
            <a:r>
              <a:rPr sz="2400" dirty="0">
                <a:solidFill>
                  <a:srgbClr val="49452A"/>
                </a:solidFill>
                <a:latin typeface="Carlito"/>
                <a:cs typeface="Carlito"/>
              </a:rPr>
              <a:t>e-class </a:t>
            </a:r>
            <a:r>
              <a:rPr sz="2400" spc="-15" dirty="0">
                <a:solidFill>
                  <a:srgbClr val="49452A"/>
                </a:solidFill>
                <a:latin typeface="Carlito"/>
                <a:cs typeface="Carlito"/>
              </a:rPr>
              <a:t>υπάρχουν</a:t>
            </a:r>
            <a:r>
              <a:rPr sz="2400" spc="-150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49452A"/>
                </a:solidFill>
                <a:latin typeface="Carlito"/>
                <a:cs typeface="Carlito"/>
              </a:rPr>
              <a:t>ηλεκτρονικά  </a:t>
            </a:r>
            <a:r>
              <a:rPr sz="2400" spc="-10" dirty="0">
                <a:solidFill>
                  <a:srgbClr val="C00000"/>
                </a:solidFill>
                <a:latin typeface="Carlito"/>
                <a:cs typeface="Carlito"/>
              </a:rPr>
              <a:t>tests </a:t>
            </a:r>
            <a:r>
              <a:rPr sz="2400" spc="-5" dirty="0">
                <a:solidFill>
                  <a:srgbClr val="49452A"/>
                </a:solidFill>
                <a:latin typeface="Carlito"/>
                <a:cs typeface="Carlito"/>
              </a:rPr>
              <a:t>για περαιτέρω </a:t>
            </a:r>
            <a:r>
              <a:rPr sz="2400" spc="-10" dirty="0">
                <a:solidFill>
                  <a:srgbClr val="49452A"/>
                </a:solidFill>
                <a:latin typeface="Carlito"/>
                <a:cs typeface="Carlito"/>
              </a:rPr>
              <a:t>εξάσκηση </a:t>
            </a:r>
            <a:r>
              <a:rPr sz="2400" spc="-30" dirty="0">
                <a:solidFill>
                  <a:srgbClr val="49452A"/>
                </a:solidFill>
                <a:latin typeface="Carlito"/>
                <a:cs typeface="Carlito"/>
              </a:rPr>
              <a:t>και </a:t>
            </a:r>
            <a:r>
              <a:rPr sz="2400" spc="-15" dirty="0">
                <a:solidFill>
                  <a:srgbClr val="49452A"/>
                </a:solidFill>
                <a:latin typeface="Carlito"/>
                <a:cs typeface="Carlito"/>
              </a:rPr>
              <a:t>άμεση  </a:t>
            </a:r>
            <a:r>
              <a:rPr sz="2400" spc="-10" dirty="0">
                <a:solidFill>
                  <a:srgbClr val="49452A"/>
                </a:solidFill>
                <a:latin typeface="Carlito"/>
                <a:cs typeface="Carlito"/>
              </a:rPr>
              <a:t>ανατροφοδότηση.</a:t>
            </a:r>
            <a:endParaRPr sz="24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050" i="1" spc="-10" dirty="0">
                <a:solidFill>
                  <a:srgbClr val="C0504D"/>
                </a:solidFill>
                <a:latin typeface="Comic Sans MS"/>
                <a:cs typeface="Comic Sans MS"/>
              </a:rPr>
              <a:t>O </a:t>
            </a:r>
            <a:r>
              <a:rPr sz="2400" spc="-5" dirty="0">
                <a:solidFill>
                  <a:srgbClr val="49452A"/>
                </a:solidFill>
                <a:latin typeface="Carlito"/>
                <a:cs typeface="Carlito"/>
              </a:rPr>
              <a:t>Οι </a:t>
            </a:r>
            <a:r>
              <a:rPr sz="2400" spc="-20" dirty="0">
                <a:solidFill>
                  <a:srgbClr val="49452A"/>
                </a:solidFill>
                <a:latin typeface="Carlito"/>
                <a:cs typeface="Carlito"/>
              </a:rPr>
              <a:t>φοιτητές </a:t>
            </a:r>
            <a:r>
              <a:rPr sz="2400" spc="-10" dirty="0">
                <a:solidFill>
                  <a:srgbClr val="49452A"/>
                </a:solidFill>
                <a:latin typeface="Carlito"/>
                <a:cs typeface="Carlito"/>
              </a:rPr>
              <a:t>παροτρύνονται </a:t>
            </a:r>
            <a:r>
              <a:rPr sz="2400" dirty="0">
                <a:solidFill>
                  <a:srgbClr val="49452A"/>
                </a:solidFill>
                <a:latin typeface="Carlito"/>
                <a:cs typeface="Carlito"/>
              </a:rPr>
              <a:t>να</a:t>
            </a:r>
            <a:r>
              <a:rPr sz="2400" spc="-50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z="2400" spc="-5" dirty="0" smtClean="0">
                <a:solidFill>
                  <a:srgbClr val="49452A"/>
                </a:solidFill>
                <a:latin typeface="Carlito"/>
                <a:cs typeface="Carlito"/>
              </a:rPr>
              <a:t>συνεργάζονται</a:t>
            </a:r>
            <a:r>
              <a:rPr lang="el-GR" sz="2400" dirty="0">
                <a:latin typeface="Carlito"/>
                <a:cs typeface="Carlito"/>
              </a:rPr>
              <a:t> </a:t>
            </a:r>
            <a:r>
              <a:rPr sz="2400" spc="-10" dirty="0" err="1" smtClean="0">
                <a:solidFill>
                  <a:srgbClr val="49452A"/>
                </a:solidFill>
                <a:latin typeface="Carlito"/>
                <a:cs typeface="Carlito"/>
              </a:rPr>
              <a:t>μετ</a:t>
            </a:r>
            <a:r>
              <a:rPr sz="2400" spc="-10" dirty="0" smtClean="0">
                <a:solidFill>
                  <a:srgbClr val="49452A"/>
                </a:solidFill>
                <a:latin typeface="Carlito"/>
                <a:cs typeface="Carlito"/>
              </a:rPr>
              <a:t>αξύ </a:t>
            </a:r>
            <a:r>
              <a:rPr sz="2400" spc="-15" dirty="0">
                <a:solidFill>
                  <a:srgbClr val="49452A"/>
                </a:solidFill>
                <a:latin typeface="Carlito"/>
                <a:cs typeface="Carlito"/>
              </a:rPr>
              <a:t>τους </a:t>
            </a:r>
            <a:r>
              <a:rPr sz="2400" dirty="0">
                <a:solidFill>
                  <a:srgbClr val="49452A"/>
                </a:solidFill>
                <a:latin typeface="Carlito"/>
                <a:cs typeface="Carlito"/>
              </a:rPr>
              <a:t>με </a:t>
            </a:r>
            <a:r>
              <a:rPr sz="2400" spc="-10" dirty="0">
                <a:solidFill>
                  <a:srgbClr val="49452A"/>
                </a:solidFill>
                <a:latin typeface="Carlito"/>
                <a:cs typeface="Carlito"/>
              </a:rPr>
              <a:t>συμμετοχή </a:t>
            </a:r>
            <a:r>
              <a:rPr sz="2400" spc="-5" dirty="0">
                <a:solidFill>
                  <a:srgbClr val="49452A"/>
                </a:solidFill>
                <a:latin typeface="Carlito"/>
                <a:cs typeface="Carlito"/>
              </a:rPr>
              <a:t>στα </a:t>
            </a:r>
            <a:r>
              <a:rPr sz="2400" spc="-10" dirty="0">
                <a:solidFill>
                  <a:srgbClr val="C00000"/>
                </a:solidFill>
                <a:latin typeface="Carlito"/>
                <a:cs typeface="Carlito"/>
              </a:rPr>
              <a:t>forums</a:t>
            </a:r>
            <a:r>
              <a:rPr sz="2400" spc="-10" dirty="0">
                <a:solidFill>
                  <a:srgbClr val="49452A"/>
                </a:solidFill>
                <a:latin typeface="Carlito"/>
                <a:cs typeface="Carlito"/>
              </a:rPr>
              <a:t>, </a:t>
            </a:r>
            <a:r>
              <a:rPr sz="2400" spc="-5" dirty="0">
                <a:solidFill>
                  <a:srgbClr val="49452A"/>
                </a:solidFill>
                <a:latin typeface="Carlito"/>
                <a:cs typeface="Carlito"/>
              </a:rPr>
              <a:t>στο </a:t>
            </a:r>
            <a:r>
              <a:rPr sz="2400" spc="-5" dirty="0">
                <a:solidFill>
                  <a:srgbClr val="C00000"/>
                </a:solidFill>
                <a:latin typeface="Carlito"/>
                <a:cs typeface="Carlito"/>
              </a:rPr>
              <a:t>chat  </a:t>
            </a:r>
            <a:r>
              <a:rPr sz="2400" spc="-15" dirty="0">
                <a:solidFill>
                  <a:srgbClr val="49452A"/>
                </a:solidFill>
                <a:latin typeface="Carlito"/>
                <a:cs typeface="Carlito"/>
              </a:rPr>
              <a:t>του </a:t>
            </a:r>
            <a:r>
              <a:rPr sz="2400" spc="-5" dirty="0">
                <a:solidFill>
                  <a:srgbClr val="C00000"/>
                </a:solidFill>
                <a:latin typeface="Carlito"/>
                <a:cs typeface="Carlito"/>
              </a:rPr>
              <a:t>BigBlueButton </a:t>
            </a:r>
            <a:r>
              <a:rPr sz="2400" spc="-30" dirty="0">
                <a:solidFill>
                  <a:srgbClr val="49452A"/>
                </a:solidFill>
                <a:latin typeface="Carlito"/>
                <a:cs typeface="Carlito"/>
              </a:rPr>
              <a:t>και </a:t>
            </a:r>
            <a:r>
              <a:rPr sz="2400" spc="-10" dirty="0">
                <a:solidFill>
                  <a:srgbClr val="49452A"/>
                </a:solidFill>
                <a:latin typeface="Carlito"/>
                <a:cs typeface="Carlito"/>
              </a:rPr>
              <a:t>μέσω συζητήσεων </a:t>
            </a:r>
            <a:r>
              <a:rPr sz="2400" spc="-5" dirty="0">
                <a:solidFill>
                  <a:srgbClr val="49452A"/>
                </a:solidFill>
                <a:latin typeface="Carlito"/>
                <a:cs typeface="Carlito"/>
              </a:rPr>
              <a:t>στο  </a:t>
            </a:r>
            <a:r>
              <a:rPr sz="2400" spc="-5" dirty="0">
                <a:solidFill>
                  <a:srgbClr val="C00000"/>
                </a:solidFill>
                <a:latin typeface="Carlito"/>
                <a:cs typeface="Carlito"/>
              </a:rPr>
              <a:t>Skype.</a:t>
            </a:r>
            <a:endParaRPr sz="2400" dirty="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899160" y="5160264"/>
            <a:ext cx="7482840" cy="1120140"/>
            <a:chOff x="899160" y="5160264"/>
            <a:chExt cx="7482840" cy="1120140"/>
          </a:xfrm>
        </p:grpSpPr>
        <p:sp>
          <p:nvSpPr>
            <p:cNvPr id="5" name="object 5"/>
            <p:cNvSpPr/>
            <p:nvPr/>
          </p:nvSpPr>
          <p:spPr>
            <a:xfrm>
              <a:off x="4140708" y="5160264"/>
              <a:ext cx="1223772" cy="10668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555748" y="5160264"/>
              <a:ext cx="1066800" cy="10668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99160" y="5228844"/>
              <a:ext cx="1051560" cy="105156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940551" y="5498592"/>
              <a:ext cx="2441448" cy="76199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38275" marR="5080" indent="-542925">
              <a:lnSpc>
                <a:spcPct val="100000"/>
              </a:lnSpc>
              <a:spcBef>
                <a:spcPts val="105"/>
              </a:spcBef>
            </a:pPr>
            <a:r>
              <a:rPr spc="-145" dirty="0"/>
              <a:t>3.ΑΠΟΤΕΛΕΣΜΑΤΑ</a:t>
            </a:r>
            <a:r>
              <a:rPr spc="-365" dirty="0"/>
              <a:t> </a:t>
            </a:r>
            <a:r>
              <a:rPr spc="-345" dirty="0"/>
              <a:t>ΜΙΚΤΗΣ  </a:t>
            </a:r>
            <a:r>
              <a:rPr spc="-120" dirty="0"/>
              <a:t>ΜΑΘΗΣΗΣ</a:t>
            </a:r>
            <a:r>
              <a:rPr spc="-280" dirty="0"/>
              <a:t> </a:t>
            </a:r>
            <a:r>
              <a:rPr spc="-385" dirty="0"/>
              <a:t>(RESULTS)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22680" y="2059939"/>
            <a:ext cx="4916805" cy="265938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050" i="1" spc="-10" dirty="0">
                <a:solidFill>
                  <a:srgbClr val="C0504D"/>
                </a:solidFill>
                <a:latin typeface="Comic Sans MS"/>
                <a:cs typeface="Comic Sans MS"/>
              </a:rPr>
              <a:t>O </a:t>
            </a:r>
            <a:r>
              <a:rPr sz="2400" spc="-5" dirty="0">
                <a:solidFill>
                  <a:srgbClr val="49452A"/>
                </a:solidFill>
                <a:latin typeface="Carlito"/>
                <a:cs typeface="Carlito"/>
              </a:rPr>
              <a:t>Ενεργή </a:t>
            </a:r>
            <a:r>
              <a:rPr sz="2400" spc="-10" dirty="0">
                <a:solidFill>
                  <a:srgbClr val="49452A"/>
                </a:solidFill>
                <a:latin typeface="Carlito"/>
                <a:cs typeface="Carlito"/>
              </a:rPr>
              <a:t>συμμετοχή </a:t>
            </a:r>
            <a:r>
              <a:rPr sz="2400" spc="-5" dirty="0">
                <a:solidFill>
                  <a:srgbClr val="49452A"/>
                </a:solidFill>
                <a:latin typeface="Carlito"/>
                <a:cs typeface="Carlito"/>
              </a:rPr>
              <a:t>σε</a:t>
            </a:r>
            <a:r>
              <a:rPr sz="2400" spc="-90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49452A"/>
                </a:solidFill>
                <a:latin typeface="Carlito"/>
                <a:cs typeface="Carlito"/>
              </a:rPr>
              <a:t>συζητήσεις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050" i="1" spc="-10" dirty="0">
                <a:solidFill>
                  <a:srgbClr val="C0504D"/>
                </a:solidFill>
                <a:latin typeface="Comic Sans MS"/>
                <a:cs typeface="Comic Sans MS"/>
              </a:rPr>
              <a:t>O </a:t>
            </a:r>
            <a:r>
              <a:rPr sz="2400" spc="-10" dirty="0">
                <a:solidFill>
                  <a:srgbClr val="49452A"/>
                </a:solidFill>
                <a:latin typeface="Carlito"/>
                <a:cs typeface="Carlito"/>
              </a:rPr>
              <a:t>Αυτόνομη</a:t>
            </a:r>
            <a:r>
              <a:rPr sz="2400" spc="-75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49452A"/>
                </a:solidFill>
                <a:latin typeface="Carlito"/>
                <a:cs typeface="Carlito"/>
              </a:rPr>
              <a:t>μάθηση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050" i="1" spc="-10" dirty="0">
                <a:solidFill>
                  <a:srgbClr val="C0504D"/>
                </a:solidFill>
                <a:latin typeface="Comic Sans MS"/>
                <a:cs typeface="Comic Sans MS"/>
              </a:rPr>
              <a:t>O</a:t>
            </a:r>
            <a:r>
              <a:rPr sz="2050" i="1" spc="-85" dirty="0">
                <a:solidFill>
                  <a:srgbClr val="C0504D"/>
                </a:solidFill>
                <a:latin typeface="Comic Sans MS"/>
                <a:cs typeface="Comic Sans MS"/>
              </a:rPr>
              <a:t> </a:t>
            </a:r>
            <a:r>
              <a:rPr sz="2400" spc="-10" dirty="0">
                <a:solidFill>
                  <a:srgbClr val="49452A"/>
                </a:solidFill>
                <a:latin typeface="Carlito"/>
                <a:cs typeface="Carlito"/>
              </a:rPr>
              <a:t>Συνεργασία-Αλληλοβοήθεια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050" i="1" spc="-10" dirty="0">
                <a:solidFill>
                  <a:srgbClr val="C0504D"/>
                </a:solidFill>
                <a:latin typeface="Comic Sans MS"/>
                <a:cs typeface="Comic Sans MS"/>
              </a:rPr>
              <a:t>O </a:t>
            </a:r>
            <a:r>
              <a:rPr sz="2400" spc="-5" dirty="0">
                <a:solidFill>
                  <a:srgbClr val="49452A"/>
                </a:solidFill>
                <a:latin typeface="Carlito"/>
                <a:cs typeface="Carlito"/>
              </a:rPr>
              <a:t>Αλληλεπίδραση </a:t>
            </a:r>
            <a:r>
              <a:rPr sz="2400" dirty="0">
                <a:solidFill>
                  <a:srgbClr val="49452A"/>
                </a:solidFill>
                <a:latin typeface="Carlito"/>
                <a:cs typeface="Carlito"/>
              </a:rPr>
              <a:t>με </a:t>
            </a:r>
            <a:r>
              <a:rPr sz="2400" spc="-20" dirty="0">
                <a:solidFill>
                  <a:srgbClr val="49452A"/>
                </a:solidFill>
                <a:latin typeface="Carlito"/>
                <a:cs typeface="Carlito"/>
              </a:rPr>
              <a:t>τεχνολογικά</a:t>
            </a:r>
            <a:r>
              <a:rPr sz="2400" spc="-90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49452A"/>
                </a:solidFill>
                <a:latin typeface="Carlito"/>
                <a:cs typeface="Carlito"/>
              </a:rPr>
              <a:t>μέσα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050" i="1" spc="-10" dirty="0">
                <a:solidFill>
                  <a:srgbClr val="C0504D"/>
                </a:solidFill>
                <a:latin typeface="Comic Sans MS"/>
                <a:cs typeface="Comic Sans MS"/>
              </a:rPr>
              <a:t>O </a:t>
            </a:r>
            <a:r>
              <a:rPr sz="2400" spc="-5" dirty="0">
                <a:solidFill>
                  <a:srgbClr val="49452A"/>
                </a:solidFill>
                <a:latin typeface="Carlito"/>
                <a:cs typeface="Carlito"/>
              </a:rPr>
              <a:t>Ενδιαφέρον για </a:t>
            </a:r>
            <a:r>
              <a:rPr sz="2400" spc="-15" dirty="0">
                <a:solidFill>
                  <a:srgbClr val="49452A"/>
                </a:solidFill>
                <a:latin typeface="Carlito"/>
                <a:cs typeface="Carlito"/>
              </a:rPr>
              <a:t>το</a:t>
            </a:r>
            <a:r>
              <a:rPr sz="2400" spc="-80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49452A"/>
                </a:solidFill>
                <a:latin typeface="Carlito"/>
                <a:cs typeface="Carlito"/>
              </a:rPr>
              <a:t>μάθημα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050" i="1" spc="-10" dirty="0">
                <a:solidFill>
                  <a:srgbClr val="C0504D"/>
                </a:solidFill>
                <a:latin typeface="Comic Sans MS"/>
                <a:cs typeface="Comic Sans MS"/>
              </a:rPr>
              <a:t>O </a:t>
            </a:r>
            <a:r>
              <a:rPr sz="2400" spc="-15" dirty="0">
                <a:solidFill>
                  <a:srgbClr val="49452A"/>
                </a:solidFill>
                <a:latin typeface="Carlito"/>
                <a:cs typeface="Carlito"/>
              </a:rPr>
              <a:t>Εξοικονόμηση</a:t>
            </a:r>
            <a:r>
              <a:rPr sz="2400" spc="-75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49452A"/>
                </a:solidFill>
                <a:latin typeface="Carlito"/>
                <a:cs typeface="Carlito"/>
              </a:rPr>
              <a:t>χρόνου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63267" y="5157215"/>
            <a:ext cx="5689091" cy="10805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25700" marR="5080" indent="-1830705">
              <a:lnSpc>
                <a:spcPct val="100000"/>
              </a:lnSpc>
              <a:spcBef>
                <a:spcPts val="105"/>
              </a:spcBef>
            </a:pPr>
            <a:r>
              <a:rPr spc="-275" dirty="0"/>
              <a:t>4. </a:t>
            </a:r>
            <a:r>
              <a:rPr spc="-114" dirty="0"/>
              <a:t>ΣΥΜΠΕΡΑΣΜΑΤΑ</a:t>
            </a:r>
            <a:r>
              <a:rPr spc="-290" dirty="0"/>
              <a:t> </a:t>
            </a:r>
            <a:r>
              <a:rPr spc="-300" dirty="0"/>
              <a:t>(LESSONS  </a:t>
            </a:r>
            <a:r>
              <a:rPr spc="-175" dirty="0"/>
              <a:t>LEARNED)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42033" y="2133091"/>
            <a:ext cx="6916167" cy="245964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236220" indent="-274320">
              <a:lnSpc>
                <a:spcPct val="100000"/>
              </a:lnSpc>
              <a:spcBef>
                <a:spcPts val="100"/>
              </a:spcBef>
            </a:pPr>
            <a:r>
              <a:rPr sz="2050" i="1" spc="-10" dirty="0">
                <a:solidFill>
                  <a:srgbClr val="C0504D"/>
                </a:solidFill>
                <a:latin typeface="Comic Sans MS"/>
                <a:cs typeface="Comic Sans MS"/>
              </a:rPr>
              <a:t>O </a:t>
            </a:r>
            <a:r>
              <a:rPr sz="2400" dirty="0">
                <a:latin typeface="Carlito"/>
                <a:cs typeface="Carlito"/>
              </a:rPr>
              <a:t>Η μικτή </a:t>
            </a:r>
            <a:r>
              <a:rPr sz="2400" spc="-10" dirty="0">
                <a:latin typeface="Carlito"/>
                <a:cs typeface="Carlito"/>
              </a:rPr>
              <a:t>μάθηση </a:t>
            </a:r>
            <a:r>
              <a:rPr sz="2400" spc="-5" dirty="0">
                <a:latin typeface="Carlito"/>
                <a:cs typeface="Carlito"/>
              </a:rPr>
              <a:t>συνδυάζει </a:t>
            </a:r>
            <a:r>
              <a:rPr sz="2400" spc="-20" dirty="0">
                <a:latin typeface="Carlito"/>
                <a:cs typeface="Carlito"/>
              </a:rPr>
              <a:t>εποικοδομητικά  </a:t>
            </a:r>
            <a:r>
              <a:rPr sz="2400" spc="-5" dirty="0" err="1">
                <a:latin typeface="Carlito"/>
                <a:cs typeface="Carlito"/>
              </a:rPr>
              <a:t>δύο</a:t>
            </a:r>
            <a:r>
              <a:rPr sz="2400" spc="-5" dirty="0">
                <a:latin typeface="Carlito"/>
                <a:cs typeface="Carlito"/>
              </a:rPr>
              <a:t> </a:t>
            </a:r>
            <a:r>
              <a:rPr sz="2400" spc="-5" dirty="0" err="1" smtClean="0">
                <a:latin typeface="Carlito"/>
                <a:cs typeface="Carlito"/>
              </a:rPr>
              <a:t>τρό</a:t>
            </a:r>
            <a:r>
              <a:rPr sz="2400" spc="-5" dirty="0" smtClean="0">
                <a:latin typeface="Carlito"/>
                <a:cs typeface="Carlito"/>
              </a:rPr>
              <a:t>πους</a:t>
            </a:r>
            <a:r>
              <a:rPr lang="el-GR" sz="2400" spc="-5" dirty="0" smtClean="0">
                <a:latin typeface="Carlito"/>
                <a:cs typeface="Carlito"/>
              </a:rPr>
              <a:t> </a:t>
            </a:r>
            <a:r>
              <a:rPr sz="2400" spc="-20" dirty="0" err="1" smtClean="0">
                <a:latin typeface="Carlito"/>
                <a:cs typeface="Carlito"/>
              </a:rPr>
              <a:t>διδ</a:t>
            </a:r>
            <a:r>
              <a:rPr sz="2400" spc="-20" dirty="0" smtClean="0">
                <a:latin typeface="Carlito"/>
                <a:cs typeface="Carlito"/>
              </a:rPr>
              <a:t>ασκαλίας</a:t>
            </a:r>
            <a:endParaRPr sz="24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050" i="1" spc="-10" dirty="0">
                <a:solidFill>
                  <a:srgbClr val="C0504D"/>
                </a:solidFill>
                <a:latin typeface="Comic Sans MS"/>
                <a:cs typeface="Comic Sans MS"/>
              </a:rPr>
              <a:t>O </a:t>
            </a:r>
            <a:r>
              <a:rPr sz="2400" spc="-105" dirty="0">
                <a:latin typeface="Carlito"/>
                <a:cs typeface="Carlito"/>
              </a:rPr>
              <a:t>Το </a:t>
            </a:r>
            <a:r>
              <a:rPr sz="2400" spc="-5" dirty="0">
                <a:latin typeface="Carlito"/>
                <a:cs typeface="Carlito"/>
              </a:rPr>
              <a:t>ενδιαφέρον </a:t>
            </a:r>
            <a:r>
              <a:rPr sz="2400" spc="-15" dirty="0">
                <a:latin typeface="Carlito"/>
                <a:cs typeface="Carlito"/>
              </a:rPr>
              <a:t>των </a:t>
            </a:r>
            <a:r>
              <a:rPr sz="2400" spc="-20" dirty="0">
                <a:latin typeface="Carlito"/>
                <a:cs typeface="Carlito"/>
              </a:rPr>
              <a:t>μαθητών </a:t>
            </a:r>
            <a:r>
              <a:rPr sz="2400" spc="-10" dirty="0">
                <a:latin typeface="Carlito"/>
                <a:cs typeface="Carlito"/>
              </a:rPr>
              <a:t>είναι </a:t>
            </a:r>
            <a:r>
              <a:rPr sz="2400" dirty="0">
                <a:latin typeface="Carlito"/>
                <a:cs typeface="Carlito"/>
              </a:rPr>
              <a:t>πιο</a:t>
            </a:r>
            <a:r>
              <a:rPr sz="2400" spc="5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έντονο</a:t>
            </a:r>
            <a:endParaRPr sz="24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050" i="1" spc="-10" dirty="0">
                <a:solidFill>
                  <a:srgbClr val="C0504D"/>
                </a:solidFill>
                <a:latin typeface="Comic Sans MS"/>
                <a:cs typeface="Comic Sans MS"/>
              </a:rPr>
              <a:t>O </a:t>
            </a:r>
            <a:r>
              <a:rPr sz="2400" spc="-10" dirty="0">
                <a:latin typeface="Carlito"/>
                <a:cs typeface="Carlito"/>
              </a:rPr>
              <a:t>Αξιοποίηση της τεχνολογία </a:t>
            </a:r>
            <a:r>
              <a:rPr sz="2400" dirty="0">
                <a:latin typeface="Carlito"/>
                <a:cs typeface="Carlito"/>
              </a:rPr>
              <a:t>με</a:t>
            </a:r>
            <a:r>
              <a:rPr sz="2400" spc="-5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μέτρο</a:t>
            </a:r>
            <a:endParaRPr sz="2400" dirty="0">
              <a:latin typeface="Carlito"/>
              <a:cs typeface="Carlito"/>
            </a:endParaRPr>
          </a:p>
          <a:p>
            <a:pPr marL="287020" marR="572770" indent="-274320">
              <a:lnSpc>
                <a:spcPct val="100000"/>
              </a:lnSpc>
              <a:spcBef>
                <a:spcPts val="575"/>
              </a:spcBef>
            </a:pPr>
            <a:r>
              <a:rPr sz="2050" i="1" spc="-10" dirty="0">
                <a:solidFill>
                  <a:srgbClr val="C0504D"/>
                </a:solidFill>
                <a:latin typeface="Comic Sans MS"/>
                <a:cs typeface="Comic Sans MS"/>
              </a:rPr>
              <a:t>O </a:t>
            </a:r>
            <a:r>
              <a:rPr sz="2400" spc="-15" dirty="0">
                <a:latin typeface="Carlito"/>
                <a:cs typeface="Carlito"/>
              </a:rPr>
              <a:t>Αξιόλογη </a:t>
            </a:r>
            <a:r>
              <a:rPr sz="2400" spc="-5" dirty="0">
                <a:latin typeface="Carlito"/>
                <a:cs typeface="Carlito"/>
              </a:rPr>
              <a:t>διδακτική προσέγγιση, </a:t>
            </a:r>
            <a:r>
              <a:rPr sz="2400" dirty="0">
                <a:latin typeface="Carlito"/>
                <a:cs typeface="Carlito"/>
              </a:rPr>
              <a:t>η</a:t>
            </a:r>
            <a:r>
              <a:rPr sz="2400" spc="-12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οποία  </a:t>
            </a:r>
            <a:r>
              <a:rPr sz="2400" spc="-15" dirty="0">
                <a:latin typeface="Carlito"/>
                <a:cs typeface="Carlito"/>
              </a:rPr>
              <a:t>καλύπτει </a:t>
            </a:r>
            <a:r>
              <a:rPr sz="2400" spc="-5" dirty="0">
                <a:latin typeface="Carlito"/>
                <a:cs typeface="Carlito"/>
              </a:rPr>
              <a:t>πολλές </a:t>
            </a:r>
            <a:r>
              <a:rPr sz="2400" spc="-10" dirty="0">
                <a:latin typeface="Carlito"/>
                <a:cs typeface="Carlito"/>
              </a:rPr>
              <a:t>μαθησιακές</a:t>
            </a:r>
            <a:r>
              <a:rPr sz="2400" spc="-20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ανάγκες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3886" y="1153413"/>
            <a:ext cx="398843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95" dirty="0"/>
              <a:t>ΜΕΛΕΤΗ</a:t>
            </a:r>
            <a:r>
              <a:rPr spc="-275" dirty="0"/>
              <a:t> </a:t>
            </a:r>
            <a:r>
              <a:rPr spc="-335" dirty="0"/>
              <a:t>ΠΕΡΙΠΤΩΣΗΣ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89016" y="2146807"/>
            <a:ext cx="126936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145" dirty="0">
                <a:solidFill>
                  <a:srgbClr val="49452A"/>
                </a:solidFill>
                <a:latin typeface="Verdana"/>
                <a:cs typeface="Verdana"/>
              </a:rPr>
              <a:t>Μ</a:t>
            </a:r>
            <a:r>
              <a:rPr sz="2000" spc="105" dirty="0">
                <a:solidFill>
                  <a:srgbClr val="49452A"/>
                </a:solidFill>
                <a:latin typeface="Verdana"/>
                <a:cs typeface="Verdana"/>
              </a:rPr>
              <a:t>Α</a:t>
            </a:r>
            <a:r>
              <a:rPr sz="2000" spc="-114" dirty="0">
                <a:solidFill>
                  <a:srgbClr val="49452A"/>
                </a:solidFill>
                <a:latin typeface="Verdana"/>
                <a:cs typeface="Verdana"/>
              </a:rPr>
              <a:t>ΘΗΣ</a:t>
            </a:r>
            <a:r>
              <a:rPr sz="2000" spc="-130" dirty="0">
                <a:solidFill>
                  <a:srgbClr val="49452A"/>
                </a:solidFill>
                <a:latin typeface="Verdana"/>
                <a:cs typeface="Verdana"/>
              </a:rPr>
              <a:t>Η</a:t>
            </a:r>
            <a:r>
              <a:rPr sz="2000" spc="-340" dirty="0">
                <a:solidFill>
                  <a:srgbClr val="49452A"/>
                </a:solidFill>
                <a:latin typeface="Verdana"/>
                <a:cs typeface="Verdana"/>
              </a:rPr>
              <a:t>Σ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62393" y="2146807"/>
            <a:ext cx="62103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385" dirty="0">
                <a:solidFill>
                  <a:srgbClr val="49452A"/>
                </a:solidFill>
                <a:latin typeface="Verdana"/>
                <a:cs typeface="Verdana"/>
              </a:rPr>
              <a:t>Σ</a:t>
            </a:r>
            <a:r>
              <a:rPr sz="2000" spc="-360" dirty="0">
                <a:solidFill>
                  <a:srgbClr val="49452A"/>
                </a:solidFill>
                <a:latin typeface="Verdana"/>
                <a:cs typeface="Verdana"/>
              </a:rPr>
              <a:t>Τ</a:t>
            </a:r>
            <a:r>
              <a:rPr sz="2000" spc="-150" dirty="0">
                <a:solidFill>
                  <a:srgbClr val="49452A"/>
                </a:solidFill>
                <a:latin typeface="Verdana"/>
                <a:cs typeface="Verdana"/>
              </a:rPr>
              <a:t>Η</a:t>
            </a:r>
            <a:r>
              <a:rPr sz="2000" spc="-15" dirty="0">
                <a:solidFill>
                  <a:srgbClr val="49452A"/>
                </a:solidFill>
                <a:latin typeface="Verdana"/>
                <a:cs typeface="Verdana"/>
              </a:rPr>
              <a:t>Ν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42033" y="2146807"/>
            <a:ext cx="3256279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080895" algn="l"/>
              </a:tabLst>
            </a:pPr>
            <a:r>
              <a:rPr sz="2000" spc="-10" dirty="0">
                <a:solidFill>
                  <a:srgbClr val="49452A"/>
                </a:solidFill>
                <a:latin typeface="Verdana"/>
                <a:cs typeface="Verdana"/>
              </a:rPr>
              <a:t>ΕΦΑΡΜΟΓΗ	</a:t>
            </a:r>
            <a:r>
              <a:rPr sz="2000" spc="-220" dirty="0">
                <a:solidFill>
                  <a:srgbClr val="49452A"/>
                </a:solidFill>
                <a:latin typeface="Verdana"/>
                <a:cs typeface="Verdana"/>
              </a:rPr>
              <a:t>ΜΙΚΤΗΣ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000" spc="-100" dirty="0">
                <a:solidFill>
                  <a:srgbClr val="49452A"/>
                </a:solidFill>
                <a:latin typeface="Verdana"/>
                <a:cs typeface="Verdana"/>
              </a:rPr>
              <a:t>ΤΡΙΤΟΒΑΘΜΙΑ</a:t>
            </a:r>
            <a:r>
              <a:rPr sz="2000" spc="-215" dirty="0">
                <a:solidFill>
                  <a:srgbClr val="49452A"/>
                </a:solidFill>
                <a:latin typeface="Verdana"/>
                <a:cs typeface="Verdana"/>
              </a:rPr>
              <a:t> </a:t>
            </a:r>
            <a:r>
              <a:rPr sz="2000" spc="-150" dirty="0">
                <a:solidFill>
                  <a:srgbClr val="49452A"/>
                </a:solidFill>
                <a:latin typeface="Verdana"/>
                <a:cs typeface="Verdana"/>
              </a:rPr>
              <a:t>ΕΚΠΑΙΔΕΥΣΗ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42033" y="3182823"/>
            <a:ext cx="5241925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25" dirty="0">
                <a:solidFill>
                  <a:srgbClr val="49452A"/>
                </a:solidFill>
                <a:latin typeface="Verdana"/>
                <a:cs typeface="Verdana"/>
              </a:rPr>
              <a:t>ΤΜΗΜΑ </a:t>
            </a:r>
            <a:r>
              <a:rPr sz="2000" spc="-85" dirty="0">
                <a:solidFill>
                  <a:srgbClr val="49452A"/>
                </a:solidFill>
                <a:latin typeface="Verdana"/>
                <a:cs typeface="Verdana"/>
              </a:rPr>
              <a:t>ΜΟΡΙΑΚΗΣ </a:t>
            </a:r>
            <a:r>
              <a:rPr sz="2000" spc="-125" dirty="0">
                <a:solidFill>
                  <a:srgbClr val="49452A"/>
                </a:solidFill>
                <a:latin typeface="Verdana"/>
                <a:cs typeface="Verdana"/>
              </a:rPr>
              <a:t>ΒΙΟΛΟΓΙΑΣ </a:t>
            </a:r>
            <a:r>
              <a:rPr sz="2000" spc="65" dirty="0">
                <a:solidFill>
                  <a:srgbClr val="49452A"/>
                </a:solidFill>
                <a:latin typeface="Verdana"/>
                <a:cs typeface="Verdana"/>
              </a:rPr>
              <a:t>&amp;</a:t>
            </a:r>
            <a:r>
              <a:rPr sz="2000" spc="-470" dirty="0">
                <a:solidFill>
                  <a:srgbClr val="49452A"/>
                </a:solidFill>
                <a:latin typeface="Verdana"/>
                <a:cs typeface="Verdana"/>
              </a:rPr>
              <a:t> </a:t>
            </a:r>
            <a:r>
              <a:rPr sz="2000" spc="-229" dirty="0">
                <a:solidFill>
                  <a:srgbClr val="49452A"/>
                </a:solidFill>
                <a:latin typeface="Verdana"/>
                <a:cs typeface="Verdana"/>
              </a:rPr>
              <a:t>ΓΕΝΕΤΙΚΗΣ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000" spc="-245" dirty="0">
                <a:solidFill>
                  <a:srgbClr val="49452A"/>
                </a:solidFill>
                <a:latin typeface="Verdana"/>
                <a:cs typeface="Verdana"/>
              </a:rPr>
              <a:t>Γ΄ΕΤΟΣ</a:t>
            </a:r>
            <a:r>
              <a:rPr sz="2000" spc="-180" dirty="0">
                <a:solidFill>
                  <a:srgbClr val="49452A"/>
                </a:solidFill>
                <a:latin typeface="Verdana"/>
                <a:cs typeface="Verdana"/>
              </a:rPr>
              <a:t> </a:t>
            </a:r>
            <a:r>
              <a:rPr sz="2000" spc="-40" dirty="0">
                <a:solidFill>
                  <a:srgbClr val="49452A"/>
                </a:solidFill>
                <a:latin typeface="Verdana"/>
                <a:cs typeface="Verdana"/>
              </a:rPr>
              <a:t>ΣΠΟΥΔΩΝ</a:t>
            </a:r>
            <a:endParaRPr sz="2000">
              <a:latin typeface="Verdana"/>
              <a:cs typeface="Verdan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042416" y="691895"/>
            <a:ext cx="7131050" cy="5491480"/>
            <a:chOff x="1042416" y="691895"/>
            <a:chExt cx="7131050" cy="5491480"/>
          </a:xfrm>
        </p:grpSpPr>
        <p:sp>
          <p:nvSpPr>
            <p:cNvPr id="8" name="object 8"/>
            <p:cNvSpPr/>
            <p:nvPr/>
          </p:nvSpPr>
          <p:spPr>
            <a:xfrm>
              <a:off x="6370319" y="691895"/>
              <a:ext cx="1802892" cy="145694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42416" y="4651248"/>
              <a:ext cx="2069592" cy="153162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99845" marR="5080" indent="560705">
              <a:lnSpc>
                <a:spcPct val="100000"/>
              </a:lnSpc>
              <a:spcBef>
                <a:spcPts val="105"/>
              </a:spcBef>
            </a:pPr>
            <a:r>
              <a:rPr spc="-305" dirty="0"/>
              <a:t>ΜΙΚΤΗ </a:t>
            </a:r>
            <a:r>
              <a:rPr spc="-50" dirty="0"/>
              <a:t>ΜΑΘΗΣΗ  </a:t>
            </a:r>
            <a:r>
              <a:rPr spc="-220" dirty="0"/>
              <a:t>(BLENDED</a:t>
            </a:r>
            <a:r>
              <a:rPr spc="-330" dirty="0"/>
              <a:t> </a:t>
            </a:r>
            <a:r>
              <a:rPr spc="-150" dirty="0"/>
              <a:t>LEARNING)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34339" y="2296414"/>
            <a:ext cx="5456555" cy="3260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5" dirty="0">
                <a:solidFill>
                  <a:srgbClr val="49452A"/>
                </a:solidFill>
                <a:latin typeface="Carlito"/>
                <a:cs typeface="Carlito"/>
              </a:rPr>
              <a:t>ΛΟΓΟΙ </a:t>
            </a:r>
            <a:r>
              <a:rPr sz="2400" b="1" spc="-10" dirty="0">
                <a:solidFill>
                  <a:srgbClr val="49452A"/>
                </a:solidFill>
                <a:latin typeface="Carlito"/>
                <a:cs typeface="Carlito"/>
              </a:rPr>
              <a:t>ΕΠΙΛΟΓΗΣ </a:t>
            </a:r>
            <a:r>
              <a:rPr sz="2400" b="1" dirty="0">
                <a:solidFill>
                  <a:srgbClr val="49452A"/>
                </a:solidFill>
                <a:latin typeface="Carlito"/>
                <a:cs typeface="Carlito"/>
              </a:rPr>
              <a:t>ΜΙΚΤΗΣ </a:t>
            </a:r>
            <a:r>
              <a:rPr sz="2400" b="1" spc="-10" dirty="0">
                <a:solidFill>
                  <a:srgbClr val="49452A"/>
                </a:solidFill>
                <a:latin typeface="Carlito"/>
                <a:cs typeface="Carlito"/>
              </a:rPr>
              <a:t>ΜΑΘΗΣΗΣ: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75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buClr>
                <a:srgbClr val="C0504D"/>
              </a:buClr>
              <a:buSzPct val="85000"/>
              <a:buFont typeface="Wingdings"/>
              <a:buChar char=""/>
              <a:tabLst>
                <a:tab pos="287655" algn="l"/>
              </a:tabLst>
            </a:pPr>
            <a:r>
              <a:rPr sz="2000" spc="-10" dirty="0">
                <a:solidFill>
                  <a:srgbClr val="49452A"/>
                </a:solidFill>
                <a:latin typeface="Carlito"/>
                <a:cs typeface="Carlito"/>
              </a:rPr>
              <a:t>Ευελιξία </a:t>
            </a:r>
            <a:r>
              <a:rPr sz="2000" spc="5" dirty="0">
                <a:solidFill>
                  <a:srgbClr val="49452A"/>
                </a:solidFill>
                <a:latin typeface="Carlito"/>
                <a:cs typeface="Carlito"/>
              </a:rPr>
              <a:t>στη</a:t>
            </a:r>
            <a:r>
              <a:rPr sz="2000" spc="-30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μάθηση</a:t>
            </a:r>
            <a:endParaRPr sz="20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480"/>
              </a:spcBef>
              <a:buClr>
                <a:srgbClr val="C0504D"/>
              </a:buClr>
              <a:buSzPct val="85000"/>
              <a:buFont typeface="Wingdings"/>
              <a:buChar char=""/>
              <a:tabLst>
                <a:tab pos="287655" algn="l"/>
              </a:tabLst>
            </a:pPr>
            <a:r>
              <a:rPr sz="2000" dirty="0">
                <a:solidFill>
                  <a:srgbClr val="49452A"/>
                </a:solidFill>
                <a:latin typeface="Carlito"/>
                <a:cs typeface="Carlito"/>
              </a:rPr>
              <a:t>Έμφαση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στην αυτονομία </a:t>
            </a:r>
            <a:r>
              <a:rPr sz="2000" spc="5" dirty="0">
                <a:solidFill>
                  <a:srgbClr val="49452A"/>
                </a:solidFill>
                <a:latin typeface="Carlito"/>
                <a:cs typeface="Carlito"/>
              </a:rPr>
              <a:t>στη</a:t>
            </a:r>
            <a:r>
              <a:rPr sz="2000" spc="-105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μάθηση</a:t>
            </a:r>
            <a:endParaRPr sz="20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484"/>
              </a:spcBef>
              <a:buClr>
                <a:srgbClr val="C0504D"/>
              </a:buClr>
              <a:buSzPct val="85000"/>
              <a:buFont typeface="Wingdings"/>
              <a:buChar char=""/>
              <a:tabLst>
                <a:tab pos="287655" algn="l"/>
              </a:tabLst>
            </a:pP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Εξοικείωση </a:t>
            </a:r>
            <a:r>
              <a:rPr sz="2000" dirty="0">
                <a:solidFill>
                  <a:srgbClr val="49452A"/>
                </a:solidFill>
                <a:latin typeface="Carlito"/>
                <a:cs typeface="Carlito"/>
              </a:rPr>
              <a:t>με </a:t>
            </a:r>
            <a:r>
              <a:rPr sz="2000" spc="-15" dirty="0">
                <a:solidFill>
                  <a:srgbClr val="49452A"/>
                </a:solidFill>
                <a:latin typeface="Carlito"/>
                <a:cs typeface="Carlito"/>
              </a:rPr>
              <a:t>τεχνολογικά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μέσα </a:t>
            </a:r>
            <a:r>
              <a:rPr sz="2000" spc="-25" dirty="0">
                <a:solidFill>
                  <a:srgbClr val="49452A"/>
                </a:solidFill>
                <a:latin typeface="Carlito"/>
                <a:cs typeface="Carlito"/>
              </a:rPr>
              <a:t>και</a:t>
            </a:r>
            <a:r>
              <a:rPr sz="2000" spc="-85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εφαρμογές</a:t>
            </a:r>
            <a:endParaRPr sz="20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480"/>
              </a:spcBef>
              <a:buClr>
                <a:srgbClr val="C0504D"/>
              </a:buClr>
              <a:buSzPct val="85000"/>
              <a:buFont typeface="Wingdings"/>
              <a:buChar char=""/>
              <a:tabLst>
                <a:tab pos="287655" algn="l"/>
              </a:tabLst>
            </a:pPr>
            <a:r>
              <a:rPr sz="2000" dirty="0">
                <a:solidFill>
                  <a:srgbClr val="49452A"/>
                </a:solidFill>
                <a:latin typeface="Carlito"/>
                <a:cs typeface="Carlito"/>
              </a:rPr>
              <a:t>Η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μάθηση</a:t>
            </a:r>
            <a:r>
              <a:rPr sz="2000" spc="-35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49452A"/>
                </a:solidFill>
                <a:latin typeface="Carlito"/>
                <a:cs typeface="Carlito"/>
              </a:rPr>
              <a:t>διαφοροποιείται</a:t>
            </a:r>
            <a:endParaRPr sz="20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480"/>
              </a:spcBef>
              <a:buClr>
                <a:srgbClr val="C0504D"/>
              </a:buClr>
              <a:buSzPct val="85000"/>
              <a:buFont typeface="Wingdings"/>
              <a:buChar char=""/>
              <a:tabLst>
                <a:tab pos="287655" algn="l"/>
              </a:tabLst>
            </a:pP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Αλληλεπίδραση μεταξύ </a:t>
            </a:r>
            <a:r>
              <a:rPr sz="2000" spc="-10" dirty="0">
                <a:solidFill>
                  <a:srgbClr val="49452A"/>
                </a:solidFill>
                <a:latin typeface="Carlito"/>
                <a:cs typeface="Carlito"/>
              </a:rPr>
              <a:t>φοιτητών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μεταξύ τους</a:t>
            </a:r>
            <a:r>
              <a:rPr sz="2000" spc="-95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z="2000" spc="-25" dirty="0">
                <a:solidFill>
                  <a:srgbClr val="49452A"/>
                </a:solidFill>
                <a:latin typeface="Carlito"/>
                <a:cs typeface="Carlito"/>
              </a:rPr>
              <a:t>και</a:t>
            </a:r>
            <a:endParaRPr sz="2000">
              <a:latin typeface="Carlito"/>
              <a:cs typeface="Carlito"/>
            </a:endParaRPr>
          </a:p>
          <a:p>
            <a:pPr marL="287020">
              <a:lnSpc>
                <a:spcPct val="100000"/>
              </a:lnSpc>
            </a:pP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αλληλεπίδραση </a:t>
            </a:r>
            <a:r>
              <a:rPr sz="2000" dirty="0">
                <a:solidFill>
                  <a:srgbClr val="49452A"/>
                </a:solidFill>
                <a:latin typeface="Carlito"/>
                <a:cs typeface="Carlito"/>
              </a:rPr>
              <a:t>με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τον</a:t>
            </a:r>
            <a:r>
              <a:rPr sz="2000" spc="-55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49452A"/>
                </a:solidFill>
                <a:latin typeface="Carlito"/>
                <a:cs typeface="Carlito"/>
              </a:rPr>
              <a:t>διδάσκων</a:t>
            </a:r>
            <a:endParaRPr sz="20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480"/>
              </a:spcBef>
              <a:buClr>
                <a:srgbClr val="C0504D"/>
              </a:buClr>
              <a:buSzPct val="85000"/>
              <a:buFont typeface="Wingdings"/>
              <a:buChar char=""/>
              <a:tabLst>
                <a:tab pos="287655" algn="l"/>
              </a:tabLst>
            </a:pPr>
            <a:r>
              <a:rPr sz="2000" spc="-15" dirty="0">
                <a:solidFill>
                  <a:srgbClr val="49452A"/>
                </a:solidFill>
                <a:latin typeface="Carlito"/>
                <a:cs typeface="Carlito"/>
              </a:rPr>
              <a:t>Ευκολότερη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επίλυση</a:t>
            </a:r>
            <a:r>
              <a:rPr sz="2000" spc="-20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αποριών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795771" y="4148328"/>
            <a:ext cx="2912364" cy="21838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159000" marR="5080" indent="-1297305">
              <a:lnSpc>
                <a:spcPct val="100000"/>
              </a:lnSpc>
              <a:spcBef>
                <a:spcPts val="105"/>
              </a:spcBef>
            </a:pPr>
            <a:r>
              <a:rPr spc="-275" dirty="0"/>
              <a:t>1. </a:t>
            </a:r>
            <a:r>
              <a:rPr spc="-165" dirty="0"/>
              <a:t>ΠΕΡΙΓΡΑΦΗ</a:t>
            </a:r>
            <a:r>
              <a:rPr spc="-265" dirty="0"/>
              <a:t> </a:t>
            </a:r>
            <a:r>
              <a:rPr spc="-330" dirty="0"/>
              <a:t>ΠΕΡΙΠΤΩΣΗΣ  </a:t>
            </a:r>
            <a:r>
              <a:rPr spc="-315" dirty="0"/>
              <a:t>(SITUATION)</a:t>
            </a:r>
            <a:r>
              <a:rPr spc="-250" dirty="0"/>
              <a:t> </a:t>
            </a:r>
            <a:r>
              <a:rPr spc="-625" dirty="0"/>
              <a:t>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42033" y="2096515"/>
            <a:ext cx="6041390" cy="35744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ts val="2735"/>
              </a:lnSpc>
              <a:spcBef>
                <a:spcPts val="100"/>
              </a:spcBef>
            </a:pPr>
            <a:r>
              <a:rPr sz="2050" i="1" spc="-10" dirty="0">
                <a:solidFill>
                  <a:srgbClr val="C0504D"/>
                </a:solidFill>
                <a:latin typeface="Comic Sans MS"/>
                <a:cs typeface="Comic Sans MS"/>
              </a:rPr>
              <a:t>O </a:t>
            </a:r>
            <a:r>
              <a:rPr sz="2400" b="1" spc="-15" dirty="0">
                <a:solidFill>
                  <a:srgbClr val="49452A"/>
                </a:solidFill>
                <a:latin typeface="Carlito"/>
                <a:cs typeface="Carlito"/>
              </a:rPr>
              <a:t>Τίτλος </a:t>
            </a:r>
            <a:r>
              <a:rPr sz="2400" b="1" spc="-5" dirty="0">
                <a:solidFill>
                  <a:srgbClr val="49452A"/>
                </a:solidFill>
                <a:latin typeface="Carlito"/>
                <a:cs typeface="Carlito"/>
              </a:rPr>
              <a:t>μικτής διδακτικής</a:t>
            </a:r>
            <a:r>
              <a:rPr sz="2400" b="1" spc="60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z="2400" b="1" spc="-5" dirty="0">
                <a:solidFill>
                  <a:srgbClr val="49452A"/>
                </a:solidFill>
                <a:latin typeface="Carlito"/>
                <a:cs typeface="Carlito"/>
              </a:rPr>
              <a:t>προσέγγισης:</a:t>
            </a:r>
            <a:endParaRPr sz="2400">
              <a:latin typeface="Carlito"/>
              <a:cs typeface="Carlito"/>
            </a:endParaRPr>
          </a:p>
          <a:p>
            <a:pPr marL="287020" algn="just">
              <a:lnSpc>
                <a:spcPts val="2735"/>
              </a:lnSpc>
            </a:pPr>
            <a:r>
              <a:rPr sz="2400" spc="-10" dirty="0">
                <a:solidFill>
                  <a:srgbClr val="49452A"/>
                </a:solidFill>
                <a:latin typeface="Carlito"/>
                <a:cs typeface="Carlito"/>
              </a:rPr>
              <a:t>Εκμάθηση </a:t>
            </a:r>
            <a:r>
              <a:rPr sz="2400" spc="-20" dirty="0">
                <a:solidFill>
                  <a:srgbClr val="49452A"/>
                </a:solidFill>
                <a:latin typeface="Carlito"/>
                <a:cs typeface="Carlito"/>
              </a:rPr>
              <a:t>γλώσσας</a:t>
            </a:r>
            <a:r>
              <a:rPr sz="2400" spc="35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49452A"/>
                </a:solidFill>
                <a:latin typeface="Carlito"/>
                <a:cs typeface="Carlito"/>
              </a:rPr>
              <a:t>προγραμματισμού</a:t>
            </a:r>
            <a:endParaRPr sz="2400">
              <a:latin typeface="Carlito"/>
              <a:cs typeface="Carlito"/>
            </a:endParaRPr>
          </a:p>
          <a:p>
            <a:pPr marL="12700" algn="just">
              <a:lnSpc>
                <a:spcPct val="100000"/>
              </a:lnSpc>
              <a:spcBef>
                <a:spcPts val="285"/>
              </a:spcBef>
            </a:pPr>
            <a:r>
              <a:rPr sz="2050" i="1" spc="-10" dirty="0">
                <a:solidFill>
                  <a:srgbClr val="C0504D"/>
                </a:solidFill>
                <a:latin typeface="Comic Sans MS"/>
                <a:cs typeface="Comic Sans MS"/>
              </a:rPr>
              <a:t>O </a:t>
            </a:r>
            <a:r>
              <a:rPr sz="2400" b="1" spc="-10" dirty="0">
                <a:solidFill>
                  <a:srgbClr val="49452A"/>
                </a:solidFill>
                <a:latin typeface="Carlito"/>
                <a:cs typeface="Carlito"/>
              </a:rPr>
              <a:t>Γνωστικό </a:t>
            </a:r>
            <a:r>
              <a:rPr sz="2400" b="1" spc="-5" dirty="0">
                <a:solidFill>
                  <a:srgbClr val="49452A"/>
                </a:solidFill>
                <a:latin typeface="Carlito"/>
                <a:cs typeface="Carlito"/>
              </a:rPr>
              <a:t>αντικείμενο:</a:t>
            </a:r>
            <a:r>
              <a:rPr sz="2400" b="1" spc="-105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49452A"/>
                </a:solidFill>
                <a:latin typeface="Carlito"/>
                <a:cs typeface="Carlito"/>
              </a:rPr>
              <a:t>Βιοπληροφορική</a:t>
            </a:r>
            <a:endParaRPr sz="2400">
              <a:latin typeface="Carlito"/>
              <a:cs typeface="Carlito"/>
            </a:endParaRPr>
          </a:p>
          <a:p>
            <a:pPr marL="287020" marR="6350" indent="-274320" algn="just">
              <a:lnSpc>
                <a:spcPct val="90000"/>
              </a:lnSpc>
              <a:spcBef>
                <a:spcPts val="575"/>
              </a:spcBef>
              <a:tabLst>
                <a:tab pos="2882900" algn="l"/>
              </a:tabLst>
            </a:pPr>
            <a:r>
              <a:rPr sz="2050" i="1" spc="-10" dirty="0">
                <a:solidFill>
                  <a:srgbClr val="C0504D"/>
                </a:solidFill>
                <a:latin typeface="Comic Sans MS"/>
                <a:cs typeface="Comic Sans MS"/>
              </a:rPr>
              <a:t>O </a:t>
            </a:r>
            <a:r>
              <a:rPr sz="2400" b="1" spc="-15" dirty="0">
                <a:solidFill>
                  <a:srgbClr val="49452A"/>
                </a:solidFill>
                <a:latin typeface="Carlito"/>
                <a:cs typeface="Carlito"/>
              </a:rPr>
              <a:t>Ενότητα: </a:t>
            </a:r>
            <a:r>
              <a:rPr sz="2400" spc="-5" dirty="0">
                <a:solidFill>
                  <a:srgbClr val="49452A"/>
                </a:solidFill>
                <a:latin typeface="Carlito"/>
                <a:cs typeface="Carlito"/>
              </a:rPr>
              <a:t>Τελευταία </a:t>
            </a:r>
            <a:r>
              <a:rPr sz="2400" spc="-15" dirty="0">
                <a:solidFill>
                  <a:srgbClr val="49452A"/>
                </a:solidFill>
                <a:latin typeface="Carlito"/>
                <a:cs typeface="Carlito"/>
              </a:rPr>
              <a:t>ενότητα </a:t>
            </a:r>
            <a:r>
              <a:rPr sz="2400" spc="-10" dirty="0">
                <a:solidFill>
                  <a:srgbClr val="49452A"/>
                </a:solidFill>
                <a:latin typeface="Carlito"/>
                <a:cs typeface="Carlito"/>
              </a:rPr>
              <a:t>μαθήματος:  Συνδυασμός	γνώσεων-Ολοκληρώμενη  εκμάθηση</a:t>
            </a:r>
            <a:r>
              <a:rPr sz="2400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z="2400" spc="-20" dirty="0">
                <a:solidFill>
                  <a:srgbClr val="49452A"/>
                </a:solidFill>
                <a:latin typeface="Carlito"/>
                <a:cs typeface="Carlito"/>
              </a:rPr>
              <a:t>γλώσσας</a:t>
            </a:r>
            <a:endParaRPr sz="2400">
              <a:latin typeface="Carlito"/>
              <a:cs typeface="Carlito"/>
            </a:endParaRPr>
          </a:p>
          <a:p>
            <a:pPr marL="287020" marR="5080" indent="-274320" algn="just">
              <a:lnSpc>
                <a:spcPct val="90000"/>
              </a:lnSpc>
              <a:spcBef>
                <a:spcPts val="580"/>
              </a:spcBef>
            </a:pPr>
            <a:r>
              <a:rPr sz="2050" i="1" spc="-10" dirty="0">
                <a:solidFill>
                  <a:srgbClr val="C0504D"/>
                </a:solidFill>
                <a:latin typeface="Comic Sans MS"/>
                <a:cs typeface="Comic Sans MS"/>
              </a:rPr>
              <a:t>O </a:t>
            </a:r>
            <a:r>
              <a:rPr sz="2400" b="1" dirty="0">
                <a:solidFill>
                  <a:srgbClr val="49452A"/>
                </a:solidFill>
                <a:latin typeface="Carlito"/>
                <a:cs typeface="Carlito"/>
              </a:rPr>
              <a:t>Χρονική </a:t>
            </a:r>
            <a:r>
              <a:rPr sz="2400" b="1" spc="-10" dirty="0">
                <a:solidFill>
                  <a:srgbClr val="49452A"/>
                </a:solidFill>
                <a:latin typeface="Carlito"/>
                <a:cs typeface="Carlito"/>
              </a:rPr>
              <a:t>διάρκεια: </a:t>
            </a:r>
            <a:r>
              <a:rPr sz="2400" dirty="0">
                <a:solidFill>
                  <a:srgbClr val="49452A"/>
                </a:solidFill>
                <a:latin typeface="Carlito"/>
                <a:cs typeface="Carlito"/>
              </a:rPr>
              <a:t>4 </a:t>
            </a:r>
            <a:r>
              <a:rPr sz="2400" spc="-20" dirty="0">
                <a:solidFill>
                  <a:srgbClr val="49452A"/>
                </a:solidFill>
                <a:latin typeface="Carlito"/>
                <a:cs typeface="Carlito"/>
              </a:rPr>
              <a:t>ακαδημαϊκές </a:t>
            </a:r>
            <a:r>
              <a:rPr sz="2400" spc="-5" dirty="0">
                <a:solidFill>
                  <a:srgbClr val="49452A"/>
                </a:solidFill>
                <a:latin typeface="Carlito"/>
                <a:cs typeface="Carlito"/>
              </a:rPr>
              <a:t>ώρες  </a:t>
            </a:r>
            <a:r>
              <a:rPr sz="2400" spc="-10" dirty="0">
                <a:solidFill>
                  <a:srgbClr val="49452A"/>
                </a:solidFill>
                <a:latin typeface="Carlito"/>
                <a:cs typeface="Carlito"/>
              </a:rPr>
              <a:t>παραδοσιακής </a:t>
            </a:r>
            <a:r>
              <a:rPr sz="2400" spc="-15" dirty="0">
                <a:solidFill>
                  <a:srgbClr val="49452A"/>
                </a:solidFill>
                <a:latin typeface="Carlito"/>
                <a:cs typeface="Carlito"/>
              </a:rPr>
              <a:t>διδασκαλίας </a:t>
            </a:r>
            <a:r>
              <a:rPr sz="2400" spc="-10" dirty="0">
                <a:solidFill>
                  <a:srgbClr val="49452A"/>
                </a:solidFill>
                <a:latin typeface="Carlito"/>
                <a:cs typeface="Carlito"/>
              </a:rPr>
              <a:t>(face </a:t>
            </a:r>
            <a:r>
              <a:rPr sz="2400" spc="-15" dirty="0">
                <a:solidFill>
                  <a:srgbClr val="49452A"/>
                </a:solidFill>
                <a:latin typeface="Carlito"/>
                <a:cs typeface="Carlito"/>
              </a:rPr>
              <a:t>to </a:t>
            </a:r>
            <a:r>
              <a:rPr sz="2400" spc="-10" dirty="0">
                <a:solidFill>
                  <a:srgbClr val="49452A"/>
                </a:solidFill>
                <a:latin typeface="Carlito"/>
                <a:cs typeface="Carlito"/>
              </a:rPr>
              <a:t>face) </a:t>
            </a:r>
            <a:r>
              <a:rPr sz="2400" dirty="0">
                <a:solidFill>
                  <a:srgbClr val="49452A"/>
                </a:solidFill>
                <a:latin typeface="Carlito"/>
                <a:cs typeface="Carlito"/>
              </a:rPr>
              <a:t>&amp; 2  </a:t>
            </a:r>
            <a:r>
              <a:rPr sz="2400" spc="-10" dirty="0">
                <a:solidFill>
                  <a:srgbClr val="49452A"/>
                </a:solidFill>
                <a:latin typeface="Carlito"/>
                <a:cs typeface="Carlito"/>
              </a:rPr>
              <a:t>εβδομάδες εργασίας </a:t>
            </a:r>
            <a:r>
              <a:rPr sz="2400" spc="-5" dirty="0">
                <a:solidFill>
                  <a:srgbClr val="49452A"/>
                </a:solidFill>
                <a:latin typeface="Carlito"/>
                <a:cs typeface="Carlito"/>
              </a:rPr>
              <a:t>από </a:t>
            </a:r>
            <a:r>
              <a:rPr sz="2400" spc="-10" dirty="0">
                <a:solidFill>
                  <a:srgbClr val="49452A"/>
                </a:solidFill>
                <a:latin typeface="Carlito"/>
                <a:cs typeface="Carlito"/>
              </a:rPr>
              <a:t>απόσταση </a:t>
            </a:r>
            <a:r>
              <a:rPr sz="2400" dirty="0">
                <a:solidFill>
                  <a:srgbClr val="49452A"/>
                </a:solidFill>
                <a:latin typeface="Carlito"/>
                <a:cs typeface="Carlito"/>
              </a:rPr>
              <a:t>(e-  learning)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2113280" marR="5080" indent="-1251585">
              <a:lnSpc>
                <a:spcPts val="3729"/>
              </a:lnSpc>
              <a:spcBef>
                <a:spcPts val="320"/>
              </a:spcBef>
            </a:pPr>
            <a:r>
              <a:rPr spc="-275" dirty="0"/>
              <a:t>1. </a:t>
            </a:r>
            <a:r>
              <a:rPr spc="-165" dirty="0"/>
              <a:t>ΠΕΡΙΓΡΑΦΗ</a:t>
            </a:r>
            <a:r>
              <a:rPr spc="-265" dirty="0"/>
              <a:t> </a:t>
            </a:r>
            <a:r>
              <a:rPr spc="-330" dirty="0"/>
              <a:t>ΠΕΡΙΠΤΩΣΗΣ  </a:t>
            </a:r>
            <a:r>
              <a:rPr spc="-315" dirty="0"/>
              <a:t>(SITUATION)</a:t>
            </a:r>
            <a:r>
              <a:rPr spc="-250" dirty="0"/>
              <a:t> </a:t>
            </a:r>
            <a:r>
              <a:rPr spc="-630" dirty="0"/>
              <a:t>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42033" y="2136139"/>
            <a:ext cx="6041390" cy="3512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080" indent="-274320" algn="just">
              <a:lnSpc>
                <a:spcPct val="100000"/>
              </a:lnSpc>
              <a:spcBef>
                <a:spcPts val="95"/>
              </a:spcBef>
            </a:pPr>
            <a:r>
              <a:rPr sz="1850" i="1" spc="15" dirty="0">
                <a:solidFill>
                  <a:srgbClr val="C0504D"/>
                </a:solidFill>
                <a:latin typeface="Comic Sans MS"/>
                <a:cs typeface="Comic Sans MS"/>
              </a:rPr>
              <a:t>O </a:t>
            </a:r>
            <a:r>
              <a:rPr sz="2200" b="1" spc="-15" dirty="0">
                <a:solidFill>
                  <a:srgbClr val="49452A"/>
                </a:solidFill>
                <a:latin typeface="Carlito"/>
                <a:cs typeface="Carlito"/>
              </a:rPr>
              <a:t>Σκοπός </a:t>
            </a:r>
            <a:r>
              <a:rPr sz="2200" b="1" spc="-5" dirty="0">
                <a:solidFill>
                  <a:srgbClr val="49452A"/>
                </a:solidFill>
                <a:latin typeface="Carlito"/>
                <a:cs typeface="Carlito"/>
              </a:rPr>
              <a:t>μαθήματος: </a:t>
            </a:r>
            <a:r>
              <a:rPr sz="2200" spc="-5" dirty="0">
                <a:solidFill>
                  <a:srgbClr val="49452A"/>
                </a:solidFill>
                <a:latin typeface="Carlito"/>
                <a:cs typeface="Carlito"/>
              </a:rPr>
              <a:t>Η </a:t>
            </a:r>
            <a:r>
              <a:rPr sz="2200" spc="-10" dirty="0">
                <a:solidFill>
                  <a:srgbClr val="49452A"/>
                </a:solidFill>
                <a:latin typeface="Carlito"/>
                <a:cs typeface="Carlito"/>
              </a:rPr>
              <a:t>εξοικείωση </a:t>
            </a:r>
            <a:r>
              <a:rPr sz="2200" spc="-5" dirty="0">
                <a:solidFill>
                  <a:srgbClr val="49452A"/>
                </a:solidFill>
                <a:latin typeface="Carlito"/>
                <a:cs typeface="Carlito"/>
              </a:rPr>
              <a:t>με τους  </a:t>
            </a:r>
            <a:r>
              <a:rPr sz="2200" spc="-15" dirty="0">
                <a:solidFill>
                  <a:srgbClr val="49452A"/>
                </a:solidFill>
                <a:latin typeface="Carlito"/>
                <a:cs typeface="Carlito"/>
              </a:rPr>
              <a:t>αλγορίθμους </a:t>
            </a:r>
            <a:r>
              <a:rPr sz="2200" spc="-30" dirty="0">
                <a:solidFill>
                  <a:srgbClr val="49452A"/>
                </a:solidFill>
                <a:latin typeface="Carlito"/>
                <a:cs typeface="Carlito"/>
              </a:rPr>
              <a:t>και </a:t>
            </a:r>
            <a:r>
              <a:rPr sz="2200" spc="-5" dirty="0">
                <a:solidFill>
                  <a:srgbClr val="49452A"/>
                </a:solidFill>
                <a:latin typeface="Carlito"/>
                <a:cs typeface="Carlito"/>
              </a:rPr>
              <a:t>η εκμάθηση της </a:t>
            </a:r>
            <a:r>
              <a:rPr sz="2200" spc="-15" dirty="0">
                <a:solidFill>
                  <a:srgbClr val="49452A"/>
                </a:solidFill>
                <a:latin typeface="Carlito"/>
                <a:cs typeface="Carlito"/>
              </a:rPr>
              <a:t>γλώσσας  </a:t>
            </a:r>
            <a:r>
              <a:rPr sz="2200" spc="-5" dirty="0">
                <a:solidFill>
                  <a:srgbClr val="49452A"/>
                </a:solidFill>
                <a:latin typeface="Carlito"/>
                <a:cs typeface="Carlito"/>
              </a:rPr>
              <a:t>προγραμματισμού</a:t>
            </a:r>
            <a:r>
              <a:rPr sz="2200" spc="20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49452A"/>
                </a:solidFill>
                <a:latin typeface="Carlito"/>
                <a:cs typeface="Carlito"/>
              </a:rPr>
              <a:t>Perl</a:t>
            </a:r>
            <a:endParaRPr sz="2200">
              <a:latin typeface="Carlito"/>
              <a:cs typeface="Carlito"/>
            </a:endParaRPr>
          </a:p>
          <a:p>
            <a:pPr marL="287020" marR="5080" indent="-274320" algn="just">
              <a:lnSpc>
                <a:spcPct val="100000"/>
              </a:lnSpc>
              <a:spcBef>
                <a:spcPts val="530"/>
              </a:spcBef>
            </a:pPr>
            <a:r>
              <a:rPr sz="1850" i="1" spc="15" dirty="0">
                <a:solidFill>
                  <a:srgbClr val="C0504D"/>
                </a:solidFill>
                <a:latin typeface="Comic Sans MS"/>
                <a:cs typeface="Comic Sans MS"/>
              </a:rPr>
              <a:t>O </a:t>
            </a:r>
            <a:r>
              <a:rPr sz="2200" b="1" spc="-15" dirty="0">
                <a:solidFill>
                  <a:srgbClr val="49452A"/>
                </a:solidFill>
                <a:latin typeface="Carlito"/>
                <a:cs typeface="Carlito"/>
              </a:rPr>
              <a:t>Παιδαγωγικοί </a:t>
            </a:r>
            <a:r>
              <a:rPr sz="2200" b="1" spc="-10" dirty="0">
                <a:solidFill>
                  <a:srgbClr val="49452A"/>
                </a:solidFill>
                <a:latin typeface="Carlito"/>
                <a:cs typeface="Carlito"/>
              </a:rPr>
              <a:t>στόχοι </a:t>
            </a:r>
            <a:r>
              <a:rPr sz="2200" b="1" spc="-5" dirty="0">
                <a:solidFill>
                  <a:srgbClr val="49452A"/>
                </a:solidFill>
                <a:latin typeface="Carlito"/>
                <a:cs typeface="Carlito"/>
              </a:rPr>
              <a:t>μαθήματος: </a:t>
            </a:r>
            <a:r>
              <a:rPr sz="2200" spc="-5" dirty="0">
                <a:solidFill>
                  <a:srgbClr val="49452A"/>
                </a:solidFill>
                <a:latin typeface="Carlito"/>
                <a:cs typeface="Carlito"/>
              </a:rPr>
              <a:t>Οι </a:t>
            </a:r>
            <a:r>
              <a:rPr sz="2200" spc="-15" dirty="0">
                <a:solidFill>
                  <a:srgbClr val="49452A"/>
                </a:solidFill>
                <a:latin typeface="Carlito"/>
                <a:cs typeface="Carlito"/>
              </a:rPr>
              <a:t>φοιτητές </a:t>
            </a:r>
            <a:r>
              <a:rPr sz="2200" spc="-10" dirty="0">
                <a:solidFill>
                  <a:srgbClr val="49452A"/>
                </a:solidFill>
                <a:latin typeface="Carlito"/>
                <a:cs typeface="Carlito"/>
              </a:rPr>
              <a:t>να  </a:t>
            </a:r>
            <a:r>
              <a:rPr sz="2200" spc="-15" dirty="0">
                <a:solidFill>
                  <a:srgbClr val="49452A"/>
                </a:solidFill>
                <a:latin typeface="Carlito"/>
                <a:cs typeface="Carlito"/>
              </a:rPr>
              <a:t>ανακαλύπτουν </a:t>
            </a:r>
            <a:r>
              <a:rPr sz="2200" spc="-5" dirty="0">
                <a:solidFill>
                  <a:srgbClr val="49452A"/>
                </a:solidFill>
                <a:latin typeface="Carlito"/>
                <a:cs typeface="Carlito"/>
              </a:rPr>
              <a:t>μόνοι τους τη </a:t>
            </a:r>
            <a:r>
              <a:rPr sz="2200" dirty="0">
                <a:solidFill>
                  <a:srgbClr val="49452A"/>
                </a:solidFill>
                <a:latin typeface="Carlito"/>
                <a:cs typeface="Carlito"/>
              </a:rPr>
              <a:t>γνώση </a:t>
            </a:r>
            <a:r>
              <a:rPr sz="2200" spc="-30" dirty="0">
                <a:solidFill>
                  <a:srgbClr val="49452A"/>
                </a:solidFill>
                <a:latin typeface="Carlito"/>
                <a:cs typeface="Carlito"/>
              </a:rPr>
              <a:t>και </a:t>
            </a:r>
            <a:r>
              <a:rPr sz="2200" spc="-5" dirty="0">
                <a:solidFill>
                  <a:srgbClr val="49452A"/>
                </a:solidFill>
                <a:latin typeface="Carlito"/>
                <a:cs typeface="Carlito"/>
              </a:rPr>
              <a:t>με </a:t>
            </a:r>
            <a:r>
              <a:rPr sz="2200" spc="5" dirty="0">
                <a:solidFill>
                  <a:srgbClr val="49452A"/>
                </a:solidFill>
                <a:latin typeface="Carlito"/>
                <a:cs typeface="Carlito"/>
              </a:rPr>
              <a:t>τη  </a:t>
            </a:r>
            <a:r>
              <a:rPr sz="2200" spc="-5" dirty="0">
                <a:solidFill>
                  <a:srgbClr val="49452A"/>
                </a:solidFill>
                <a:latin typeface="Carlito"/>
                <a:cs typeface="Carlito"/>
              </a:rPr>
              <a:t>βοήθεια </a:t>
            </a:r>
            <a:r>
              <a:rPr sz="2200" spc="-10" dirty="0">
                <a:solidFill>
                  <a:srgbClr val="49452A"/>
                </a:solidFill>
                <a:latin typeface="Carlito"/>
                <a:cs typeface="Carlito"/>
              </a:rPr>
              <a:t>των συμφοιτητών </a:t>
            </a:r>
            <a:r>
              <a:rPr sz="2200" spc="-5" dirty="0">
                <a:solidFill>
                  <a:srgbClr val="49452A"/>
                </a:solidFill>
                <a:latin typeface="Carlito"/>
                <a:cs typeface="Carlito"/>
              </a:rPr>
              <a:t>τους να </a:t>
            </a:r>
            <a:r>
              <a:rPr sz="2200" spc="5" dirty="0">
                <a:solidFill>
                  <a:srgbClr val="49452A"/>
                </a:solidFill>
                <a:latin typeface="Carlito"/>
                <a:cs typeface="Carlito"/>
              </a:rPr>
              <a:t>τη  </a:t>
            </a:r>
            <a:r>
              <a:rPr sz="2200" spc="-10" dirty="0">
                <a:solidFill>
                  <a:srgbClr val="49452A"/>
                </a:solidFill>
                <a:latin typeface="Carlito"/>
                <a:cs typeface="Carlito"/>
              </a:rPr>
              <a:t>συνοικοδομούν-Αλληλεπίδραση&amp;Συνεργασία</a:t>
            </a:r>
            <a:endParaRPr sz="2200">
              <a:latin typeface="Carlito"/>
              <a:cs typeface="Carlito"/>
            </a:endParaRPr>
          </a:p>
          <a:p>
            <a:pPr marL="287020" marR="8890" indent="-274320" algn="just">
              <a:lnSpc>
                <a:spcPct val="100000"/>
              </a:lnSpc>
              <a:spcBef>
                <a:spcPts val="525"/>
              </a:spcBef>
            </a:pPr>
            <a:r>
              <a:rPr sz="1850" i="1" spc="15" dirty="0">
                <a:solidFill>
                  <a:srgbClr val="C0504D"/>
                </a:solidFill>
                <a:latin typeface="Comic Sans MS"/>
                <a:cs typeface="Comic Sans MS"/>
              </a:rPr>
              <a:t>O </a:t>
            </a:r>
            <a:r>
              <a:rPr sz="2200" b="1" spc="-15" dirty="0">
                <a:solidFill>
                  <a:srgbClr val="49452A"/>
                </a:solidFill>
                <a:latin typeface="Carlito"/>
                <a:cs typeface="Carlito"/>
              </a:rPr>
              <a:t>Τεχνολογικοί </a:t>
            </a:r>
            <a:r>
              <a:rPr sz="2200" b="1" spc="-10" dirty="0">
                <a:solidFill>
                  <a:srgbClr val="49452A"/>
                </a:solidFill>
                <a:latin typeface="Carlito"/>
                <a:cs typeface="Carlito"/>
              </a:rPr>
              <a:t>στόχοι </a:t>
            </a:r>
            <a:r>
              <a:rPr sz="2200" b="1" spc="-5" dirty="0">
                <a:solidFill>
                  <a:srgbClr val="49452A"/>
                </a:solidFill>
                <a:latin typeface="Carlito"/>
                <a:cs typeface="Carlito"/>
              </a:rPr>
              <a:t>μαθήματος: </a:t>
            </a:r>
            <a:r>
              <a:rPr sz="2200" spc="-5" dirty="0">
                <a:solidFill>
                  <a:srgbClr val="49452A"/>
                </a:solidFill>
                <a:latin typeface="Carlito"/>
                <a:cs typeface="Carlito"/>
              </a:rPr>
              <a:t>Οι </a:t>
            </a:r>
            <a:r>
              <a:rPr sz="2200" spc="-15" dirty="0">
                <a:solidFill>
                  <a:srgbClr val="49452A"/>
                </a:solidFill>
                <a:latin typeface="Carlito"/>
                <a:cs typeface="Carlito"/>
              </a:rPr>
              <a:t>φοιτητές </a:t>
            </a:r>
            <a:r>
              <a:rPr sz="2200" spc="-10" dirty="0">
                <a:solidFill>
                  <a:srgbClr val="49452A"/>
                </a:solidFill>
                <a:latin typeface="Carlito"/>
                <a:cs typeface="Carlito"/>
              </a:rPr>
              <a:t>να  (συν)οικοδομήσουν </a:t>
            </a:r>
            <a:r>
              <a:rPr sz="2200" dirty="0">
                <a:solidFill>
                  <a:srgbClr val="49452A"/>
                </a:solidFill>
                <a:latin typeface="Carlito"/>
                <a:cs typeface="Carlito"/>
              </a:rPr>
              <a:t>τη γνώση </a:t>
            </a:r>
            <a:r>
              <a:rPr sz="2200" spc="5" dirty="0">
                <a:solidFill>
                  <a:srgbClr val="49452A"/>
                </a:solidFill>
                <a:latin typeface="Carlito"/>
                <a:cs typeface="Carlito"/>
              </a:rPr>
              <a:t>με </a:t>
            </a:r>
            <a:r>
              <a:rPr sz="2200" dirty="0">
                <a:solidFill>
                  <a:srgbClr val="49452A"/>
                </a:solidFill>
                <a:latin typeface="Carlito"/>
                <a:cs typeface="Carlito"/>
              </a:rPr>
              <a:t>τη </a:t>
            </a:r>
            <a:r>
              <a:rPr sz="2200" spc="-5" dirty="0">
                <a:solidFill>
                  <a:srgbClr val="49452A"/>
                </a:solidFill>
                <a:latin typeface="Carlito"/>
                <a:cs typeface="Carlito"/>
              </a:rPr>
              <a:t>βοήθεια  </a:t>
            </a:r>
            <a:r>
              <a:rPr sz="2200" spc="-15" dirty="0">
                <a:solidFill>
                  <a:srgbClr val="49452A"/>
                </a:solidFill>
                <a:latin typeface="Carlito"/>
                <a:cs typeface="Carlito"/>
              </a:rPr>
              <a:t>ηλεκτρονικών εφαρμογών </a:t>
            </a:r>
            <a:r>
              <a:rPr sz="2200" spc="-30" dirty="0">
                <a:solidFill>
                  <a:srgbClr val="49452A"/>
                </a:solidFill>
                <a:latin typeface="Carlito"/>
                <a:cs typeface="Carlito"/>
              </a:rPr>
              <a:t>και</a:t>
            </a:r>
            <a:r>
              <a:rPr sz="2200" spc="135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49452A"/>
                </a:solidFill>
                <a:latin typeface="Carlito"/>
                <a:cs typeface="Carlito"/>
              </a:rPr>
              <a:t>μέσων</a:t>
            </a:r>
            <a:endParaRPr sz="2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8254" y="767283"/>
            <a:ext cx="5278120" cy="1489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06780" marR="5080" indent="-894715">
              <a:lnSpc>
                <a:spcPct val="100000"/>
              </a:lnSpc>
              <a:spcBef>
                <a:spcPts val="105"/>
              </a:spcBef>
            </a:pPr>
            <a:r>
              <a:rPr spc="-270" dirty="0"/>
              <a:t>2. </a:t>
            </a:r>
            <a:r>
              <a:rPr spc="-165" dirty="0"/>
              <a:t>ΠΕΡΙΓΡΑΦΗ</a:t>
            </a:r>
            <a:r>
              <a:rPr spc="-285" dirty="0"/>
              <a:t> </a:t>
            </a:r>
            <a:r>
              <a:rPr spc="-75" dirty="0"/>
              <a:t>ΕΦΑΡΜΟΓΗΣ  </a:t>
            </a:r>
            <a:r>
              <a:rPr spc="-345" dirty="0"/>
              <a:t>ΜΙΚΤΗΣ </a:t>
            </a:r>
            <a:r>
              <a:rPr spc="-120" dirty="0"/>
              <a:t>ΜΑΘΗΣΗΣ  </a:t>
            </a:r>
            <a:r>
              <a:rPr spc="-265" dirty="0"/>
              <a:t>(INTERVENTION)</a:t>
            </a:r>
            <a:r>
              <a:rPr spc="-295" dirty="0"/>
              <a:t> </a:t>
            </a:r>
            <a:r>
              <a:rPr spc="-625" dirty="0"/>
              <a:t>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0442" y="2321432"/>
            <a:ext cx="7189470" cy="29667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ts val="2035"/>
              </a:lnSpc>
              <a:spcBef>
                <a:spcPts val="105"/>
              </a:spcBef>
            </a:pPr>
            <a:r>
              <a:rPr sz="1700" b="1" spc="-15" dirty="0">
                <a:solidFill>
                  <a:srgbClr val="49452A"/>
                </a:solidFill>
                <a:latin typeface="Carlito"/>
                <a:cs typeface="Carlito"/>
              </a:rPr>
              <a:t>Face </a:t>
            </a:r>
            <a:r>
              <a:rPr sz="1700" b="1" spc="-10" dirty="0">
                <a:solidFill>
                  <a:srgbClr val="49452A"/>
                </a:solidFill>
                <a:latin typeface="Carlito"/>
                <a:cs typeface="Carlito"/>
              </a:rPr>
              <a:t>to face</a:t>
            </a:r>
            <a:r>
              <a:rPr sz="1700" b="1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z="1700" b="1" spc="-10" dirty="0">
                <a:solidFill>
                  <a:srgbClr val="49452A"/>
                </a:solidFill>
                <a:latin typeface="Carlito"/>
                <a:cs typeface="Carlito"/>
              </a:rPr>
              <a:t>διδασκαλία:</a:t>
            </a:r>
            <a:endParaRPr sz="1700">
              <a:latin typeface="Carlito"/>
              <a:cs typeface="Carlito"/>
            </a:endParaRPr>
          </a:p>
          <a:p>
            <a:pPr marL="286385" marR="5080" indent="-274320" algn="just">
              <a:lnSpc>
                <a:spcPct val="80000"/>
              </a:lnSpc>
              <a:spcBef>
                <a:spcPts val="470"/>
              </a:spcBef>
            </a:pPr>
            <a:r>
              <a:rPr sz="1700" i="1" dirty="0">
                <a:solidFill>
                  <a:srgbClr val="C0504D"/>
                </a:solidFill>
                <a:latin typeface="Comic Sans MS"/>
                <a:cs typeface="Comic Sans MS"/>
              </a:rPr>
              <a:t>O </a:t>
            </a:r>
            <a:r>
              <a:rPr sz="2000" dirty="0">
                <a:solidFill>
                  <a:srgbClr val="49452A"/>
                </a:solidFill>
                <a:latin typeface="Carlito"/>
                <a:cs typeface="Carlito"/>
              </a:rPr>
              <a:t>Ο </a:t>
            </a:r>
            <a:r>
              <a:rPr sz="2000" spc="-20" dirty="0">
                <a:solidFill>
                  <a:srgbClr val="49452A"/>
                </a:solidFill>
                <a:latin typeface="Carlito"/>
                <a:cs typeface="Carlito"/>
              </a:rPr>
              <a:t>καθηγητής </a:t>
            </a:r>
            <a:r>
              <a:rPr sz="2000" spc="-15" dirty="0">
                <a:solidFill>
                  <a:srgbClr val="49452A"/>
                </a:solidFill>
                <a:latin typeface="Carlito"/>
                <a:cs typeface="Carlito"/>
              </a:rPr>
              <a:t>εξηγεί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στους </a:t>
            </a:r>
            <a:r>
              <a:rPr sz="2000" spc="-15" dirty="0">
                <a:solidFill>
                  <a:srgbClr val="49452A"/>
                </a:solidFill>
                <a:latin typeface="Carlito"/>
                <a:cs typeface="Carlito"/>
              </a:rPr>
              <a:t>φοιτητές </a:t>
            </a:r>
            <a:r>
              <a:rPr sz="2000" spc="-10" dirty="0">
                <a:solidFill>
                  <a:srgbClr val="49452A"/>
                </a:solidFill>
                <a:latin typeface="Carlito"/>
                <a:cs typeface="Carlito"/>
              </a:rPr>
              <a:t>πως </a:t>
            </a:r>
            <a:r>
              <a:rPr sz="2000" dirty="0">
                <a:solidFill>
                  <a:srgbClr val="49452A"/>
                </a:solidFill>
                <a:latin typeface="Carlito"/>
                <a:cs typeface="Carlito"/>
              </a:rPr>
              <a:t>σε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ορισμένα </a:t>
            </a:r>
            <a:r>
              <a:rPr sz="2000" spc="-10" dirty="0">
                <a:solidFill>
                  <a:srgbClr val="49452A"/>
                </a:solidFill>
                <a:latin typeface="Carlito"/>
                <a:cs typeface="Carlito"/>
              </a:rPr>
              <a:t>προβλήματα  </a:t>
            </a:r>
            <a:r>
              <a:rPr sz="2000" dirty="0">
                <a:solidFill>
                  <a:srgbClr val="49452A"/>
                </a:solidFill>
                <a:latin typeface="Carlito"/>
                <a:cs typeface="Carlito"/>
              </a:rPr>
              <a:t>θα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κληθούν </a:t>
            </a:r>
            <a:r>
              <a:rPr sz="2000" spc="-10" dirty="0">
                <a:solidFill>
                  <a:srgbClr val="49452A"/>
                </a:solidFill>
                <a:latin typeface="Carlito"/>
                <a:cs typeface="Carlito"/>
              </a:rPr>
              <a:t>ως ερευνητές </a:t>
            </a:r>
            <a:r>
              <a:rPr sz="2000" dirty="0">
                <a:solidFill>
                  <a:srgbClr val="49452A"/>
                </a:solidFill>
                <a:latin typeface="Carlito"/>
                <a:cs typeface="Carlito"/>
              </a:rPr>
              <a:t>να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αναζητήσουν </a:t>
            </a:r>
            <a:r>
              <a:rPr sz="2000" dirty="0">
                <a:solidFill>
                  <a:srgbClr val="49452A"/>
                </a:solidFill>
                <a:latin typeface="Carlito"/>
                <a:cs typeface="Carlito"/>
              </a:rPr>
              <a:t>τη </a:t>
            </a:r>
            <a:r>
              <a:rPr sz="2000" spc="-10" dirty="0">
                <a:solidFill>
                  <a:srgbClr val="49452A"/>
                </a:solidFill>
                <a:latin typeface="Carlito"/>
                <a:cs typeface="Carlito"/>
              </a:rPr>
              <a:t>κατάλληλη 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πρωτεϊνική </a:t>
            </a:r>
            <a:r>
              <a:rPr sz="2000" spc="-10" dirty="0">
                <a:solidFill>
                  <a:srgbClr val="49452A"/>
                </a:solidFill>
                <a:latin typeface="Carlito"/>
                <a:cs typeface="Carlito"/>
              </a:rPr>
              <a:t>αλληλουχία </a:t>
            </a:r>
            <a:r>
              <a:rPr sz="2000" dirty="0">
                <a:solidFill>
                  <a:srgbClr val="49452A"/>
                </a:solidFill>
                <a:latin typeface="Carlito"/>
                <a:cs typeface="Carlito"/>
              </a:rPr>
              <a:t>σε </a:t>
            </a:r>
            <a:r>
              <a:rPr sz="2000" spc="-15" dirty="0">
                <a:solidFill>
                  <a:srgbClr val="49452A"/>
                </a:solidFill>
                <a:latin typeface="Carlito"/>
                <a:cs typeface="Carlito"/>
              </a:rPr>
              <a:t>κάποια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βάση </a:t>
            </a:r>
            <a:r>
              <a:rPr sz="2000" spc="-10" dirty="0">
                <a:solidFill>
                  <a:srgbClr val="49452A"/>
                </a:solidFill>
                <a:latin typeface="Carlito"/>
                <a:cs typeface="Carlito"/>
              </a:rPr>
              <a:t>δεδομένων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προκειμένου  </a:t>
            </a:r>
            <a:r>
              <a:rPr sz="2000" dirty="0">
                <a:solidFill>
                  <a:srgbClr val="49452A"/>
                </a:solidFill>
                <a:latin typeface="Carlito"/>
                <a:cs typeface="Carlito"/>
              </a:rPr>
              <a:t>να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επιλύσουν το πρόβλημα-πείραμα</a:t>
            </a:r>
            <a:r>
              <a:rPr sz="2000" spc="-50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τους.</a:t>
            </a:r>
            <a:endParaRPr sz="2000">
              <a:latin typeface="Carlito"/>
              <a:cs typeface="Carlito"/>
            </a:endParaRPr>
          </a:p>
          <a:p>
            <a:pPr marL="12700" algn="just">
              <a:lnSpc>
                <a:spcPct val="100000"/>
              </a:lnSpc>
            </a:pPr>
            <a:r>
              <a:rPr sz="1700" i="1" dirty="0">
                <a:solidFill>
                  <a:srgbClr val="C0504D"/>
                </a:solidFill>
                <a:latin typeface="Comic Sans MS"/>
                <a:cs typeface="Comic Sans MS"/>
              </a:rPr>
              <a:t>O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Επίλυση αποριών </a:t>
            </a:r>
            <a:r>
              <a:rPr sz="2000" spc="-10" dirty="0">
                <a:solidFill>
                  <a:srgbClr val="49452A"/>
                </a:solidFill>
                <a:latin typeface="Carlito"/>
                <a:cs typeface="Carlito"/>
              </a:rPr>
              <a:t>των φοιτητών </a:t>
            </a:r>
            <a:r>
              <a:rPr sz="2000" spc="-20" dirty="0">
                <a:solidFill>
                  <a:srgbClr val="49452A"/>
                </a:solidFill>
                <a:latin typeface="Carlito"/>
                <a:cs typeface="Carlito"/>
              </a:rPr>
              <a:t>και </a:t>
            </a:r>
            <a:r>
              <a:rPr sz="2000" spc="-10" dirty="0">
                <a:solidFill>
                  <a:srgbClr val="49452A"/>
                </a:solidFill>
                <a:latin typeface="Carlito"/>
                <a:cs typeface="Carlito"/>
              </a:rPr>
              <a:t>καταγραφή</a:t>
            </a:r>
            <a:r>
              <a:rPr sz="2000" spc="-310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z="2000" dirty="0">
                <a:solidFill>
                  <a:srgbClr val="49452A"/>
                </a:solidFill>
                <a:latin typeface="Carlito"/>
                <a:cs typeface="Carlito"/>
              </a:rPr>
              <a:t>σημειώσεων</a:t>
            </a:r>
            <a:endParaRPr sz="2000">
              <a:latin typeface="Carlito"/>
              <a:cs typeface="Carlito"/>
            </a:endParaRPr>
          </a:p>
          <a:p>
            <a:pPr marL="12700" algn="just">
              <a:lnSpc>
                <a:spcPts val="2160"/>
              </a:lnSpc>
            </a:pPr>
            <a:r>
              <a:rPr sz="1700" i="1" dirty="0">
                <a:solidFill>
                  <a:srgbClr val="C0504D"/>
                </a:solidFill>
                <a:latin typeface="Comic Sans MS"/>
                <a:cs typeface="Comic Sans MS"/>
              </a:rPr>
              <a:t>O </a:t>
            </a:r>
            <a:r>
              <a:rPr sz="2000" dirty="0">
                <a:solidFill>
                  <a:srgbClr val="49452A"/>
                </a:solidFill>
                <a:latin typeface="Carlito"/>
                <a:cs typeface="Carlito"/>
              </a:rPr>
              <a:t>Χρήση </a:t>
            </a:r>
            <a:r>
              <a:rPr sz="2000" spc="-10" dirty="0">
                <a:solidFill>
                  <a:srgbClr val="49452A"/>
                </a:solidFill>
                <a:latin typeface="Carlito"/>
                <a:cs typeface="Carlito"/>
              </a:rPr>
              <a:t>βιντεοπροβολέα </a:t>
            </a:r>
            <a:r>
              <a:rPr sz="2000" dirty="0">
                <a:solidFill>
                  <a:srgbClr val="49452A"/>
                </a:solidFill>
                <a:latin typeface="Carlito"/>
                <a:cs typeface="Carlito"/>
              </a:rPr>
              <a:t>με </a:t>
            </a:r>
            <a:r>
              <a:rPr sz="2000" spc="-15" dirty="0">
                <a:solidFill>
                  <a:srgbClr val="49452A"/>
                </a:solidFill>
                <a:latin typeface="Carlito"/>
                <a:cs typeface="Carlito"/>
              </a:rPr>
              <a:t>εικόνες </a:t>
            </a:r>
            <a:r>
              <a:rPr sz="2000" spc="-40" dirty="0">
                <a:solidFill>
                  <a:srgbClr val="49452A"/>
                </a:solidFill>
                <a:latin typeface="Carlito"/>
                <a:cs typeface="Carlito"/>
              </a:rPr>
              <a:t>καθ’όλη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τη </a:t>
            </a:r>
            <a:r>
              <a:rPr sz="2000" spc="-10" dirty="0">
                <a:solidFill>
                  <a:srgbClr val="49452A"/>
                </a:solidFill>
                <a:latin typeface="Carlito"/>
                <a:cs typeface="Carlito"/>
              </a:rPr>
              <a:t>διάρκεια των</a:t>
            </a:r>
            <a:endParaRPr sz="2000">
              <a:latin typeface="Carlito"/>
              <a:cs typeface="Carlito"/>
            </a:endParaRPr>
          </a:p>
          <a:p>
            <a:pPr marL="286385" algn="just">
              <a:lnSpc>
                <a:spcPts val="2160"/>
              </a:lnSpc>
            </a:pPr>
            <a:r>
              <a:rPr sz="2000" spc="-15" dirty="0">
                <a:solidFill>
                  <a:srgbClr val="49452A"/>
                </a:solidFill>
                <a:latin typeface="Carlito"/>
                <a:cs typeface="Carlito"/>
              </a:rPr>
              <a:t>ακαδημαϊκών</a:t>
            </a:r>
            <a:r>
              <a:rPr sz="2000" spc="-40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ωρών</a:t>
            </a:r>
            <a:endParaRPr sz="2000">
              <a:latin typeface="Carlito"/>
              <a:cs typeface="Carlito"/>
            </a:endParaRPr>
          </a:p>
          <a:p>
            <a:pPr marL="286385" marR="5080" indent="-274320" algn="just">
              <a:lnSpc>
                <a:spcPct val="80000"/>
              </a:lnSpc>
              <a:spcBef>
                <a:spcPts val="484"/>
              </a:spcBef>
            </a:pPr>
            <a:r>
              <a:rPr sz="1700" i="1" dirty="0">
                <a:solidFill>
                  <a:srgbClr val="C0504D"/>
                </a:solidFill>
                <a:latin typeface="Comic Sans MS"/>
                <a:cs typeface="Comic Sans MS"/>
              </a:rPr>
              <a:t>O </a:t>
            </a:r>
            <a:r>
              <a:rPr sz="2000" spc="5" dirty="0">
                <a:solidFill>
                  <a:srgbClr val="49452A"/>
                </a:solidFill>
                <a:latin typeface="Carlito"/>
                <a:cs typeface="Carlito"/>
              </a:rPr>
              <a:t>Με </a:t>
            </a:r>
            <a:r>
              <a:rPr sz="2000" dirty="0">
                <a:solidFill>
                  <a:srgbClr val="49452A"/>
                </a:solidFill>
                <a:latin typeface="Carlito"/>
                <a:cs typeface="Carlito"/>
              </a:rPr>
              <a:t>τη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βοήθεια </a:t>
            </a:r>
            <a:r>
              <a:rPr sz="2000" spc="-10" dirty="0">
                <a:solidFill>
                  <a:srgbClr val="49452A"/>
                </a:solidFill>
                <a:latin typeface="Carlito"/>
                <a:cs typeface="Carlito"/>
              </a:rPr>
              <a:t>κάμερας ενσωματωμένης στην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αίθουσα οι δύο  </a:t>
            </a:r>
            <a:r>
              <a:rPr sz="2000" dirty="0">
                <a:solidFill>
                  <a:srgbClr val="49452A"/>
                </a:solidFill>
                <a:latin typeface="Carlito"/>
                <a:cs typeface="Carlito"/>
              </a:rPr>
              <a:t>συναντήσεις </a:t>
            </a:r>
            <a:r>
              <a:rPr sz="2000" spc="-15" dirty="0">
                <a:solidFill>
                  <a:srgbClr val="49452A"/>
                </a:solidFill>
                <a:latin typeface="Carlito"/>
                <a:cs typeface="Carlito"/>
              </a:rPr>
              <a:t>των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δύο </a:t>
            </a:r>
            <a:r>
              <a:rPr sz="2000" spc="-15" dirty="0">
                <a:solidFill>
                  <a:srgbClr val="49452A"/>
                </a:solidFill>
                <a:latin typeface="Carlito"/>
                <a:cs typeface="Carlito"/>
              </a:rPr>
              <a:t>ακαδημαϊκών </a:t>
            </a:r>
            <a:r>
              <a:rPr sz="2000" spc="-10" dirty="0">
                <a:solidFill>
                  <a:srgbClr val="49452A"/>
                </a:solidFill>
                <a:latin typeface="Carlito"/>
                <a:cs typeface="Carlito"/>
              </a:rPr>
              <a:t>ωρών καταγράφονται, </a:t>
            </a:r>
            <a:r>
              <a:rPr sz="2000" dirty="0">
                <a:solidFill>
                  <a:srgbClr val="49452A"/>
                </a:solidFill>
                <a:latin typeface="Carlito"/>
                <a:cs typeface="Carlito"/>
              </a:rPr>
              <a:t>ώστε  να </a:t>
            </a:r>
            <a:r>
              <a:rPr sz="2000" spc="-10" dirty="0">
                <a:solidFill>
                  <a:srgbClr val="49452A"/>
                </a:solidFill>
                <a:latin typeface="Carlito"/>
                <a:cs typeface="Carlito"/>
              </a:rPr>
              <a:t>υπάρχει </a:t>
            </a:r>
            <a:r>
              <a:rPr sz="2000" dirty="0">
                <a:solidFill>
                  <a:srgbClr val="49452A"/>
                </a:solidFill>
                <a:latin typeface="Carlito"/>
                <a:cs typeface="Carlito"/>
              </a:rPr>
              <a:t>η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δυνατότητα ανάρτησης τους </a:t>
            </a:r>
            <a:r>
              <a:rPr sz="2000" spc="5" dirty="0">
                <a:solidFill>
                  <a:srgbClr val="49452A"/>
                </a:solidFill>
                <a:latin typeface="Carlito"/>
                <a:cs typeface="Carlito"/>
              </a:rPr>
              <a:t>στη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πλaτφόρμα</a:t>
            </a:r>
            <a:r>
              <a:rPr sz="2000" spc="-60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e-class.</a:t>
            </a:r>
            <a:endParaRPr sz="200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838200" y="5774011"/>
            <a:ext cx="4320540" cy="864235"/>
            <a:chOff x="899160" y="5373623"/>
            <a:chExt cx="4320540" cy="864235"/>
          </a:xfrm>
        </p:grpSpPr>
        <p:sp>
          <p:nvSpPr>
            <p:cNvPr id="5" name="object 5"/>
            <p:cNvSpPr/>
            <p:nvPr/>
          </p:nvSpPr>
          <p:spPr>
            <a:xfrm>
              <a:off x="899160" y="5373623"/>
              <a:ext cx="1080516" cy="86410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140708" y="5373623"/>
              <a:ext cx="1078991" cy="86410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7096912" y="5495119"/>
            <a:ext cx="1143000" cy="1143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0360" y="572770"/>
            <a:ext cx="5933440" cy="165798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018540" marR="5080" indent="-1005840">
              <a:lnSpc>
                <a:spcPct val="98800"/>
              </a:lnSpc>
              <a:spcBef>
                <a:spcPts val="150"/>
              </a:spcBef>
            </a:pPr>
            <a:r>
              <a:rPr sz="3600" spc="-310" dirty="0"/>
              <a:t>2. </a:t>
            </a:r>
            <a:r>
              <a:rPr sz="3600" spc="-185" dirty="0"/>
              <a:t>ΠΕΡΙΓΡΑΦΗ</a:t>
            </a:r>
            <a:r>
              <a:rPr sz="3600" spc="-290" dirty="0"/>
              <a:t> </a:t>
            </a:r>
            <a:r>
              <a:rPr sz="3600" spc="-85" dirty="0"/>
              <a:t>ΕΦΑΡΜΟΓΗΣ  </a:t>
            </a:r>
            <a:r>
              <a:rPr sz="3600" spc="-395" dirty="0"/>
              <a:t>ΜΙΚΤΗΣ </a:t>
            </a:r>
            <a:r>
              <a:rPr sz="3600" spc="-140" dirty="0"/>
              <a:t>ΜΑΘΗΣΗΣ  </a:t>
            </a:r>
            <a:r>
              <a:rPr sz="3600" spc="-300" dirty="0"/>
              <a:t>(INTERVENTION)</a:t>
            </a:r>
            <a:r>
              <a:rPr sz="3600" spc="-310" dirty="0"/>
              <a:t> </a:t>
            </a:r>
            <a:r>
              <a:rPr sz="3600" spc="-705" dirty="0"/>
              <a:t>II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410716" y="2305655"/>
            <a:ext cx="6831330" cy="3074035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700" i="1" dirty="0">
                <a:solidFill>
                  <a:srgbClr val="C0504D"/>
                </a:solidFill>
                <a:latin typeface="Comic Sans MS"/>
                <a:cs typeface="Comic Sans MS"/>
              </a:rPr>
              <a:t>O </a:t>
            </a:r>
            <a:r>
              <a:rPr sz="2000" dirty="0">
                <a:solidFill>
                  <a:srgbClr val="49452A"/>
                </a:solidFill>
                <a:latin typeface="Carlito"/>
                <a:cs typeface="Carlito"/>
              </a:rPr>
              <a:t>Ο </a:t>
            </a:r>
            <a:r>
              <a:rPr sz="2000" spc="-15" dirty="0">
                <a:solidFill>
                  <a:srgbClr val="49452A"/>
                </a:solidFill>
                <a:latin typeface="Carlito"/>
                <a:cs typeface="Carlito"/>
              </a:rPr>
              <a:t>καθηγητής </a:t>
            </a:r>
            <a:r>
              <a:rPr sz="2000" spc="5" dirty="0">
                <a:solidFill>
                  <a:srgbClr val="49452A"/>
                </a:solidFill>
                <a:latin typeface="Carlito"/>
                <a:cs typeface="Carlito"/>
              </a:rPr>
              <a:t>στη </a:t>
            </a:r>
            <a:r>
              <a:rPr sz="2000" spc="-10" dirty="0">
                <a:solidFill>
                  <a:srgbClr val="49452A"/>
                </a:solidFill>
                <a:latin typeface="Carlito"/>
                <a:cs typeface="Carlito"/>
              </a:rPr>
              <a:t>face </a:t>
            </a:r>
            <a:r>
              <a:rPr sz="2000" spc="-15" dirty="0">
                <a:solidFill>
                  <a:srgbClr val="49452A"/>
                </a:solidFill>
                <a:latin typeface="Carlito"/>
                <a:cs typeface="Carlito"/>
              </a:rPr>
              <a:t>to </a:t>
            </a:r>
            <a:r>
              <a:rPr sz="2000" spc="-10" dirty="0">
                <a:solidFill>
                  <a:srgbClr val="49452A"/>
                </a:solidFill>
                <a:latin typeface="Carlito"/>
                <a:cs typeface="Carlito"/>
              </a:rPr>
              <a:t>face</a:t>
            </a:r>
            <a:r>
              <a:rPr sz="2000" spc="-245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49452A"/>
                </a:solidFill>
                <a:latin typeface="Carlito"/>
                <a:cs typeface="Carlito"/>
              </a:rPr>
              <a:t>διδασκαλία:</a:t>
            </a:r>
            <a:endParaRPr sz="20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Αναλύει </a:t>
            </a:r>
            <a:r>
              <a:rPr sz="2000" spc="-10" dirty="0">
                <a:solidFill>
                  <a:srgbClr val="49452A"/>
                </a:solidFill>
                <a:latin typeface="Carlito"/>
                <a:cs typeface="Carlito"/>
              </a:rPr>
              <a:t>ξανά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το τρόπο επίλυσης του</a:t>
            </a:r>
            <a:r>
              <a:rPr sz="2000" spc="-60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προβλήματος</a:t>
            </a:r>
            <a:endParaRPr sz="20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Αναλύει </a:t>
            </a:r>
            <a:r>
              <a:rPr sz="2000" dirty="0">
                <a:solidFill>
                  <a:srgbClr val="49452A"/>
                </a:solidFill>
                <a:latin typeface="Carlito"/>
                <a:cs typeface="Carlito"/>
              </a:rPr>
              <a:t>τις </a:t>
            </a:r>
            <a:r>
              <a:rPr sz="2000" spc="-10" dirty="0">
                <a:solidFill>
                  <a:srgbClr val="49452A"/>
                </a:solidFill>
                <a:latin typeface="Carlito"/>
                <a:cs typeface="Carlito"/>
              </a:rPr>
              <a:t>πηγές </a:t>
            </a:r>
            <a:r>
              <a:rPr sz="2000" dirty="0">
                <a:solidFill>
                  <a:srgbClr val="49452A"/>
                </a:solidFill>
                <a:latin typeface="Carlito"/>
                <a:cs typeface="Carlito"/>
              </a:rPr>
              <a:t>για </a:t>
            </a:r>
            <a:r>
              <a:rPr sz="2000" spc="-15" dirty="0">
                <a:solidFill>
                  <a:srgbClr val="49452A"/>
                </a:solidFill>
                <a:latin typeface="Carlito"/>
                <a:cs typeface="Carlito"/>
              </a:rPr>
              <a:t>την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εύρεση </a:t>
            </a:r>
            <a:r>
              <a:rPr sz="2000" dirty="0">
                <a:solidFill>
                  <a:srgbClr val="49452A"/>
                </a:solidFill>
                <a:latin typeface="Carlito"/>
                <a:cs typeface="Carlito"/>
              </a:rPr>
              <a:t>τη </a:t>
            </a:r>
            <a:r>
              <a:rPr sz="2000" spc="5" dirty="0">
                <a:solidFill>
                  <a:srgbClr val="49452A"/>
                </a:solidFill>
                <a:latin typeface="Carlito"/>
                <a:cs typeface="Carlito"/>
              </a:rPr>
              <a:t>σωστής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βάσης</a:t>
            </a:r>
            <a:r>
              <a:rPr sz="2000" spc="-125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49452A"/>
                </a:solidFill>
                <a:latin typeface="Carlito"/>
                <a:cs typeface="Carlito"/>
              </a:rPr>
              <a:t>δεδομένων</a:t>
            </a:r>
            <a:endParaRPr sz="2000">
              <a:latin typeface="Carlito"/>
              <a:cs typeface="Carlito"/>
            </a:endParaRPr>
          </a:p>
          <a:p>
            <a:pPr marL="12700" marR="5715" algn="just">
              <a:lnSpc>
                <a:spcPct val="100000"/>
              </a:lnSpc>
              <a:spcBef>
                <a:spcPts val="480"/>
              </a:spcBef>
            </a:pPr>
            <a:r>
              <a:rPr sz="2000" spc="-10" dirty="0">
                <a:solidFill>
                  <a:srgbClr val="49452A"/>
                </a:solidFill>
                <a:latin typeface="Carlito"/>
                <a:cs typeface="Carlito"/>
              </a:rPr>
              <a:t>Εξηγεί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στους </a:t>
            </a:r>
            <a:r>
              <a:rPr sz="2000" spc="-15" dirty="0">
                <a:solidFill>
                  <a:srgbClr val="49452A"/>
                </a:solidFill>
                <a:latin typeface="Carlito"/>
                <a:cs typeface="Carlito"/>
              </a:rPr>
              <a:t>φοιτητές την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εργασία </a:t>
            </a:r>
            <a:r>
              <a:rPr sz="2000" spc="-10" dirty="0">
                <a:solidFill>
                  <a:srgbClr val="49452A"/>
                </a:solidFill>
                <a:latin typeface="Carlito"/>
                <a:cs typeface="Carlito"/>
              </a:rPr>
              <a:t>που τους έχει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αναθέσει </a:t>
            </a:r>
            <a:r>
              <a:rPr sz="2000" dirty="0">
                <a:solidFill>
                  <a:srgbClr val="49452A"/>
                </a:solidFill>
                <a:latin typeface="Carlito"/>
                <a:cs typeface="Carlito"/>
              </a:rPr>
              <a:t>με  </a:t>
            </a:r>
            <a:r>
              <a:rPr sz="2000" spc="-15" dirty="0">
                <a:solidFill>
                  <a:srgbClr val="49452A"/>
                </a:solidFill>
                <a:latin typeface="Carlito"/>
                <a:cs typeface="Carlito"/>
              </a:rPr>
              <a:t>σκοπό </a:t>
            </a:r>
            <a:r>
              <a:rPr sz="2000" dirty="0">
                <a:solidFill>
                  <a:srgbClr val="49452A"/>
                </a:solidFill>
                <a:latin typeface="Carlito"/>
                <a:cs typeface="Carlito"/>
              </a:rPr>
              <a:t>να </a:t>
            </a:r>
            <a:r>
              <a:rPr sz="2000" spc="-15" dirty="0">
                <a:solidFill>
                  <a:srgbClr val="49452A"/>
                </a:solidFill>
                <a:latin typeface="Carlito"/>
                <a:cs typeface="Carlito"/>
              </a:rPr>
              <a:t>κάνουν </a:t>
            </a:r>
            <a:r>
              <a:rPr sz="2000" spc="-10" dirty="0">
                <a:solidFill>
                  <a:srgbClr val="49452A"/>
                </a:solidFill>
                <a:latin typeface="Carlito"/>
                <a:cs typeface="Carlito"/>
              </a:rPr>
              <a:t>εξάσκηση </a:t>
            </a:r>
            <a:r>
              <a:rPr sz="2000" dirty="0">
                <a:solidFill>
                  <a:srgbClr val="49452A"/>
                </a:solidFill>
                <a:latin typeface="Carlito"/>
                <a:cs typeface="Carlito"/>
              </a:rPr>
              <a:t>σε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όσα </a:t>
            </a:r>
            <a:r>
              <a:rPr sz="2000" spc="-10" dirty="0">
                <a:solidFill>
                  <a:srgbClr val="49452A"/>
                </a:solidFill>
                <a:latin typeface="Carlito"/>
                <a:cs typeface="Carlito"/>
              </a:rPr>
              <a:t>συζητήθηκαν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για </a:t>
            </a:r>
            <a:r>
              <a:rPr sz="2000" spc="-15" dirty="0">
                <a:solidFill>
                  <a:srgbClr val="49452A"/>
                </a:solidFill>
                <a:latin typeface="Carlito"/>
                <a:cs typeface="Carlito"/>
              </a:rPr>
              <a:t>την 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αναζήτηση </a:t>
            </a:r>
            <a:r>
              <a:rPr sz="2000" dirty="0">
                <a:solidFill>
                  <a:srgbClr val="49452A"/>
                </a:solidFill>
                <a:latin typeface="Carlito"/>
                <a:cs typeface="Carlito"/>
              </a:rPr>
              <a:t>σε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βάση</a:t>
            </a:r>
            <a:r>
              <a:rPr sz="2000" spc="-60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49452A"/>
                </a:solidFill>
                <a:latin typeface="Carlito"/>
                <a:cs typeface="Carlito"/>
              </a:rPr>
              <a:t>δεδομένων.</a:t>
            </a:r>
            <a:endParaRPr sz="2000">
              <a:latin typeface="Carlito"/>
              <a:cs typeface="Carlito"/>
            </a:endParaRPr>
          </a:p>
          <a:p>
            <a:pPr marL="287020" marR="5080" indent="-274320" algn="just">
              <a:lnSpc>
                <a:spcPct val="100000"/>
              </a:lnSpc>
              <a:spcBef>
                <a:spcPts val="480"/>
              </a:spcBef>
            </a:pPr>
            <a:r>
              <a:rPr sz="1700" i="1" dirty="0">
                <a:solidFill>
                  <a:srgbClr val="C0504D"/>
                </a:solidFill>
                <a:latin typeface="Comic Sans MS"/>
                <a:cs typeface="Comic Sans MS"/>
              </a:rPr>
              <a:t>O </a:t>
            </a:r>
            <a:r>
              <a:rPr sz="2000" b="1" spc="-10" dirty="0">
                <a:solidFill>
                  <a:srgbClr val="49452A"/>
                </a:solidFill>
                <a:latin typeface="Carlito"/>
                <a:cs typeface="Carlito"/>
              </a:rPr>
              <a:t>Θέμα </a:t>
            </a:r>
            <a:r>
              <a:rPr sz="2000" b="1" spc="-5" dirty="0">
                <a:solidFill>
                  <a:srgbClr val="49452A"/>
                </a:solidFill>
                <a:latin typeface="Carlito"/>
                <a:cs typeface="Carlito"/>
              </a:rPr>
              <a:t>εργασίας για </a:t>
            </a:r>
            <a:r>
              <a:rPr sz="2000" b="1" spc="-10" dirty="0">
                <a:solidFill>
                  <a:srgbClr val="49452A"/>
                </a:solidFill>
                <a:latin typeface="Carlito"/>
                <a:cs typeface="Carlito"/>
              </a:rPr>
              <a:t>εξάσκηση</a:t>
            </a:r>
            <a:r>
              <a:rPr sz="2000" spc="-10" dirty="0">
                <a:solidFill>
                  <a:srgbClr val="49452A"/>
                </a:solidFill>
                <a:latin typeface="Carlito"/>
                <a:cs typeface="Carlito"/>
              </a:rPr>
              <a:t>: Αναζήτηση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της </a:t>
            </a:r>
            <a:r>
              <a:rPr sz="2000" spc="-10" dirty="0">
                <a:solidFill>
                  <a:srgbClr val="49452A"/>
                </a:solidFill>
                <a:latin typeface="Carlito"/>
                <a:cs typeface="Carlito"/>
              </a:rPr>
              <a:t>μεγαλύτερης 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ελληνικής λέξης </a:t>
            </a:r>
            <a:r>
              <a:rPr sz="2000" spc="5" dirty="0">
                <a:solidFill>
                  <a:srgbClr val="49452A"/>
                </a:solidFill>
                <a:latin typeface="Carlito"/>
                <a:cs typeface="Carlito"/>
              </a:rPr>
              <a:t>στη </a:t>
            </a:r>
            <a:r>
              <a:rPr sz="2000" spc="-10" dirty="0">
                <a:solidFill>
                  <a:srgbClr val="49452A"/>
                </a:solidFill>
                <a:latin typeface="Carlito"/>
                <a:cs typeface="Carlito"/>
              </a:rPr>
              <a:t>βάση δεδομένων των πρωτεϊνών </a:t>
            </a:r>
            <a:r>
              <a:rPr sz="2000" spc="-5" dirty="0">
                <a:solidFill>
                  <a:srgbClr val="49452A"/>
                </a:solidFill>
                <a:latin typeface="Carlito"/>
                <a:cs typeface="Carlito"/>
              </a:rPr>
              <a:t>του  ανθρώπου</a:t>
            </a:r>
            <a:endParaRPr sz="2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618490" marR="5080" indent="-593725">
              <a:lnSpc>
                <a:spcPts val="3729"/>
              </a:lnSpc>
              <a:spcBef>
                <a:spcPts val="320"/>
              </a:spcBef>
            </a:pPr>
            <a:r>
              <a:rPr spc="-275" dirty="0"/>
              <a:t>2. </a:t>
            </a:r>
            <a:r>
              <a:rPr spc="-165" dirty="0"/>
              <a:t>ΠΕΡΙΓΡΑΦΗ </a:t>
            </a:r>
            <a:r>
              <a:rPr spc="-75" dirty="0"/>
              <a:t>ΕΦΑΡΜΟΓΗΣ</a:t>
            </a:r>
            <a:r>
              <a:rPr spc="-305" dirty="0"/>
              <a:t> </a:t>
            </a:r>
            <a:r>
              <a:rPr spc="-355" dirty="0"/>
              <a:t>ΜΙΚΤΗΣ  </a:t>
            </a:r>
            <a:r>
              <a:rPr spc="-120" dirty="0"/>
              <a:t>ΜΑΘΗΣΗΣ </a:t>
            </a:r>
            <a:r>
              <a:rPr spc="-265" dirty="0"/>
              <a:t>(INTERVENTION)</a:t>
            </a:r>
            <a:r>
              <a:rPr spc="-434" dirty="0"/>
              <a:t> </a:t>
            </a:r>
            <a:r>
              <a:rPr spc="-630" dirty="0"/>
              <a:t>III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42033" y="2075789"/>
            <a:ext cx="6042025" cy="1826141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340"/>
              </a:spcBef>
            </a:pPr>
            <a:r>
              <a:rPr sz="1700" i="1" dirty="0">
                <a:solidFill>
                  <a:srgbClr val="C0504D"/>
                </a:solidFill>
                <a:latin typeface="Comic Sans MS"/>
                <a:cs typeface="Comic Sans MS"/>
              </a:rPr>
              <a:t>O </a:t>
            </a:r>
            <a:r>
              <a:rPr sz="2000" b="1" spc="-10" dirty="0">
                <a:solidFill>
                  <a:srgbClr val="49452A"/>
                </a:solidFill>
                <a:latin typeface="Carlito"/>
                <a:cs typeface="Carlito"/>
              </a:rPr>
              <a:t>Επεξήγηση </a:t>
            </a:r>
            <a:r>
              <a:rPr sz="2000" b="1" spc="-5" dirty="0">
                <a:solidFill>
                  <a:srgbClr val="49452A"/>
                </a:solidFill>
                <a:latin typeface="Carlito"/>
                <a:cs typeface="Carlito"/>
              </a:rPr>
              <a:t>θέματος</a:t>
            </a:r>
            <a:r>
              <a:rPr sz="2000" b="1" spc="-245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z="2000" b="1" spc="-5" dirty="0">
                <a:solidFill>
                  <a:srgbClr val="49452A"/>
                </a:solidFill>
                <a:latin typeface="Carlito"/>
                <a:cs typeface="Carlito"/>
              </a:rPr>
              <a:t>εργασίας:</a:t>
            </a:r>
            <a:endParaRPr sz="2000" dirty="0">
              <a:latin typeface="Carlito"/>
              <a:cs typeface="Carlito"/>
            </a:endParaRPr>
          </a:p>
          <a:p>
            <a:pPr marL="12700" marR="5080" algn="just">
              <a:lnSpc>
                <a:spcPts val="2160"/>
              </a:lnSpc>
              <a:spcBef>
                <a:spcPts val="509"/>
              </a:spcBef>
            </a:pPr>
            <a:r>
              <a:rPr spc="-90" dirty="0">
                <a:solidFill>
                  <a:srgbClr val="49452A"/>
                </a:solidFill>
                <a:latin typeface="Carlito"/>
                <a:cs typeface="Carlito"/>
              </a:rPr>
              <a:t>Το </a:t>
            </a:r>
            <a:r>
              <a:rPr spc="-10" dirty="0">
                <a:solidFill>
                  <a:srgbClr val="49452A"/>
                </a:solidFill>
                <a:latin typeface="Carlito"/>
                <a:cs typeface="Carlito"/>
              </a:rPr>
              <a:t>πρόγραμμα που </a:t>
            </a:r>
            <a:r>
              <a:rPr spc="-5" dirty="0">
                <a:solidFill>
                  <a:srgbClr val="49452A"/>
                </a:solidFill>
                <a:latin typeface="Carlito"/>
                <a:cs typeface="Carlito"/>
              </a:rPr>
              <a:t>θα </a:t>
            </a:r>
            <a:r>
              <a:rPr spc="-15" dirty="0">
                <a:solidFill>
                  <a:srgbClr val="49452A"/>
                </a:solidFill>
                <a:latin typeface="Carlito"/>
                <a:cs typeface="Carlito"/>
              </a:rPr>
              <a:t>κατασκεύαζαν </a:t>
            </a:r>
            <a:r>
              <a:rPr spc="-10" dirty="0">
                <a:solidFill>
                  <a:srgbClr val="49452A"/>
                </a:solidFill>
                <a:latin typeface="Carlito"/>
                <a:cs typeface="Carlito"/>
              </a:rPr>
              <a:t>οι </a:t>
            </a:r>
            <a:r>
              <a:rPr spc="-15" dirty="0">
                <a:solidFill>
                  <a:srgbClr val="49452A"/>
                </a:solidFill>
                <a:latin typeface="Carlito"/>
                <a:cs typeface="Carlito"/>
              </a:rPr>
              <a:t>φοιτητές </a:t>
            </a:r>
            <a:r>
              <a:rPr dirty="0">
                <a:solidFill>
                  <a:srgbClr val="49452A"/>
                </a:solidFill>
                <a:latin typeface="Carlito"/>
                <a:cs typeface="Carlito"/>
              </a:rPr>
              <a:t>θα  </a:t>
            </a:r>
            <a:r>
              <a:rPr spc="-5" dirty="0">
                <a:solidFill>
                  <a:srgbClr val="49452A"/>
                </a:solidFill>
                <a:latin typeface="Carlito"/>
                <a:cs typeface="Carlito"/>
              </a:rPr>
              <a:t>έπρεπε </a:t>
            </a:r>
            <a:r>
              <a:rPr dirty="0">
                <a:solidFill>
                  <a:srgbClr val="49452A"/>
                </a:solidFill>
                <a:latin typeface="Carlito"/>
                <a:cs typeface="Carlito"/>
              </a:rPr>
              <a:t>να </a:t>
            </a:r>
            <a:r>
              <a:rPr spc="-5" dirty="0">
                <a:solidFill>
                  <a:srgbClr val="49452A"/>
                </a:solidFill>
                <a:latin typeface="Carlito"/>
                <a:cs typeface="Carlito"/>
              </a:rPr>
              <a:t>μπορεί </a:t>
            </a:r>
            <a:r>
              <a:rPr dirty="0">
                <a:solidFill>
                  <a:srgbClr val="49452A"/>
                </a:solidFill>
                <a:latin typeface="Carlito"/>
                <a:cs typeface="Carlito"/>
              </a:rPr>
              <a:t>να </a:t>
            </a:r>
            <a:r>
              <a:rPr spc="-5" dirty="0">
                <a:solidFill>
                  <a:srgbClr val="49452A"/>
                </a:solidFill>
                <a:latin typeface="Carlito"/>
                <a:cs typeface="Carlito"/>
              </a:rPr>
              <a:t>«διαβάσει» </a:t>
            </a:r>
            <a:r>
              <a:rPr spc="-10" dirty="0">
                <a:solidFill>
                  <a:srgbClr val="49452A"/>
                </a:solidFill>
                <a:latin typeface="Carlito"/>
                <a:cs typeface="Carlito"/>
              </a:rPr>
              <a:t>αρχεία </a:t>
            </a:r>
            <a:r>
              <a:rPr dirty="0">
                <a:solidFill>
                  <a:srgbClr val="49452A"/>
                </a:solidFill>
                <a:latin typeface="Carlito"/>
                <a:cs typeface="Carlito"/>
              </a:rPr>
              <a:t>με </a:t>
            </a:r>
            <a:r>
              <a:rPr spc="-15" dirty="0">
                <a:solidFill>
                  <a:srgbClr val="49452A"/>
                </a:solidFill>
                <a:latin typeface="Carlito"/>
                <a:cs typeface="Carlito"/>
              </a:rPr>
              <a:t>την </a:t>
            </a:r>
            <a:r>
              <a:rPr spc="-10" dirty="0">
                <a:solidFill>
                  <a:srgbClr val="49452A"/>
                </a:solidFill>
                <a:latin typeface="Carlito"/>
                <a:cs typeface="Carlito"/>
              </a:rPr>
              <a:t>μορφή  των </a:t>
            </a:r>
            <a:r>
              <a:rPr spc="-5" dirty="0">
                <a:solidFill>
                  <a:srgbClr val="49452A"/>
                </a:solidFill>
                <a:latin typeface="Carlito"/>
                <a:cs typeface="Carlito"/>
              </a:rPr>
              <a:t>βάσεων </a:t>
            </a:r>
            <a:r>
              <a:rPr spc="-10" dirty="0">
                <a:solidFill>
                  <a:srgbClr val="49452A"/>
                </a:solidFill>
                <a:latin typeface="Carlito"/>
                <a:cs typeface="Carlito"/>
              </a:rPr>
              <a:t>δεδομένων. </a:t>
            </a:r>
            <a:r>
              <a:rPr spc="-5" dirty="0">
                <a:solidFill>
                  <a:srgbClr val="49452A"/>
                </a:solidFill>
                <a:latin typeface="Carlito"/>
                <a:cs typeface="Carlito"/>
              </a:rPr>
              <a:t>Επειδή </a:t>
            </a:r>
            <a:r>
              <a:rPr dirty="0">
                <a:solidFill>
                  <a:srgbClr val="49452A"/>
                </a:solidFill>
                <a:latin typeface="Carlito"/>
                <a:cs typeface="Carlito"/>
              </a:rPr>
              <a:t>ο </a:t>
            </a:r>
            <a:r>
              <a:rPr spc="-20" dirty="0">
                <a:solidFill>
                  <a:srgbClr val="49452A"/>
                </a:solidFill>
                <a:latin typeface="Carlito"/>
                <a:cs typeface="Carlito"/>
              </a:rPr>
              <a:t>όγκος </a:t>
            </a:r>
            <a:r>
              <a:rPr spc="-10" dirty="0">
                <a:solidFill>
                  <a:srgbClr val="49452A"/>
                </a:solidFill>
                <a:latin typeface="Carlito"/>
                <a:cs typeface="Carlito"/>
              </a:rPr>
              <a:t>των δεδομένων  </a:t>
            </a:r>
            <a:r>
              <a:rPr dirty="0">
                <a:solidFill>
                  <a:srgbClr val="49452A"/>
                </a:solidFill>
                <a:latin typeface="Carlito"/>
                <a:cs typeface="Carlito"/>
              </a:rPr>
              <a:t>σε </a:t>
            </a:r>
            <a:r>
              <a:rPr spc="-10" dirty="0">
                <a:solidFill>
                  <a:srgbClr val="49452A"/>
                </a:solidFill>
                <a:latin typeface="Carlito"/>
                <a:cs typeface="Carlito"/>
              </a:rPr>
              <a:t>τέτοιες </a:t>
            </a:r>
            <a:r>
              <a:rPr spc="-5" dirty="0">
                <a:solidFill>
                  <a:srgbClr val="49452A"/>
                </a:solidFill>
                <a:latin typeface="Carlito"/>
                <a:cs typeface="Carlito"/>
              </a:rPr>
              <a:t>βάσεις είναι τεράστιος, </a:t>
            </a:r>
            <a:r>
              <a:rPr dirty="0">
                <a:solidFill>
                  <a:srgbClr val="49452A"/>
                </a:solidFill>
                <a:latin typeface="Carlito"/>
                <a:cs typeface="Carlito"/>
              </a:rPr>
              <a:t>θα </a:t>
            </a:r>
            <a:r>
              <a:rPr spc="-5" dirty="0">
                <a:solidFill>
                  <a:srgbClr val="49452A"/>
                </a:solidFill>
                <a:latin typeface="Carlito"/>
                <a:cs typeface="Carlito"/>
              </a:rPr>
              <a:t>έπρεπε</a:t>
            </a:r>
            <a:r>
              <a:rPr spc="95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dirty="0" smtClean="0">
                <a:solidFill>
                  <a:srgbClr val="49452A"/>
                </a:solidFill>
                <a:latin typeface="Carlito"/>
                <a:cs typeface="Carlito"/>
              </a:rPr>
              <a:t>η</a:t>
            </a:r>
            <a:r>
              <a:rPr lang="el-GR" dirty="0" smtClean="0">
                <a:solidFill>
                  <a:srgbClr val="49452A"/>
                </a:solidFill>
                <a:latin typeface="Carlito"/>
                <a:cs typeface="Carlito"/>
              </a:rPr>
              <a:t> διαδικασία να είναι αυτοματοποιημένη. </a:t>
            </a:r>
            <a:endParaRPr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57361" y="5638800"/>
            <a:ext cx="6611367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23950" algn="l"/>
                <a:tab pos="1682750" algn="l"/>
                <a:tab pos="2158365" algn="l"/>
                <a:tab pos="3426460" algn="l"/>
                <a:tab pos="4406900" algn="l"/>
              </a:tabLst>
            </a:pPr>
            <a:r>
              <a:rPr sz="2000" dirty="0">
                <a:solidFill>
                  <a:srgbClr val="49452A"/>
                </a:solidFill>
                <a:latin typeface="Carlito"/>
                <a:cs typeface="Carlito"/>
              </a:rPr>
              <a:t>	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42033" y="4087114"/>
            <a:ext cx="6041390" cy="1539396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340"/>
              </a:spcBef>
            </a:pPr>
            <a:r>
              <a:rPr lang="el-GR" spc="-5" dirty="0" smtClean="0">
                <a:solidFill>
                  <a:srgbClr val="49452A"/>
                </a:solidFill>
                <a:latin typeface="Carlito"/>
                <a:cs typeface="Carlito"/>
              </a:rPr>
              <a:t>Συνεπώς </a:t>
            </a:r>
            <a:r>
              <a:rPr lang="el-GR" spc="-5" dirty="0">
                <a:solidFill>
                  <a:srgbClr val="49452A"/>
                </a:solidFill>
                <a:latin typeface="Carlito"/>
                <a:cs typeface="Carlito"/>
              </a:rPr>
              <a:t>οι φ</a:t>
            </a:r>
            <a:r>
              <a:rPr lang="el-GR" spc="-10" dirty="0">
                <a:solidFill>
                  <a:srgbClr val="49452A"/>
                </a:solidFill>
                <a:latin typeface="Carlito"/>
                <a:cs typeface="Carlito"/>
              </a:rPr>
              <a:t>ο</a:t>
            </a:r>
            <a:r>
              <a:rPr lang="el-GR" spc="-25" dirty="0">
                <a:solidFill>
                  <a:srgbClr val="49452A"/>
                </a:solidFill>
                <a:latin typeface="Carlito"/>
                <a:cs typeface="Carlito"/>
              </a:rPr>
              <a:t>ι</a:t>
            </a:r>
            <a:r>
              <a:rPr lang="el-GR" spc="-5" dirty="0">
                <a:solidFill>
                  <a:srgbClr val="49452A"/>
                </a:solidFill>
                <a:latin typeface="Carlito"/>
                <a:cs typeface="Carlito"/>
              </a:rPr>
              <a:t>τ</a:t>
            </a:r>
            <a:r>
              <a:rPr lang="el-GR" spc="-45" dirty="0">
                <a:solidFill>
                  <a:srgbClr val="49452A"/>
                </a:solidFill>
                <a:latin typeface="Carlito"/>
                <a:cs typeface="Carlito"/>
              </a:rPr>
              <a:t>η</a:t>
            </a:r>
            <a:r>
              <a:rPr lang="el-GR" spc="-5" dirty="0">
                <a:solidFill>
                  <a:srgbClr val="49452A"/>
                </a:solidFill>
                <a:latin typeface="Carlito"/>
                <a:cs typeface="Carlito"/>
              </a:rPr>
              <a:t>τές δεν θα δοκίμαζαν λέξεις της</a:t>
            </a:r>
            <a:r>
              <a:rPr lang="el-GR" spc="-5" dirty="0" smtClean="0">
                <a:solidFill>
                  <a:srgbClr val="49452A"/>
                </a:solidFill>
                <a:latin typeface="Carlito"/>
                <a:cs typeface="Carlito"/>
              </a:rPr>
              <a:t>          </a:t>
            </a:r>
            <a:r>
              <a:rPr spc="-5" dirty="0" err="1" smtClean="0">
                <a:solidFill>
                  <a:srgbClr val="49452A"/>
                </a:solidFill>
                <a:latin typeface="Carlito"/>
                <a:cs typeface="Carlito"/>
              </a:rPr>
              <a:t>ελληνικής</a:t>
            </a:r>
            <a:r>
              <a:rPr spc="-5" dirty="0" smtClean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pc="-10" dirty="0" err="1" smtClean="0">
                <a:solidFill>
                  <a:srgbClr val="49452A"/>
                </a:solidFill>
                <a:latin typeface="Carlito"/>
                <a:cs typeface="Carlito"/>
              </a:rPr>
              <a:t>γλώσσ</a:t>
            </a:r>
            <a:r>
              <a:rPr spc="-10" dirty="0" smtClean="0">
                <a:solidFill>
                  <a:srgbClr val="49452A"/>
                </a:solidFill>
                <a:latin typeface="Carlito"/>
                <a:cs typeface="Carlito"/>
              </a:rPr>
              <a:t>ας, αλλά </a:t>
            </a:r>
            <a:r>
              <a:rPr spc="-5" dirty="0" smtClean="0">
                <a:solidFill>
                  <a:srgbClr val="49452A"/>
                </a:solidFill>
                <a:latin typeface="Carlito"/>
                <a:cs typeface="Carlito"/>
              </a:rPr>
              <a:t>θα έπρεπε </a:t>
            </a:r>
            <a:r>
              <a:rPr dirty="0" smtClean="0">
                <a:solidFill>
                  <a:srgbClr val="49452A"/>
                </a:solidFill>
                <a:latin typeface="Carlito"/>
                <a:cs typeface="Carlito"/>
              </a:rPr>
              <a:t>να </a:t>
            </a:r>
            <a:r>
              <a:rPr spc="-10" dirty="0" smtClean="0">
                <a:solidFill>
                  <a:srgbClr val="49452A"/>
                </a:solidFill>
                <a:latin typeface="Carlito"/>
                <a:cs typeface="Carlito"/>
              </a:rPr>
              <a:t>αντιπαραβάλουν  </a:t>
            </a:r>
            <a:r>
              <a:rPr dirty="0" smtClean="0">
                <a:solidFill>
                  <a:srgbClr val="49452A"/>
                </a:solidFill>
                <a:latin typeface="Carlito"/>
                <a:cs typeface="Carlito"/>
              </a:rPr>
              <a:t>ένα </a:t>
            </a:r>
            <a:r>
              <a:rPr spc="-10" dirty="0" smtClean="0">
                <a:solidFill>
                  <a:srgbClr val="49452A"/>
                </a:solidFill>
                <a:latin typeface="Carlito"/>
                <a:cs typeface="Carlito"/>
              </a:rPr>
              <a:t>ολόκληρο </a:t>
            </a:r>
            <a:r>
              <a:rPr spc="-20" dirty="0" smtClean="0">
                <a:solidFill>
                  <a:srgbClr val="49452A"/>
                </a:solidFill>
                <a:latin typeface="Carlito"/>
                <a:cs typeface="Carlito"/>
              </a:rPr>
              <a:t>λεξικό </a:t>
            </a:r>
            <a:r>
              <a:rPr dirty="0" smtClean="0">
                <a:solidFill>
                  <a:srgbClr val="49452A"/>
                </a:solidFill>
                <a:latin typeface="Carlito"/>
                <a:cs typeface="Carlito"/>
              </a:rPr>
              <a:t>με </a:t>
            </a:r>
            <a:r>
              <a:rPr spc="-20" dirty="0" smtClean="0">
                <a:solidFill>
                  <a:srgbClr val="49452A"/>
                </a:solidFill>
                <a:latin typeface="Carlito"/>
                <a:cs typeface="Carlito"/>
              </a:rPr>
              <a:t>την </a:t>
            </a:r>
            <a:r>
              <a:rPr spc="-5" dirty="0" smtClean="0">
                <a:solidFill>
                  <a:srgbClr val="49452A"/>
                </a:solidFill>
                <a:latin typeface="Carlito"/>
                <a:cs typeface="Carlito"/>
              </a:rPr>
              <a:t>βάση </a:t>
            </a:r>
            <a:r>
              <a:rPr spc="-10" dirty="0" smtClean="0">
                <a:solidFill>
                  <a:srgbClr val="49452A"/>
                </a:solidFill>
                <a:latin typeface="Carlito"/>
                <a:cs typeface="Carlito"/>
              </a:rPr>
              <a:t>δεδομένων. </a:t>
            </a:r>
            <a:r>
              <a:rPr spc="-5" dirty="0" err="1" smtClean="0">
                <a:solidFill>
                  <a:srgbClr val="49452A"/>
                </a:solidFill>
                <a:latin typeface="Carlito"/>
                <a:cs typeface="Carlito"/>
              </a:rPr>
              <a:t>Όμως</a:t>
            </a:r>
            <a:r>
              <a:rPr spc="-5" dirty="0" smtClean="0">
                <a:solidFill>
                  <a:srgbClr val="49452A"/>
                </a:solidFill>
                <a:latin typeface="Carlito"/>
                <a:cs typeface="Carlito"/>
              </a:rPr>
              <a:t>  επ</a:t>
            </a:r>
            <a:r>
              <a:rPr spc="-5" dirty="0" err="1" smtClean="0">
                <a:solidFill>
                  <a:srgbClr val="49452A"/>
                </a:solidFill>
                <a:latin typeface="Carlito"/>
                <a:cs typeface="Carlito"/>
              </a:rPr>
              <a:t>ειδή</a:t>
            </a:r>
            <a:r>
              <a:rPr spc="-5" dirty="0" smtClean="0">
                <a:solidFill>
                  <a:srgbClr val="49452A"/>
                </a:solidFill>
                <a:latin typeface="Carlito"/>
                <a:cs typeface="Carlito"/>
              </a:rPr>
              <a:t> α</a:t>
            </a:r>
            <a:r>
              <a:rPr spc="-5" dirty="0" err="1" smtClean="0">
                <a:solidFill>
                  <a:srgbClr val="49452A"/>
                </a:solidFill>
                <a:latin typeface="Carlito"/>
                <a:cs typeface="Carlito"/>
              </a:rPr>
              <a:t>υτά</a:t>
            </a:r>
            <a:r>
              <a:rPr spc="-5" dirty="0" smtClean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pc="-10" dirty="0" smtClean="0">
                <a:solidFill>
                  <a:srgbClr val="49452A"/>
                </a:solidFill>
                <a:latin typeface="Carlito"/>
                <a:cs typeface="Carlito"/>
              </a:rPr>
              <a:t>τα </a:t>
            </a:r>
            <a:r>
              <a:rPr spc="-5" dirty="0" err="1" smtClean="0">
                <a:solidFill>
                  <a:srgbClr val="49452A"/>
                </a:solidFill>
                <a:latin typeface="Carlito"/>
                <a:cs typeface="Carlito"/>
              </a:rPr>
              <a:t>δύο</a:t>
            </a:r>
            <a:r>
              <a:rPr spc="-5" dirty="0" smtClean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pc="-5" dirty="0" err="1" smtClean="0">
                <a:solidFill>
                  <a:srgbClr val="49452A"/>
                </a:solidFill>
                <a:latin typeface="Carlito"/>
                <a:cs typeface="Carlito"/>
              </a:rPr>
              <a:t>δεν</a:t>
            </a:r>
            <a:r>
              <a:rPr spc="-5" dirty="0" smtClean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pc="-5" dirty="0" err="1" smtClean="0">
                <a:solidFill>
                  <a:srgbClr val="49452A"/>
                </a:solidFill>
                <a:latin typeface="Carlito"/>
                <a:cs typeface="Carlito"/>
              </a:rPr>
              <a:t>είν</a:t>
            </a:r>
            <a:r>
              <a:rPr spc="-5" dirty="0" smtClean="0">
                <a:solidFill>
                  <a:srgbClr val="49452A"/>
                </a:solidFill>
                <a:latin typeface="Carlito"/>
                <a:cs typeface="Carlito"/>
              </a:rPr>
              <a:t>αι όμοια </a:t>
            </a:r>
            <a:r>
              <a:rPr dirty="0" smtClean="0">
                <a:solidFill>
                  <a:srgbClr val="49452A"/>
                </a:solidFill>
                <a:latin typeface="Carlito"/>
                <a:cs typeface="Carlito"/>
              </a:rPr>
              <a:t>σε </a:t>
            </a:r>
            <a:r>
              <a:rPr spc="-10" dirty="0" smtClean="0">
                <a:solidFill>
                  <a:srgbClr val="49452A"/>
                </a:solidFill>
                <a:latin typeface="Carlito"/>
                <a:cs typeface="Carlito"/>
              </a:rPr>
              <a:t>μορφή </a:t>
            </a:r>
            <a:r>
              <a:rPr spc="-5" dirty="0" smtClean="0">
                <a:solidFill>
                  <a:srgbClr val="49452A"/>
                </a:solidFill>
                <a:latin typeface="Carlito"/>
                <a:cs typeface="Carlito"/>
              </a:rPr>
              <a:t>μεταξύ  τους, </a:t>
            </a:r>
            <a:r>
              <a:rPr spc="-10" dirty="0" smtClean="0">
                <a:solidFill>
                  <a:srgbClr val="49452A"/>
                </a:solidFill>
                <a:latin typeface="Carlito"/>
                <a:cs typeface="Carlito"/>
              </a:rPr>
              <a:t>το πρόγραμμα </a:t>
            </a:r>
            <a:r>
              <a:rPr spc="-5" dirty="0" smtClean="0">
                <a:solidFill>
                  <a:srgbClr val="49452A"/>
                </a:solidFill>
                <a:latin typeface="Carlito"/>
                <a:cs typeface="Carlito"/>
              </a:rPr>
              <a:t>θα </a:t>
            </a:r>
            <a:r>
              <a:rPr spc="-10" dirty="0" smtClean="0">
                <a:solidFill>
                  <a:srgbClr val="49452A"/>
                </a:solidFill>
                <a:latin typeface="Carlito"/>
                <a:cs typeface="Carlito"/>
              </a:rPr>
              <a:t>έπρεπε </a:t>
            </a:r>
            <a:r>
              <a:rPr dirty="0" smtClean="0">
                <a:solidFill>
                  <a:srgbClr val="49452A"/>
                </a:solidFill>
                <a:latin typeface="Carlito"/>
                <a:cs typeface="Carlito"/>
              </a:rPr>
              <a:t>να </a:t>
            </a:r>
            <a:r>
              <a:rPr spc="-10" dirty="0" smtClean="0">
                <a:solidFill>
                  <a:srgbClr val="49452A"/>
                </a:solidFill>
                <a:latin typeface="Carlito"/>
                <a:cs typeface="Carlito"/>
              </a:rPr>
              <a:t>μετατρέψει </a:t>
            </a:r>
            <a:r>
              <a:rPr dirty="0" smtClean="0">
                <a:solidFill>
                  <a:srgbClr val="49452A"/>
                </a:solidFill>
                <a:latin typeface="Carlito"/>
                <a:cs typeface="Carlito"/>
              </a:rPr>
              <a:t>τις </a:t>
            </a:r>
            <a:r>
              <a:rPr spc="-5" dirty="0" smtClean="0">
                <a:solidFill>
                  <a:srgbClr val="49452A"/>
                </a:solidFill>
                <a:latin typeface="Carlito"/>
                <a:cs typeface="Carlito"/>
              </a:rPr>
              <a:t>λέξεις  </a:t>
            </a:r>
            <a:r>
              <a:rPr spc="5" dirty="0" smtClean="0">
                <a:solidFill>
                  <a:srgbClr val="49452A"/>
                </a:solidFill>
                <a:latin typeface="Carlito"/>
                <a:cs typeface="Carlito"/>
              </a:rPr>
              <a:t>στη </a:t>
            </a:r>
            <a:r>
              <a:rPr spc="-5" dirty="0" smtClean="0">
                <a:solidFill>
                  <a:srgbClr val="49452A"/>
                </a:solidFill>
                <a:latin typeface="Carlito"/>
                <a:cs typeface="Carlito"/>
              </a:rPr>
              <a:t>μορφή </a:t>
            </a:r>
            <a:r>
              <a:rPr spc="-10" dirty="0" smtClean="0">
                <a:solidFill>
                  <a:srgbClr val="49452A"/>
                </a:solidFill>
                <a:latin typeface="Carlito"/>
                <a:cs typeface="Carlito"/>
              </a:rPr>
              <a:t>των </a:t>
            </a:r>
            <a:r>
              <a:rPr spc="-5" dirty="0" smtClean="0">
                <a:solidFill>
                  <a:srgbClr val="49452A"/>
                </a:solidFill>
                <a:latin typeface="Carlito"/>
                <a:cs typeface="Carlito"/>
              </a:rPr>
              <a:t>βάσεων, </a:t>
            </a:r>
            <a:r>
              <a:rPr spc="-10" dirty="0" smtClean="0">
                <a:solidFill>
                  <a:srgbClr val="49452A"/>
                </a:solidFill>
                <a:latin typeface="Carlito"/>
                <a:cs typeface="Carlito"/>
              </a:rPr>
              <a:t>δηλαδή </a:t>
            </a:r>
            <a:r>
              <a:rPr dirty="0" smtClean="0">
                <a:solidFill>
                  <a:srgbClr val="49452A"/>
                </a:solidFill>
                <a:latin typeface="Carlito"/>
                <a:cs typeface="Carlito"/>
              </a:rPr>
              <a:t>σε </a:t>
            </a:r>
            <a:r>
              <a:rPr spc="-10" dirty="0" smtClean="0">
                <a:solidFill>
                  <a:srgbClr val="49452A"/>
                </a:solidFill>
                <a:latin typeface="Carlito"/>
                <a:cs typeface="Carlito"/>
              </a:rPr>
              <a:t>κεφαλαία</a:t>
            </a:r>
            <a:r>
              <a:rPr spc="-75" dirty="0" smtClean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pc="-15" dirty="0" smtClean="0">
                <a:solidFill>
                  <a:srgbClr val="49452A"/>
                </a:solidFill>
                <a:latin typeface="Carlito"/>
                <a:cs typeface="Carlito"/>
              </a:rPr>
              <a:t>λατινικά.</a:t>
            </a:r>
            <a:endParaRPr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0360" y="572770"/>
            <a:ext cx="5933440" cy="165798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975360" marR="5080" indent="-963294">
              <a:lnSpc>
                <a:spcPct val="98800"/>
              </a:lnSpc>
              <a:spcBef>
                <a:spcPts val="150"/>
              </a:spcBef>
            </a:pPr>
            <a:r>
              <a:rPr sz="3600" spc="-310" dirty="0"/>
              <a:t>2. </a:t>
            </a:r>
            <a:r>
              <a:rPr sz="3600" spc="-185" dirty="0"/>
              <a:t>ΠΕΡΙΓΡΑΦΗ</a:t>
            </a:r>
            <a:r>
              <a:rPr sz="3600" spc="-290" dirty="0"/>
              <a:t> </a:t>
            </a:r>
            <a:r>
              <a:rPr sz="3600" spc="-85" dirty="0"/>
              <a:t>ΕΦΑΡΜΟΓΗΣ  </a:t>
            </a:r>
            <a:r>
              <a:rPr sz="3600" spc="-395" dirty="0"/>
              <a:t>ΜΙΚΤΗΣ </a:t>
            </a:r>
            <a:r>
              <a:rPr sz="3600" spc="-140" dirty="0"/>
              <a:t>ΜΑΘΗΣΗΣ  </a:t>
            </a:r>
            <a:r>
              <a:rPr sz="3600" spc="-300" dirty="0"/>
              <a:t>(INTERVENTION)</a:t>
            </a:r>
            <a:r>
              <a:rPr sz="3600" spc="-310" dirty="0"/>
              <a:t> </a:t>
            </a:r>
            <a:r>
              <a:rPr sz="3600" spc="-320" dirty="0"/>
              <a:t>IV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050442" y="2145538"/>
            <a:ext cx="7179158" cy="3222036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2400" b="1" spc="-30" dirty="0">
                <a:solidFill>
                  <a:srgbClr val="49452A"/>
                </a:solidFill>
                <a:latin typeface="Carlito"/>
                <a:cs typeface="Carlito"/>
              </a:rPr>
              <a:t>Κατ’οικον </a:t>
            </a:r>
            <a:r>
              <a:rPr sz="2400" b="1" spc="-5" dirty="0">
                <a:solidFill>
                  <a:srgbClr val="49452A"/>
                </a:solidFill>
                <a:latin typeface="Carlito"/>
                <a:cs typeface="Carlito"/>
              </a:rPr>
              <a:t>εργασία-e-learning:</a:t>
            </a:r>
            <a:endParaRPr sz="2400" dirty="0">
              <a:latin typeface="Carlito"/>
              <a:cs typeface="Carlito"/>
            </a:endParaRPr>
          </a:p>
          <a:p>
            <a:pPr marL="286385" marR="5080" indent="-274320">
              <a:lnSpc>
                <a:spcPts val="2590"/>
              </a:lnSpc>
              <a:spcBef>
                <a:spcPts val="615"/>
              </a:spcBef>
              <a:tabLst>
                <a:tab pos="1128395" algn="l"/>
                <a:tab pos="2362835" algn="l"/>
                <a:tab pos="3548379" algn="l"/>
                <a:tab pos="4170679" algn="l"/>
                <a:tab pos="5688965" algn="l"/>
                <a:tab pos="6221095" algn="l"/>
              </a:tabLst>
            </a:pPr>
            <a:r>
              <a:rPr sz="2050" i="1" spc="-10" dirty="0">
                <a:solidFill>
                  <a:srgbClr val="C0504D"/>
                </a:solidFill>
                <a:latin typeface="Comic Sans MS"/>
                <a:cs typeface="Comic Sans MS"/>
              </a:rPr>
              <a:t>O</a:t>
            </a:r>
            <a:r>
              <a:rPr sz="2050" i="1" spc="-85" dirty="0">
                <a:solidFill>
                  <a:srgbClr val="C0504D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49452A"/>
                </a:solidFill>
                <a:latin typeface="Carlito"/>
                <a:cs typeface="Carlito"/>
              </a:rPr>
              <a:t>Σ</a:t>
            </a:r>
            <a:r>
              <a:rPr spc="-25" dirty="0">
                <a:solidFill>
                  <a:srgbClr val="49452A"/>
                </a:solidFill>
                <a:latin typeface="Carlito"/>
                <a:cs typeface="Carlito"/>
              </a:rPr>
              <a:t>τ</a:t>
            </a:r>
            <a:r>
              <a:rPr spc="-5" dirty="0">
                <a:solidFill>
                  <a:srgbClr val="49452A"/>
                </a:solidFill>
                <a:latin typeface="Carlito"/>
                <a:cs typeface="Carlito"/>
              </a:rPr>
              <a:t>ου</a:t>
            </a:r>
            <a:r>
              <a:rPr dirty="0">
                <a:solidFill>
                  <a:srgbClr val="49452A"/>
                </a:solidFill>
                <a:latin typeface="Carlito"/>
                <a:cs typeface="Carlito"/>
              </a:rPr>
              <a:t>ς	</a:t>
            </a:r>
            <a:r>
              <a:rPr spc="-5" dirty="0">
                <a:solidFill>
                  <a:srgbClr val="49452A"/>
                </a:solidFill>
                <a:latin typeface="Carlito"/>
                <a:cs typeface="Carlito"/>
              </a:rPr>
              <a:t>φο</a:t>
            </a:r>
            <a:r>
              <a:rPr spc="-30" dirty="0">
                <a:solidFill>
                  <a:srgbClr val="49452A"/>
                </a:solidFill>
                <a:latin typeface="Carlito"/>
                <a:cs typeface="Carlito"/>
              </a:rPr>
              <a:t>ι</a:t>
            </a:r>
            <a:r>
              <a:rPr spc="-5" dirty="0">
                <a:solidFill>
                  <a:srgbClr val="49452A"/>
                </a:solidFill>
                <a:latin typeface="Carlito"/>
                <a:cs typeface="Carlito"/>
              </a:rPr>
              <a:t>τ</a:t>
            </a:r>
            <a:r>
              <a:rPr spc="-35" dirty="0">
                <a:solidFill>
                  <a:srgbClr val="49452A"/>
                </a:solidFill>
                <a:latin typeface="Carlito"/>
                <a:cs typeface="Carlito"/>
              </a:rPr>
              <a:t>η</a:t>
            </a:r>
            <a:r>
              <a:rPr spc="-5" dirty="0">
                <a:solidFill>
                  <a:srgbClr val="49452A"/>
                </a:solidFill>
                <a:latin typeface="Carlito"/>
                <a:cs typeface="Carlito"/>
              </a:rPr>
              <a:t>τέ</a:t>
            </a:r>
            <a:r>
              <a:rPr dirty="0">
                <a:solidFill>
                  <a:srgbClr val="49452A"/>
                </a:solidFill>
                <a:latin typeface="Carlito"/>
                <a:cs typeface="Carlito"/>
              </a:rPr>
              <a:t>ς	</a:t>
            </a:r>
            <a:r>
              <a:rPr spc="-5" dirty="0">
                <a:solidFill>
                  <a:srgbClr val="49452A"/>
                </a:solidFill>
                <a:latin typeface="Carlito"/>
                <a:cs typeface="Carlito"/>
              </a:rPr>
              <a:t>δ</a:t>
            </a:r>
            <a:r>
              <a:rPr spc="-30" dirty="0">
                <a:solidFill>
                  <a:srgbClr val="49452A"/>
                </a:solidFill>
                <a:latin typeface="Carlito"/>
                <a:cs typeface="Carlito"/>
              </a:rPr>
              <a:t>ί</a:t>
            </a:r>
            <a:r>
              <a:rPr dirty="0">
                <a:solidFill>
                  <a:srgbClr val="49452A"/>
                </a:solidFill>
                <a:latin typeface="Carlito"/>
                <a:cs typeface="Carlito"/>
              </a:rPr>
              <a:t>νο</a:t>
            </a:r>
            <a:r>
              <a:rPr spc="10" dirty="0">
                <a:solidFill>
                  <a:srgbClr val="49452A"/>
                </a:solidFill>
                <a:latin typeface="Carlito"/>
                <a:cs typeface="Carlito"/>
              </a:rPr>
              <a:t>ν</a:t>
            </a:r>
            <a:r>
              <a:rPr spc="-20" dirty="0">
                <a:solidFill>
                  <a:srgbClr val="49452A"/>
                </a:solidFill>
                <a:latin typeface="Carlito"/>
                <a:cs typeface="Carlito"/>
              </a:rPr>
              <a:t>τ</a:t>
            </a:r>
            <a:r>
              <a:rPr dirty="0">
                <a:solidFill>
                  <a:srgbClr val="49452A"/>
                </a:solidFill>
                <a:latin typeface="Carlito"/>
                <a:cs typeface="Carlito"/>
              </a:rPr>
              <a:t>αι	</a:t>
            </a:r>
            <a:r>
              <a:rPr spc="-5" dirty="0">
                <a:solidFill>
                  <a:srgbClr val="49452A"/>
                </a:solidFill>
                <a:latin typeface="Carlito"/>
                <a:cs typeface="Carlito"/>
              </a:rPr>
              <a:t>δύ</a:t>
            </a:r>
            <a:r>
              <a:rPr dirty="0">
                <a:solidFill>
                  <a:srgbClr val="49452A"/>
                </a:solidFill>
                <a:latin typeface="Carlito"/>
                <a:cs typeface="Carlito"/>
              </a:rPr>
              <a:t>ο	εβδ</a:t>
            </a:r>
            <a:r>
              <a:rPr spc="5" dirty="0">
                <a:solidFill>
                  <a:srgbClr val="49452A"/>
                </a:solidFill>
                <a:latin typeface="Carlito"/>
                <a:cs typeface="Carlito"/>
              </a:rPr>
              <a:t>ο</a:t>
            </a:r>
            <a:r>
              <a:rPr spc="-15" dirty="0">
                <a:solidFill>
                  <a:srgbClr val="49452A"/>
                </a:solidFill>
                <a:latin typeface="Carlito"/>
                <a:cs typeface="Carlito"/>
              </a:rPr>
              <a:t>μ</a:t>
            </a:r>
            <a:r>
              <a:rPr spc="-30" dirty="0">
                <a:solidFill>
                  <a:srgbClr val="49452A"/>
                </a:solidFill>
                <a:latin typeface="Carlito"/>
                <a:cs typeface="Carlito"/>
              </a:rPr>
              <a:t>ά</a:t>
            </a:r>
            <a:r>
              <a:rPr spc="-5" dirty="0">
                <a:solidFill>
                  <a:srgbClr val="49452A"/>
                </a:solidFill>
                <a:latin typeface="Carlito"/>
                <a:cs typeface="Carlito"/>
              </a:rPr>
              <a:t>δε</a:t>
            </a:r>
            <a:r>
              <a:rPr dirty="0">
                <a:solidFill>
                  <a:srgbClr val="49452A"/>
                </a:solidFill>
                <a:latin typeface="Carlito"/>
                <a:cs typeface="Carlito"/>
              </a:rPr>
              <a:t>ς	</a:t>
            </a:r>
            <a:r>
              <a:rPr spc="-5" dirty="0" smtClean="0">
                <a:solidFill>
                  <a:srgbClr val="49452A"/>
                </a:solidFill>
                <a:latin typeface="Carlito"/>
                <a:cs typeface="Carlito"/>
              </a:rPr>
              <a:t>γ</a:t>
            </a:r>
            <a:r>
              <a:rPr spc="5" dirty="0" smtClean="0">
                <a:solidFill>
                  <a:srgbClr val="49452A"/>
                </a:solidFill>
                <a:latin typeface="Carlito"/>
                <a:cs typeface="Carlito"/>
              </a:rPr>
              <a:t>ι</a:t>
            </a:r>
            <a:r>
              <a:rPr dirty="0" smtClean="0">
                <a:solidFill>
                  <a:srgbClr val="49452A"/>
                </a:solidFill>
                <a:latin typeface="Carlito"/>
                <a:cs typeface="Carlito"/>
              </a:rPr>
              <a:t>α</a:t>
            </a:r>
            <a:r>
              <a:rPr lang="el-GR" dirty="0" smtClean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dirty="0" smtClean="0">
                <a:solidFill>
                  <a:srgbClr val="49452A"/>
                </a:solidFill>
                <a:latin typeface="Carlito"/>
                <a:cs typeface="Carlito"/>
              </a:rPr>
              <a:t>να  </a:t>
            </a:r>
            <a:r>
              <a:rPr spc="-10" dirty="0">
                <a:solidFill>
                  <a:srgbClr val="49452A"/>
                </a:solidFill>
                <a:latin typeface="Carlito"/>
                <a:cs typeface="Carlito"/>
              </a:rPr>
              <a:t>ασχοληθούν </a:t>
            </a:r>
            <a:r>
              <a:rPr dirty="0">
                <a:solidFill>
                  <a:srgbClr val="49452A"/>
                </a:solidFill>
                <a:latin typeface="Carlito"/>
                <a:cs typeface="Carlito"/>
              </a:rPr>
              <a:t>με </a:t>
            </a:r>
            <a:r>
              <a:rPr spc="-25" dirty="0">
                <a:solidFill>
                  <a:srgbClr val="49452A"/>
                </a:solidFill>
                <a:latin typeface="Carlito"/>
                <a:cs typeface="Carlito"/>
              </a:rPr>
              <a:t>την </a:t>
            </a:r>
            <a:r>
              <a:rPr spc="-10" dirty="0">
                <a:solidFill>
                  <a:srgbClr val="49452A"/>
                </a:solidFill>
                <a:latin typeface="Carlito"/>
                <a:cs typeface="Carlito"/>
              </a:rPr>
              <a:t>εργασία </a:t>
            </a:r>
            <a:r>
              <a:rPr dirty="0">
                <a:solidFill>
                  <a:srgbClr val="49452A"/>
                </a:solidFill>
                <a:latin typeface="Carlito"/>
                <a:cs typeface="Carlito"/>
              </a:rPr>
              <a:t>που </a:t>
            </a:r>
            <a:r>
              <a:rPr spc="-15" dirty="0">
                <a:solidFill>
                  <a:srgbClr val="49452A"/>
                </a:solidFill>
                <a:latin typeface="Carlito"/>
                <a:cs typeface="Carlito"/>
              </a:rPr>
              <a:t>τους</a:t>
            </a:r>
            <a:r>
              <a:rPr spc="35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pc="-15" dirty="0">
                <a:solidFill>
                  <a:srgbClr val="49452A"/>
                </a:solidFill>
                <a:latin typeface="Carlito"/>
                <a:cs typeface="Carlito"/>
              </a:rPr>
              <a:t>ανατέθηκε.</a:t>
            </a:r>
            <a:endParaRPr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i="1" spc="-10" dirty="0">
                <a:solidFill>
                  <a:srgbClr val="C0504D"/>
                </a:solidFill>
                <a:latin typeface="Comic Sans MS"/>
                <a:cs typeface="Comic Sans MS"/>
              </a:rPr>
              <a:t>O </a:t>
            </a:r>
            <a:r>
              <a:rPr spc="-5" dirty="0">
                <a:solidFill>
                  <a:srgbClr val="49452A"/>
                </a:solidFill>
                <a:latin typeface="Carlito"/>
                <a:cs typeface="Carlito"/>
              </a:rPr>
              <a:t>Εργάζονται </a:t>
            </a:r>
            <a:r>
              <a:rPr spc="-20" dirty="0">
                <a:solidFill>
                  <a:srgbClr val="49452A"/>
                </a:solidFill>
                <a:latin typeface="Carlito"/>
                <a:cs typeface="Carlito"/>
              </a:rPr>
              <a:t>ατομικά </a:t>
            </a:r>
            <a:r>
              <a:rPr spc="-10" dirty="0">
                <a:solidFill>
                  <a:srgbClr val="49452A"/>
                </a:solidFill>
                <a:latin typeface="Carlito"/>
                <a:cs typeface="Carlito"/>
              </a:rPr>
              <a:t>αλλά </a:t>
            </a:r>
            <a:r>
              <a:rPr spc="-30" dirty="0">
                <a:solidFill>
                  <a:srgbClr val="49452A"/>
                </a:solidFill>
                <a:latin typeface="Carlito"/>
                <a:cs typeface="Carlito"/>
              </a:rPr>
              <a:t>και</a:t>
            </a:r>
            <a:r>
              <a:rPr spc="-50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pc="-20" dirty="0">
                <a:solidFill>
                  <a:srgbClr val="49452A"/>
                </a:solidFill>
                <a:latin typeface="Carlito"/>
                <a:cs typeface="Carlito"/>
              </a:rPr>
              <a:t>ομάδικά.</a:t>
            </a:r>
            <a:endParaRPr dirty="0">
              <a:latin typeface="Carlito"/>
              <a:cs typeface="Carlito"/>
            </a:endParaRPr>
          </a:p>
          <a:p>
            <a:pPr marL="286385" marR="5715" indent="-274320" algn="just">
              <a:lnSpc>
                <a:spcPts val="2590"/>
              </a:lnSpc>
              <a:spcBef>
                <a:spcPts val="620"/>
              </a:spcBef>
            </a:pPr>
            <a:r>
              <a:rPr i="1" spc="-10" dirty="0">
                <a:solidFill>
                  <a:srgbClr val="C0504D"/>
                </a:solidFill>
                <a:latin typeface="Comic Sans MS"/>
                <a:cs typeface="Comic Sans MS"/>
              </a:rPr>
              <a:t>O </a:t>
            </a:r>
            <a:r>
              <a:rPr spc="-10" dirty="0">
                <a:solidFill>
                  <a:srgbClr val="49452A"/>
                </a:solidFill>
                <a:latin typeface="Carlito"/>
                <a:cs typeface="Carlito"/>
              </a:rPr>
              <a:t>Στο </a:t>
            </a:r>
            <a:r>
              <a:rPr dirty="0">
                <a:solidFill>
                  <a:srgbClr val="C00000"/>
                </a:solidFill>
                <a:latin typeface="Carlito"/>
                <a:cs typeface="Carlito"/>
              </a:rPr>
              <a:t>e-class </a:t>
            </a:r>
            <a:r>
              <a:rPr spc="-10" dirty="0">
                <a:solidFill>
                  <a:srgbClr val="49452A"/>
                </a:solidFill>
                <a:latin typeface="Carlito"/>
                <a:cs typeface="Carlito"/>
              </a:rPr>
              <a:t>υπάρχει διαθέσιμο το μάθημα της  </a:t>
            </a:r>
            <a:r>
              <a:rPr spc="-5" dirty="0">
                <a:solidFill>
                  <a:srgbClr val="49452A"/>
                </a:solidFill>
                <a:latin typeface="Carlito"/>
                <a:cs typeface="Carlito"/>
              </a:rPr>
              <a:t>Βιοπληροφορικής.    </a:t>
            </a:r>
            <a:r>
              <a:rPr spc="-10" dirty="0">
                <a:solidFill>
                  <a:srgbClr val="49452A"/>
                </a:solidFill>
                <a:latin typeface="Carlito"/>
                <a:cs typeface="Carlito"/>
              </a:rPr>
              <a:t>Εκεί    </a:t>
            </a:r>
            <a:r>
              <a:rPr spc="-5" dirty="0">
                <a:solidFill>
                  <a:srgbClr val="49452A"/>
                </a:solidFill>
                <a:latin typeface="Carlito"/>
                <a:cs typeface="Carlito"/>
              </a:rPr>
              <a:t>θα    βρούν    </a:t>
            </a:r>
            <a:r>
              <a:rPr spc="-10" dirty="0">
                <a:solidFill>
                  <a:srgbClr val="49452A"/>
                </a:solidFill>
                <a:latin typeface="Carlito"/>
                <a:cs typeface="Carlito"/>
              </a:rPr>
              <a:t>α</a:t>
            </a:r>
            <a:r>
              <a:rPr spc="-10" dirty="0" err="1">
                <a:solidFill>
                  <a:srgbClr val="49452A"/>
                </a:solidFill>
                <a:latin typeface="Carlito"/>
                <a:cs typeface="Carlito"/>
              </a:rPr>
              <a:t>ρχείο</a:t>
            </a:r>
            <a:r>
              <a:rPr spc="95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dirty="0" err="1" smtClean="0">
                <a:solidFill>
                  <a:srgbClr val="49452A"/>
                </a:solidFill>
                <a:latin typeface="Carlito"/>
                <a:cs typeface="Carlito"/>
              </a:rPr>
              <a:t>με</a:t>
            </a:r>
            <a:r>
              <a:rPr lang="el-GR" dirty="0">
                <a:latin typeface="Carlito"/>
                <a:cs typeface="Carlito"/>
              </a:rPr>
              <a:t> </a:t>
            </a:r>
            <a:r>
              <a:rPr u="heavy" dirty="0" err="1" smtClean="0">
                <a:solidFill>
                  <a:srgbClr val="49452A"/>
                </a:solidFill>
                <a:uFill>
                  <a:solidFill>
                    <a:srgbClr val="49452A"/>
                  </a:solidFill>
                </a:uFill>
                <a:latin typeface="Carlito"/>
                <a:cs typeface="Carlito"/>
              </a:rPr>
              <a:t>σημειώσεις</a:t>
            </a:r>
            <a:r>
              <a:rPr dirty="0" smtClean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spc="-5" dirty="0">
                <a:solidFill>
                  <a:srgbClr val="49452A"/>
                </a:solidFill>
                <a:latin typeface="Carlito"/>
                <a:cs typeface="Carlito"/>
              </a:rPr>
              <a:t>της </a:t>
            </a:r>
            <a:r>
              <a:rPr dirty="0">
                <a:solidFill>
                  <a:srgbClr val="49452A"/>
                </a:solidFill>
                <a:latin typeface="Carlito"/>
                <a:cs typeface="Carlito"/>
              </a:rPr>
              <a:t>θεωρίας, </a:t>
            </a:r>
            <a:r>
              <a:rPr spc="-15" dirty="0">
                <a:solidFill>
                  <a:srgbClr val="49452A"/>
                </a:solidFill>
                <a:latin typeface="Carlito"/>
                <a:cs typeface="Carlito"/>
              </a:rPr>
              <a:t>επεξηγηματικά</a:t>
            </a:r>
            <a:r>
              <a:rPr u="heavy" spc="-15" dirty="0">
                <a:solidFill>
                  <a:srgbClr val="49452A"/>
                </a:solidFill>
                <a:uFill>
                  <a:solidFill>
                    <a:srgbClr val="49452A"/>
                  </a:solidFill>
                </a:uFill>
                <a:latin typeface="Carlito"/>
                <a:cs typeface="Carlito"/>
              </a:rPr>
              <a:t> βίντεο</a:t>
            </a:r>
            <a:r>
              <a:rPr spc="-15" dirty="0">
                <a:solidFill>
                  <a:srgbClr val="49452A"/>
                </a:solidFill>
                <a:latin typeface="Carlito"/>
                <a:cs typeface="Carlito"/>
              </a:rPr>
              <a:t>,  </a:t>
            </a:r>
            <a:r>
              <a:rPr spc="-10" dirty="0">
                <a:solidFill>
                  <a:srgbClr val="49452A"/>
                </a:solidFill>
                <a:latin typeface="Carlito"/>
                <a:cs typeface="Carlito"/>
              </a:rPr>
              <a:t>καταγεγραμμένες </a:t>
            </a:r>
            <a:r>
              <a:rPr spc="-5" dirty="0">
                <a:solidFill>
                  <a:srgbClr val="49452A"/>
                </a:solidFill>
                <a:latin typeface="Carlito"/>
                <a:cs typeface="Carlito"/>
              </a:rPr>
              <a:t>τις </a:t>
            </a:r>
            <a:r>
              <a:rPr u="heavy" spc="-10" dirty="0">
                <a:solidFill>
                  <a:srgbClr val="49452A"/>
                </a:solidFill>
                <a:uFill>
                  <a:solidFill>
                    <a:srgbClr val="49452A"/>
                  </a:solidFill>
                </a:uFill>
                <a:latin typeface="Carlito"/>
                <a:cs typeface="Carlito"/>
              </a:rPr>
              <a:t>face </a:t>
            </a:r>
            <a:r>
              <a:rPr u="heavy" spc="-15" dirty="0">
                <a:solidFill>
                  <a:srgbClr val="49452A"/>
                </a:solidFill>
                <a:uFill>
                  <a:solidFill>
                    <a:srgbClr val="49452A"/>
                  </a:solidFill>
                </a:uFill>
                <a:latin typeface="Carlito"/>
                <a:cs typeface="Carlito"/>
              </a:rPr>
              <a:t>to face </a:t>
            </a:r>
            <a:r>
              <a:rPr u="heavy" spc="-5" dirty="0">
                <a:solidFill>
                  <a:srgbClr val="49452A"/>
                </a:solidFill>
                <a:uFill>
                  <a:solidFill>
                    <a:srgbClr val="49452A"/>
                  </a:solidFill>
                </a:uFill>
                <a:latin typeface="Carlito"/>
                <a:cs typeface="Carlito"/>
              </a:rPr>
              <a:t>συναντήσεις, </a:t>
            </a:r>
            <a:r>
              <a:rPr spc="-5" dirty="0">
                <a:solidFill>
                  <a:srgbClr val="49452A"/>
                </a:solidFill>
                <a:latin typeface="Carlito"/>
                <a:cs typeface="Carlito"/>
              </a:rPr>
              <a:t> </a:t>
            </a:r>
            <a:r>
              <a:rPr dirty="0">
                <a:solidFill>
                  <a:srgbClr val="49452A"/>
                </a:solidFill>
                <a:latin typeface="Carlito"/>
                <a:cs typeface="Carlito"/>
              </a:rPr>
              <a:t>ένα </a:t>
            </a:r>
            <a:r>
              <a:rPr u="heavy" dirty="0">
                <a:solidFill>
                  <a:srgbClr val="49452A"/>
                </a:solidFill>
                <a:uFill>
                  <a:solidFill>
                    <a:srgbClr val="49452A"/>
                  </a:solidFill>
                </a:uFill>
                <a:latin typeface="Carlito"/>
                <a:cs typeface="Carlito"/>
              </a:rPr>
              <a:t> </a:t>
            </a:r>
            <a:r>
              <a:rPr u="heavy" spc="-5" dirty="0">
                <a:solidFill>
                  <a:srgbClr val="49452A"/>
                </a:solidFill>
                <a:uFill>
                  <a:solidFill>
                    <a:srgbClr val="49452A"/>
                  </a:solidFill>
                </a:uFill>
                <a:latin typeface="Carlito"/>
                <a:cs typeface="Carlito"/>
              </a:rPr>
              <a:t>πρότυπο  πρόγραμμα</a:t>
            </a:r>
            <a:r>
              <a:rPr spc="-5" dirty="0">
                <a:solidFill>
                  <a:srgbClr val="49452A"/>
                </a:solidFill>
                <a:latin typeface="Carlito"/>
                <a:cs typeface="Carlito"/>
              </a:rPr>
              <a:t>,  </a:t>
            </a:r>
            <a:r>
              <a:rPr dirty="0">
                <a:solidFill>
                  <a:srgbClr val="49452A"/>
                </a:solidFill>
                <a:latin typeface="Carlito"/>
                <a:cs typeface="Carlito"/>
              </a:rPr>
              <a:t>ένα </a:t>
            </a:r>
            <a:r>
              <a:rPr u="heavy" dirty="0">
                <a:solidFill>
                  <a:srgbClr val="49452A"/>
                </a:solidFill>
                <a:uFill>
                  <a:solidFill>
                    <a:srgbClr val="49452A"/>
                  </a:solidFill>
                </a:uFill>
                <a:latin typeface="Carlito"/>
                <a:cs typeface="Carlito"/>
              </a:rPr>
              <a:t> </a:t>
            </a:r>
            <a:r>
              <a:rPr u="heavy" spc="-20" dirty="0">
                <a:solidFill>
                  <a:srgbClr val="49452A"/>
                </a:solidFill>
                <a:uFill>
                  <a:solidFill>
                    <a:srgbClr val="49452A"/>
                  </a:solidFill>
                </a:uFill>
                <a:latin typeface="Carlito"/>
                <a:cs typeface="Carlito"/>
              </a:rPr>
              <a:t>λεξικό</a:t>
            </a:r>
            <a:r>
              <a:rPr spc="-20" dirty="0">
                <a:solidFill>
                  <a:srgbClr val="49452A"/>
                </a:solidFill>
                <a:latin typeface="Carlito"/>
                <a:cs typeface="Carlito"/>
              </a:rPr>
              <a:t>  </a:t>
            </a:r>
            <a:r>
              <a:rPr spc="-30" dirty="0">
                <a:solidFill>
                  <a:srgbClr val="49452A"/>
                </a:solidFill>
                <a:latin typeface="Carlito"/>
                <a:cs typeface="Carlito"/>
              </a:rPr>
              <a:t>και</a:t>
            </a:r>
            <a:r>
              <a:rPr u="heavy" spc="165" dirty="0">
                <a:solidFill>
                  <a:srgbClr val="49452A"/>
                </a:solidFill>
                <a:uFill>
                  <a:solidFill>
                    <a:srgbClr val="49452A"/>
                  </a:solidFill>
                </a:uFill>
                <a:latin typeface="Carlito"/>
                <a:cs typeface="Carlito"/>
              </a:rPr>
              <a:t> </a:t>
            </a:r>
            <a:r>
              <a:rPr u="heavy" spc="-10" dirty="0">
                <a:solidFill>
                  <a:srgbClr val="49452A"/>
                </a:solidFill>
                <a:uFill>
                  <a:solidFill>
                    <a:srgbClr val="49452A"/>
                  </a:solidFill>
                </a:uFill>
                <a:latin typeface="Carlito"/>
                <a:cs typeface="Carlito"/>
              </a:rPr>
              <a:t>τμήμα</a:t>
            </a:r>
            <a:endParaRPr dirty="0">
              <a:latin typeface="Carlito"/>
              <a:cs typeface="Carlito"/>
            </a:endParaRPr>
          </a:p>
          <a:p>
            <a:pPr marL="286385">
              <a:lnSpc>
                <a:spcPts val="2560"/>
              </a:lnSpc>
            </a:pPr>
            <a:r>
              <a:rPr u="heavy" spc="-600" dirty="0">
                <a:solidFill>
                  <a:srgbClr val="49452A"/>
                </a:solidFill>
                <a:uFill>
                  <a:solidFill>
                    <a:srgbClr val="49452A"/>
                  </a:solidFill>
                </a:uFill>
                <a:latin typeface="Times New Roman"/>
                <a:cs typeface="Times New Roman"/>
              </a:rPr>
              <a:t> </a:t>
            </a:r>
            <a:r>
              <a:rPr u="heavy" spc="-5" dirty="0">
                <a:solidFill>
                  <a:srgbClr val="49452A"/>
                </a:solidFill>
                <a:uFill>
                  <a:solidFill>
                    <a:srgbClr val="49452A"/>
                  </a:solidFill>
                </a:uFill>
                <a:latin typeface="Carlito"/>
                <a:cs typeface="Carlito"/>
              </a:rPr>
              <a:t>της </a:t>
            </a:r>
            <a:r>
              <a:rPr u="heavy" spc="-10" dirty="0">
                <a:solidFill>
                  <a:srgbClr val="49452A"/>
                </a:solidFill>
                <a:uFill>
                  <a:solidFill>
                    <a:srgbClr val="49452A"/>
                  </a:solidFill>
                </a:uFill>
                <a:latin typeface="Carlito"/>
                <a:cs typeface="Carlito"/>
              </a:rPr>
              <a:t>βάσης</a:t>
            </a:r>
            <a:r>
              <a:rPr u="heavy" spc="5" dirty="0">
                <a:solidFill>
                  <a:srgbClr val="49452A"/>
                </a:solidFill>
                <a:uFill>
                  <a:solidFill>
                    <a:srgbClr val="49452A"/>
                  </a:solidFill>
                </a:uFill>
                <a:latin typeface="Carlito"/>
                <a:cs typeface="Carlito"/>
              </a:rPr>
              <a:t> </a:t>
            </a:r>
            <a:r>
              <a:rPr u="heavy" spc="-10" dirty="0">
                <a:solidFill>
                  <a:srgbClr val="49452A"/>
                </a:solidFill>
                <a:uFill>
                  <a:solidFill>
                    <a:srgbClr val="49452A"/>
                  </a:solidFill>
                </a:uFill>
                <a:latin typeface="Carlito"/>
                <a:cs typeface="Carlito"/>
              </a:rPr>
              <a:t>δεδομένων.</a:t>
            </a:r>
            <a:endParaRPr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648</Words>
  <Application>Microsoft Office PowerPoint</Application>
  <PresentationFormat>On-screen Show (4:3)</PresentationFormat>
  <Paragraphs>79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ΜΕΛΕΤΗ ΠΕΡΙΠΤΩΣΗΣ</vt:lpstr>
      <vt:lpstr>ΜΙΚΤΗ ΜΑΘΗΣΗ  (BLENDED LEARNING)</vt:lpstr>
      <vt:lpstr>1. ΠΕΡΙΓΡΑΦΗ ΠΕΡΙΠΤΩΣΗΣ  (SITUATION) I</vt:lpstr>
      <vt:lpstr>1. ΠΕΡΙΓΡΑΦΗ ΠΕΡΙΠΤΩΣΗΣ  (SITUATION) II</vt:lpstr>
      <vt:lpstr>2. ΠΕΡΙΓΡΑΦΗ ΕΦΑΡΜΟΓΗΣ  ΜΙΚΤΗΣ ΜΑΘΗΣΗΣ  (INTERVENTION) I</vt:lpstr>
      <vt:lpstr>2. ΠΕΡΙΓΡΑΦΗ ΕΦΑΡΜΟΓΗΣ  ΜΙΚΤΗΣ ΜΑΘΗΣΗΣ  (INTERVENTION) II</vt:lpstr>
      <vt:lpstr>2. ΠΕΡΙΓΡΑΦΗ ΕΦΑΡΜΟΓΗΣ ΜΙΚΤΗΣ  ΜΑΘΗΣΗΣ (INTERVENTION) III</vt:lpstr>
      <vt:lpstr>2. ΠΕΡΙΓΡΑΦΗ ΕΦΑΡΜΟΓΗΣ  ΜΙΚΤΗΣ ΜΑΘΗΣΗΣ  (INTERVENTION) IV</vt:lpstr>
      <vt:lpstr>2. ΠΕΡΙΓΡΑΦΗ ΕΦΑΡΜΟΓΗΣ ΜΙΚΤΗΣ  ΜΑΘΗΣΗΣ (INTERVENTION) V</vt:lpstr>
      <vt:lpstr>2. ΠΕΡΙΓΡΑΦΗ ΕΦΑΡΜΟΓΗΣ ΜΙΚΤΗΣ  ΜΑΘΗΣΗΣ (INTERVENTION) VI</vt:lpstr>
      <vt:lpstr>3.ΑΠΟΤΕΛΕΣΜΑΤΑ ΜΙΚΤΗΣ  ΜΑΘΗΣΗΣ (RESULTS)</vt:lpstr>
      <vt:lpstr>4. ΣΥΜΠΕΡΑΣΜΑΤΑ (LESSONS  LEARNED)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Δημητρης Αγγελου</cp:lastModifiedBy>
  <cp:revision>3</cp:revision>
  <dcterms:created xsi:type="dcterms:W3CDTF">2021-06-16T17:59:15Z</dcterms:created>
  <dcterms:modified xsi:type="dcterms:W3CDTF">2021-06-21T14:33:33Z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2015-10-18T00:00:00Z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2021-06-16T00:00:00Z</vt:filetime>
  </property>
</Properties>
</file>