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6" r:id="rId4"/>
    <p:sldId id="277" r:id="rId5"/>
    <p:sldId id="270" r:id="rId6"/>
    <p:sldId id="273" r:id="rId7"/>
    <p:sldId id="274" r:id="rId8"/>
    <p:sldId id="276" r:id="rId9"/>
    <p:sldId id="257" r:id="rId10"/>
    <p:sldId id="264" r:id="rId11"/>
    <p:sldId id="263" r:id="rId12"/>
    <p:sldId id="260" r:id="rId13"/>
    <p:sldId id="27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CFDB4-EAA9-4151-87D1-F1C2049A10F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0814B6-4FFF-4877-9FB8-3F160DE04E4B}">
      <dgm:prSet/>
      <dgm:spPr/>
      <dgm:t>
        <a:bodyPr/>
        <a:lstStyle/>
        <a:p>
          <a:r>
            <a:rPr lang="el-GR"/>
            <a:t>Οι ελληνικές επιχειρήσεις (και όχι μόνο) στην μετά πανδημία εποχή έχουν ανάγκη να δημιουργήσουν τις συνθήκες επιβίωσης όπου συνεπάγεται διαχείριση κινδύνων (συστημικών και επιχειρηματικών), μείωση κόστους λειτουργίας, αύξηση ανταγωνιστικότητας/παραγωγικότητας και καινοτόμου λειτουργίας σε όλα τα επίπεδα</a:t>
          </a:r>
          <a:endParaRPr lang="en-US"/>
        </a:p>
      </dgm:t>
    </dgm:pt>
    <dgm:pt modelId="{C3DCB8AC-6C54-4A95-8405-6EC6B219B353}" type="parTrans" cxnId="{20E04165-8FB3-46A5-8C05-9387401DCFF7}">
      <dgm:prSet/>
      <dgm:spPr/>
      <dgm:t>
        <a:bodyPr/>
        <a:lstStyle/>
        <a:p>
          <a:endParaRPr lang="en-US"/>
        </a:p>
      </dgm:t>
    </dgm:pt>
    <dgm:pt modelId="{C5DDCA68-1902-4824-BFCE-16FE9524C68A}" type="sibTrans" cxnId="{20E04165-8FB3-46A5-8C05-9387401DCFF7}">
      <dgm:prSet/>
      <dgm:spPr/>
      <dgm:t>
        <a:bodyPr/>
        <a:lstStyle/>
        <a:p>
          <a:endParaRPr lang="en-US"/>
        </a:p>
      </dgm:t>
    </dgm:pt>
    <dgm:pt modelId="{9E31BC5F-D0FD-4898-BC81-4D88A64C2E00}">
      <dgm:prSet/>
      <dgm:spPr/>
      <dgm:t>
        <a:bodyPr/>
        <a:lstStyle/>
        <a:p>
          <a:r>
            <a:rPr lang="el-GR"/>
            <a:t>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επίπεδο: Μακροοικονομικό, Κλαδικό, Μικροοικονομικό (Δημοσιονομική-Νομισματική Πολιτική/Δομές Αγοράς/Θεωρία Επιχείρησης)</a:t>
          </a:r>
          <a:endParaRPr lang="en-US"/>
        </a:p>
      </dgm:t>
    </dgm:pt>
    <dgm:pt modelId="{7C4F98D0-712F-4FCD-9C8F-BEE2FD9D6EF5}" type="parTrans" cxnId="{4BC1A645-C233-48C5-B325-A8182A00B1AC}">
      <dgm:prSet/>
      <dgm:spPr/>
      <dgm:t>
        <a:bodyPr/>
        <a:lstStyle/>
        <a:p>
          <a:endParaRPr lang="en-US"/>
        </a:p>
      </dgm:t>
    </dgm:pt>
    <dgm:pt modelId="{034E690B-718A-4552-B30E-D25025FDD66E}" type="sibTrans" cxnId="{4BC1A645-C233-48C5-B325-A8182A00B1AC}">
      <dgm:prSet/>
      <dgm:spPr/>
      <dgm:t>
        <a:bodyPr/>
        <a:lstStyle/>
        <a:p>
          <a:endParaRPr lang="en-US"/>
        </a:p>
      </dgm:t>
    </dgm:pt>
    <dgm:pt modelId="{06A132EC-124B-4FF2-93D8-ABAC87FF4F5C}">
      <dgm:prSet/>
      <dgm:spPr/>
      <dgm:t>
        <a:bodyPr/>
        <a:lstStyle/>
        <a:p>
          <a:r>
            <a:rPr lang="el-GR"/>
            <a:t>Όλα τα παραπάνω αναλύει και συνθέτει σε επίπεδο εφαρμοσμένο και ως εργαλεία λήψης επιχειρηματικών αποφάσεων η «Οικονομική Διοίκησης των Επιχειρήσεων» σε τοπικό, εθνικό, περιφερειακό (ΕΕ) και διεθνές επίπεδο.</a:t>
          </a:r>
          <a:endParaRPr lang="en-US"/>
        </a:p>
      </dgm:t>
    </dgm:pt>
    <dgm:pt modelId="{D7E0D8AD-B288-4807-8B98-8BCBB7E7F6BE}" type="parTrans" cxnId="{3B788ED9-753D-401F-84EF-84BC8AAFE3A1}">
      <dgm:prSet/>
      <dgm:spPr/>
      <dgm:t>
        <a:bodyPr/>
        <a:lstStyle/>
        <a:p>
          <a:endParaRPr lang="en-US"/>
        </a:p>
      </dgm:t>
    </dgm:pt>
    <dgm:pt modelId="{6EFB2920-D905-48C2-A389-9746FA3AFF5F}" type="sibTrans" cxnId="{3B788ED9-753D-401F-84EF-84BC8AAFE3A1}">
      <dgm:prSet/>
      <dgm:spPr/>
      <dgm:t>
        <a:bodyPr/>
        <a:lstStyle/>
        <a:p>
          <a:endParaRPr lang="en-US"/>
        </a:p>
      </dgm:t>
    </dgm:pt>
    <dgm:pt modelId="{D610DB88-4BB8-4D76-9219-36E5EB77B9A2}" type="pres">
      <dgm:prSet presAssocID="{E87CFDB4-EAA9-4151-87D1-F1C2049A10F5}" presName="linear" presStyleCnt="0">
        <dgm:presLayoutVars>
          <dgm:animLvl val="lvl"/>
          <dgm:resizeHandles val="exact"/>
        </dgm:presLayoutVars>
      </dgm:prSet>
      <dgm:spPr/>
    </dgm:pt>
    <dgm:pt modelId="{2A4EBF90-E2FC-4AC7-91C6-E29CE1CDF43B}" type="pres">
      <dgm:prSet presAssocID="{2E0814B6-4FFF-4877-9FB8-3F160DE04E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3C50C9-C754-47E8-9CD9-3E61D3F68529}" type="pres">
      <dgm:prSet presAssocID="{C5DDCA68-1902-4824-BFCE-16FE9524C68A}" presName="spacer" presStyleCnt="0"/>
      <dgm:spPr/>
    </dgm:pt>
    <dgm:pt modelId="{7C66F83C-B4B1-4070-93FD-008F0175FECF}" type="pres">
      <dgm:prSet presAssocID="{9E31BC5F-D0FD-4898-BC81-4D88A64C2E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8C00D9-16B8-4140-8300-AB138445A000}" type="pres">
      <dgm:prSet presAssocID="{034E690B-718A-4552-B30E-D25025FDD66E}" presName="spacer" presStyleCnt="0"/>
      <dgm:spPr/>
    </dgm:pt>
    <dgm:pt modelId="{F8B580B1-E722-4D4F-BFC7-13B5739BE8EA}" type="pres">
      <dgm:prSet presAssocID="{06A132EC-124B-4FF2-93D8-ABAC87FF4F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98F204-2E31-495D-90A7-847430F09894}" type="presOf" srcId="{E87CFDB4-EAA9-4151-87D1-F1C2049A10F5}" destId="{D610DB88-4BB8-4D76-9219-36E5EB77B9A2}" srcOrd="0" destOrd="0" presId="urn:microsoft.com/office/officeart/2005/8/layout/vList2"/>
    <dgm:cxn modelId="{E5476026-9AAD-4497-B4ED-1BA8C7C3F194}" type="presOf" srcId="{9E31BC5F-D0FD-4898-BC81-4D88A64C2E00}" destId="{7C66F83C-B4B1-4070-93FD-008F0175FECF}" srcOrd="0" destOrd="0" presId="urn:microsoft.com/office/officeart/2005/8/layout/vList2"/>
    <dgm:cxn modelId="{20E04165-8FB3-46A5-8C05-9387401DCFF7}" srcId="{E87CFDB4-EAA9-4151-87D1-F1C2049A10F5}" destId="{2E0814B6-4FFF-4877-9FB8-3F160DE04E4B}" srcOrd="0" destOrd="0" parTransId="{C3DCB8AC-6C54-4A95-8405-6EC6B219B353}" sibTransId="{C5DDCA68-1902-4824-BFCE-16FE9524C68A}"/>
    <dgm:cxn modelId="{4BC1A645-C233-48C5-B325-A8182A00B1AC}" srcId="{E87CFDB4-EAA9-4151-87D1-F1C2049A10F5}" destId="{9E31BC5F-D0FD-4898-BC81-4D88A64C2E00}" srcOrd="1" destOrd="0" parTransId="{7C4F98D0-712F-4FCD-9C8F-BEE2FD9D6EF5}" sibTransId="{034E690B-718A-4552-B30E-D25025FDD66E}"/>
    <dgm:cxn modelId="{DC00E5BD-1C83-40AD-A822-AA24EA6BAA79}" type="presOf" srcId="{2E0814B6-4FFF-4877-9FB8-3F160DE04E4B}" destId="{2A4EBF90-E2FC-4AC7-91C6-E29CE1CDF43B}" srcOrd="0" destOrd="0" presId="urn:microsoft.com/office/officeart/2005/8/layout/vList2"/>
    <dgm:cxn modelId="{3B788ED9-753D-401F-84EF-84BC8AAFE3A1}" srcId="{E87CFDB4-EAA9-4151-87D1-F1C2049A10F5}" destId="{06A132EC-124B-4FF2-93D8-ABAC87FF4F5C}" srcOrd="2" destOrd="0" parTransId="{D7E0D8AD-B288-4807-8B98-8BCBB7E7F6BE}" sibTransId="{6EFB2920-D905-48C2-A389-9746FA3AFF5F}"/>
    <dgm:cxn modelId="{28BF7EE7-01B8-4E2B-901F-902D688D4574}" type="presOf" srcId="{06A132EC-124B-4FF2-93D8-ABAC87FF4F5C}" destId="{F8B580B1-E722-4D4F-BFC7-13B5739BE8EA}" srcOrd="0" destOrd="0" presId="urn:microsoft.com/office/officeart/2005/8/layout/vList2"/>
    <dgm:cxn modelId="{A62733D1-E203-4DAF-BB5D-53EB01A199DC}" type="presParOf" srcId="{D610DB88-4BB8-4D76-9219-36E5EB77B9A2}" destId="{2A4EBF90-E2FC-4AC7-91C6-E29CE1CDF43B}" srcOrd="0" destOrd="0" presId="urn:microsoft.com/office/officeart/2005/8/layout/vList2"/>
    <dgm:cxn modelId="{6DE4FEFD-3A2A-4AF3-9510-9EAFE125744F}" type="presParOf" srcId="{D610DB88-4BB8-4D76-9219-36E5EB77B9A2}" destId="{823C50C9-C754-47E8-9CD9-3E61D3F68529}" srcOrd="1" destOrd="0" presId="urn:microsoft.com/office/officeart/2005/8/layout/vList2"/>
    <dgm:cxn modelId="{7D6A971B-8AEC-4190-842C-80BF0BBB7FC4}" type="presParOf" srcId="{D610DB88-4BB8-4D76-9219-36E5EB77B9A2}" destId="{7C66F83C-B4B1-4070-93FD-008F0175FECF}" srcOrd="2" destOrd="0" presId="urn:microsoft.com/office/officeart/2005/8/layout/vList2"/>
    <dgm:cxn modelId="{D280EEC8-8CC7-4FD8-8DD3-C41D8668F079}" type="presParOf" srcId="{D610DB88-4BB8-4D76-9219-36E5EB77B9A2}" destId="{F98C00D9-16B8-4140-8300-AB138445A000}" srcOrd="3" destOrd="0" presId="urn:microsoft.com/office/officeart/2005/8/layout/vList2"/>
    <dgm:cxn modelId="{B23B8C43-73DE-4452-903C-367BF048EBE3}" type="presParOf" srcId="{D610DB88-4BB8-4D76-9219-36E5EB77B9A2}" destId="{F8B580B1-E722-4D4F-BFC7-13B5739BE8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2C541-C33E-4E60-AF24-30FB9859448B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C6D26E-6F07-437F-B3B3-1C889FF41AB3}">
      <dgm:prSet/>
      <dgm:spPr/>
      <dgm:t>
        <a:bodyPr/>
        <a:lstStyle/>
        <a:p>
          <a:r>
            <a:rPr lang="el-GR"/>
            <a:t>ΘΕΩΡΙΑ ΜΕ ΠΟΛΛΑ ΤΡΕΧΟΝΤΑ ΠΑΡΑΔΕΙΓΜΑΤΑ</a:t>
          </a:r>
          <a:endParaRPr lang="en-US"/>
        </a:p>
      </dgm:t>
    </dgm:pt>
    <dgm:pt modelId="{11D503E8-A179-4FF8-80C0-7C7CE932D223}" type="parTrans" cxnId="{D10EA160-A0D8-44E2-BF5C-F6709BA8810C}">
      <dgm:prSet/>
      <dgm:spPr/>
      <dgm:t>
        <a:bodyPr/>
        <a:lstStyle/>
        <a:p>
          <a:endParaRPr lang="en-US"/>
        </a:p>
      </dgm:t>
    </dgm:pt>
    <dgm:pt modelId="{A28D4045-A7C3-42C8-98C9-DB6CC71E8BAB}" type="sibTrans" cxnId="{D10EA160-A0D8-44E2-BF5C-F6709BA8810C}">
      <dgm:prSet/>
      <dgm:spPr/>
      <dgm:t>
        <a:bodyPr/>
        <a:lstStyle/>
        <a:p>
          <a:endParaRPr lang="en-US"/>
        </a:p>
      </dgm:t>
    </dgm:pt>
    <dgm:pt modelId="{3A757CEC-02D1-4DE7-8AB0-2B801E2B28B2}">
      <dgm:prSet/>
      <dgm:spPr/>
      <dgm:t>
        <a:bodyPr/>
        <a:lstStyle/>
        <a:p>
          <a:r>
            <a:rPr lang="el-GR"/>
            <a:t>ΓΙΑ ΚΆΘΕ ΘΕΩΡΗΤΙΚΟ ΚΟΜΜΑΤΙ ΑΝΤΙΣΤΟΙΧΑ ΜΙΑ ΜΕΛΕΤΗ ΠΕΡΙΠΤΩΣΗΣ</a:t>
          </a:r>
          <a:endParaRPr lang="en-US"/>
        </a:p>
      </dgm:t>
    </dgm:pt>
    <dgm:pt modelId="{65A7E059-AB5C-4D6C-A892-81A766EBE632}" type="parTrans" cxnId="{B34DA4F1-6F8E-4956-80AE-69D42E18281C}">
      <dgm:prSet/>
      <dgm:spPr/>
      <dgm:t>
        <a:bodyPr/>
        <a:lstStyle/>
        <a:p>
          <a:endParaRPr lang="en-US"/>
        </a:p>
      </dgm:t>
    </dgm:pt>
    <dgm:pt modelId="{4F2DE51E-C865-4699-B6FD-88B268C692AB}" type="sibTrans" cxnId="{B34DA4F1-6F8E-4956-80AE-69D42E18281C}">
      <dgm:prSet/>
      <dgm:spPr/>
      <dgm:t>
        <a:bodyPr/>
        <a:lstStyle/>
        <a:p>
          <a:endParaRPr lang="en-US"/>
        </a:p>
      </dgm:t>
    </dgm:pt>
    <dgm:pt modelId="{C41F62D4-C27E-40F4-8A83-CA614B0C54A2}">
      <dgm:prSet/>
      <dgm:spPr/>
      <dgm:t>
        <a:bodyPr/>
        <a:lstStyle/>
        <a:p>
          <a:r>
            <a:rPr lang="el-GR"/>
            <a:t>ΣΗΜΕΙΩΣΕΙΣ ΚΑΙ ΤΡΕΧΟΥΣΑ ΒΙΒΛΙΟΓΡΑΦΙΑ</a:t>
          </a:r>
          <a:endParaRPr lang="en-US"/>
        </a:p>
      </dgm:t>
    </dgm:pt>
    <dgm:pt modelId="{D87F5643-95BF-4621-AFF3-CC7CF311610E}" type="parTrans" cxnId="{71A61F28-1BC1-4C75-8289-C92D4272479F}">
      <dgm:prSet/>
      <dgm:spPr/>
      <dgm:t>
        <a:bodyPr/>
        <a:lstStyle/>
        <a:p>
          <a:endParaRPr lang="en-US"/>
        </a:p>
      </dgm:t>
    </dgm:pt>
    <dgm:pt modelId="{9C4193B5-BC45-4300-AB15-A6F2ACE25F3D}" type="sibTrans" cxnId="{71A61F28-1BC1-4C75-8289-C92D4272479F}">
      <dgm:prSet/>
      <dgm:spPr/>
      <dgm:t>
        <a:bodyPr/>
        <a:lstStyle/>
        <a:p>
          <a:endParaRPr lang="en-US"/>
        </a:p>
      </dgm:t>
    </dgm:pt>
    <dgm:pt modelId="{E4FA75E1-A6F3-4C18-9236-34EFD745B28C}">
      <dgm:prSet/>
      <dgm:spPr/>
      <dgm:t>
        <a:bodyPr/>
        <a:lstStyle/>
        <a:p>
          <a:r>
            <a:rPr lang="el-GR"/>
            <a:t>ΕΞΕΤΑΣΕΙΣ ΒΑΣΙΣΜΕΝΕΣ ΣΕ ΠΡΟΚΑΘΟΡΙΣΜΕΝΗ ΥΛΗ ΚΑΙ ΜΕ ΒΑΣΗ ΘΕΜΑΤΑ ΠΑΡΕΛΘΟΝΤΩΝ ΕΤΩΝ</a:t>
          </a:r>
          <a:endParaRPr lang="en-US"/>
        </a:p>
      </dgm:t>
    </dgm:pt>
    <dgm:pt modelId="{4D07A771-C7C8-49EC-A4B0-3E2A1F3EA156}" type="parTrans" cxnId="{FD1478F8-745C-428F-86B1-04C96671EEAF}">
      <dgm:prSet/>
      <dgm:spPr/>
      <dgm:t>
        <a:bodyPr/>
        <a:lstStyle/>
        <a:p>
          <a:endParaRPr lang="en-US"/>
        </a:p>
      </dgm:t>
    </dgm:pt>
    <dgm:pt modelId="{232A3E7B-9DFE-4AA8-99C6-AEC9DBC84DB4}" type="sibTrans" cxnId="{FD1478F8-745C-428F-86B1-04C96671EEAF}">
      <dgm:prSet/>
      <dgm:spPr/>
      <dgm:t>
        <a:bodyPr/>
        <a:lstStyle/>
        <a:p>
          <a:endParaRPr lang="en-US"/>
        </a:p>
      </dgm:t>
    </dgm:pt>
    <dgm:pt modelId="{90FD9618-4D28-4698-9DD5-1F63E9C3BFD8}" type="pres">
      <dgm:prSet presAssocID="{9EC2C541-C33E-4E60-AF24-30FB9859448B}" presName="diagram" presStyleCnt="0">
        <dgm:presLayoutVars>
          <dgm:dir/>
          <dgm:resizeHandles val="exact"/>
        </dgm:presLayoutVars>
      </dgm:prSet>
      <dgm:spPr/>
    </dgm:pt>
    <dgm:pt modelId="{3EB5BD6A-B8D5-4D0C-B9C7-FF4FB25C2FE0}" type="pres">
      <dgm:prSet presAssocID="{BAC6D26E-6F07-437F-B3B3-1C889FF41AB3}" presName="arrow" presStyleLbl="node1" presStyleIdx="0" presStyleCnt="4">
        <dgm:presLayoutVars>
          <dgm:bulletEnabled val="1"/>
        </dgm:presLayoutVars>
      </dgm:prSet>
      <dgm:spPr/>
    </dgm:pt>
    <dgm:pt modelId="{3575FA8B-F764-4C58-9F7B-233D136594B6}" type="pres">
      <dgm:prSet presAssocID="{3A757CEC-02D1-4DE7-8AB0-2B801E2B28B2}" presName="arrow" presStyleLbl="node1" presStyleIdx="1" presStyleCnt="4">
        <dgm:presLayoutVars>
          <dgm:bulletEnabled val="1"/>
        </dgm:presLayoutVars>
      </dgm:prSet>
      <dgm:spPr/>
    </dgm:pt>
    <dgm:pt modelId="{E88ABD9F-527B-48A4-B337-A829616927AE}" type="pres">
      <dgm:prSet presAssocID="{C41F62D4-C27E-40F4-8A83-CA614B0C54A2}" presName="arrow" presStyleLbl="node1" presStyleIdx="2" presStyleCnt="4">
        <dgm:presLayoutVars>
          <dgm:bulletEnabled val="1"/>
        </dgm:presLayoutVars>
      </dgm:prSet>
      <dgm:spPr/>
    </dgm:pt>
    <dgm:pt modelId="{AB1090D2-CFA7-4B5E-B71C-DF3353BA582B}" type="pres">
      <dgm:prSet presAssocID="{E4FA75E1-A6F3-4C18-9236-34EFD745B28C}" presName="arrow" presStyleLbl="node1" presStyleIdx="3" presStyleCnt="4">
        <dgm:presLayoutVars>
          <dgm:bulletEnabled val="1"/>
        </dgm:presLayoutVars>
      </dgm:prSet>
      <dgm:spPr/>
    </dgm:pt>
  </dgm:ptLst>
  <dgm:cxnLst>
    <dgm:cxn modelId="{71A61F28-1BC1-4C75-8289-C92D4272479F}" srcId="{9EC2C541-C33E-4E60-AF24-30FB9859448B}" destId="{C41F62D4-C27E-40F4-8A83-CA614B0C54A2}" srcOrd="2" destOrd="0" parTransId="{D87F5643-95BF-4621-AFF3-CC7CF311610E}" sibTransId="{9C4193B5-BC45-4300-AB15-A6F2ACE25F3D}"/>
    <dgm:cxn modelId="{D10EA160-A0D8-44E2-BF5C-F6709BA8810C}" srcId="{9EC2C541-C33E-4E60-AF24-30FB9859448B}" destId="{BAC6D26E-6F07-437F-B3B3-1C889FF41AB3}" srcOrd="0" destOrd="0" parTransId="{11D503E8-A179-4FF8-80C0-7C7CE932D223}" sibTransId="{A28D4045-A7C3-42C8-98C9-DB6CC71E8BAB}"/>
    <dgm:cxn modelId="{EFC8D44E-F56C-4D07-BC0B-EF913280CE40}" type="presOf" srcId="{3A757CEC-02D1-4DE7-8AB0-2B801E2B28B2}" destId="{3575FA8B-F764-4C58-9F7B-233D136594B6}" srcOrd="0" destOrd="0" presId="urn:microsoft.com/office/officeart/2005/8/layout/arrow5"/>
    <dgm:cxn modelId="{0509DFDF-9FB2-4788-8737-524AE0A1C4B6}" type="presOf" srcId="{C41F62D4-C27E-40F4-8A83-CA614B0C54A2}" destId="{E88ABD9F-527B-48A4-B337-A829616927AE}" srcOrd="0" destOrd="0" presId="urn:microsoft.com/office/officeart/2005/8/layout/arrow5"/>
    <dgm:cxn modelId="{025129E2-1EF1-4118-8C8A-8865C97077F2}" type="presOf" srcId="{9EC2C541-C33E-4E60-AF24-30FB9859448B}" destId="{90FD9618-4D28-4698-9DD5-1F63E9C3BFD8}" srcOrd="0" destOrd="0" presId="urn:microsoft.com/office/officeart/2005/8/layout/arrow5"/>
    <dgm:cxn modelId="{26A1CEF0-CED7-4CC3-8E6A-2FAAED90FBC7}" type="presOf" srcId="{E4FA75E1-A6F3-4C18-9236-34EFD745B28C}" destId="{AB1090D2-CFA7-4B5E-B71C-DF3353BA582B}" srcOrd="0" destOrd="0" presId="urn:microsoft.com/office/officeart/2005/8/layout/arrow5"/>
    <dgm:cxn modelId="{B34DA4F1-6F8E-4956-80AE-69D42E18281C}" srcId="{9EC2C541-C33E-4E60-AF24-30FB9859448B}" destId="{3A757CEC-02D1-4DE7-8AB0-2B801E2B28B2}" srcOrd="1" destOrd="0" parTransId="{65A7E059-AB5C-4D6C-A892-81A766EBE632}" sibTransId="{4F2DE51E-C865-4699-B6FD-88B268C692AB}"/>
    <dgm:cxn modelId="{02EC1BF3-85B5-4453-8984-AD2A1F35360C}" type="presOf" srcId="{BAC6D26E-6F07-437F-B3B3-1C889FF41AB3}" destId="{3EB5BD6A-B8D5-4D0C-B9C7-FF4FB25C2FE0}" srcOrd="0" destOrd="0" presId="urn:microsoft.com/office/officeart/2005/8/layout/arrow5"/>
    <dgm:cxn modelId="{FD1478F8-745C-428F-86B1-04C96671EEAF}" srcId="{9EC2C541-C33E-4E60-AF24-30FB9859448B}" destId="{E4FA75E1-A6F3-4C18-9236-34EFD745B28C}" srcOrd="3" destOrd="0" parTransId="{4D07A771-C7C8-49EC-A4B0-3E2A1F3EA156}" sibTransId="{232A3E7B-9DFE-4AA8-99C6-AEC9DBC84DB4}"/>
    <dgm:cxn modelId="{14700E1F-8311-47F0-85D5-6DB5A20F40CA}" type="presParOf" srcId="{90FD9618-4D28-4698-9DD5-1F63E9C3BFD8}" destId="{3EB5BD6A-B8D5-4D0C-B9C7-FF4FB25C2FE0}" srcOrd="0" destOrd="0" presId="urn:microsoft.com/office/officeart/2005/8/layout/arrow5"/>
    <dgm:cxn modelId="{1B99B050-A571-40F9-B8B7-137FE4879A8A}" type="presParOf" srcId="{90FD9618-4D28-4698-9DD5-1F63E9C3BFD8}" destId="{3575FA8B-F764-4C58-9F7B-233D136594B6}" srcOrd="1" destOrd="0" presId="urn:microsoft.com/office/officeart/2005/8/layout/arrow5"/>
    <dgm:cxn modelId="{5A5FB1F6-C23A-4118-811A-B7B24C5ACD1E}" type="presParOf" srcId="{90FD9618-4D28-4698-9DD5-1F63E9C3BFD8}" destId="{E88ABD9F-527B-48A4-B337-A829616927AE}" srcOrd="2" destOrd="0" presId="urn:microsoft.com/office/officeart/2005/8/layout/arrow5"/>
    <dgm:cxn modelId="{4D0C4DE6-BA18-4920-8126-EEF866A5208E}" type="presParOf" srcId="{90FD9618-4D28-4698-9DD5-1F63E9C3BFD8}" destId="{AB1090D2-CFA7-4B5E-B71C-DF3353BA582B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EBF90-E2FC-4AC7-91C6-E29CE1CDF43B}">
      <dsp:nvSpPr>
        <dsp:cNvPr id="0" name=""/>
        <dsp:cNvSpPr/>
      </dsp:nvSpPr>
      <dsp:spPr>
        <a:xfrm>
          <a:off x="0" y="52519"/>
          <a:ext cx="6666833" cy="1750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ελληνικές επιχειρήσεις (και όχι μόνο) στην μετά πανδημία εποχή έχουν ανάγκη να δημιουργήσουν τις συνθήκες επιβίωσης όπου συνεπάγεται διαχείριση κινδύνων (συστημικών και επιχειρηματικών), μείωση κόστους λειτουργίας, αύξηση ανταγωνιστικότητας/παραγωγικότητας και καινοτόμου λειτουργίας σε όλα τα επίπεδα</a:t>
          </a:r>
          <a:endParaRPr lang="en-US" sz="1700" kern="1200"/>
        </a:p>
      </dsp:txBody>
      <dsp:txXfrm>
        <a:off x="85444" y="137963"/>
        <a:ext cx="6495945" cy="1579432"/>
      </dsp:txXfrm>
    </dsp:sp>
    <dsp:sp modelId="{7C66F83C-B4B1-4070-93FD-008F0175FECF}">
      <dsp:nvSpPr>
        <dsp:cNvPr id="0" name=""/>
        <dsp:cNvSpPr/>
      </dsp:nvSpPr>
      <dsp:spPr>
        <a:xfrm>
          <a:off x="0" y="1851799"/>
          <a:ext cx="6666833" cy="1750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επίπεδο: Μακροοικονομικό, Κλαδικό, Μικροοικονομικό (Δημοσιονομική-Νομισματική Πολιτική/Δομές Αγοράς/Θεωρία Επιχείρησης)</a:t>
          </a:r>
          <a:endParaRPr lang="en-US" sz="1700" kern="1200"/>
        </a:p>
      </dsp:txBody>
      <dsp:txXfrm>
        <a:off x="85444" y="1937243"/>
        <a:ext cx="6495945" cy="1579432"/>
      </dsp:txXfrm>
    </dsp:sp>
    <dsp:sp modelId="{F8B580B1-E722-4D4F-BFC7-13B5739BE8EA}">
      <dsp:nvSpPr>
        <dsp:cNvPr id="0" name=""/>
        <dsp:cNvSpPr/>
      </dsp:nvSpPr>
      <dsp:spPr>
        <a:xfrm>
          <a:off x="0" y="3651080"/>
          <a:ext cx="6666833" cy="1750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Όλα τα παραπάνω αναλύει και συνθέτει σε επίπεδο εφαρμοσμένο και ως εργαλεία λήψης επιχειρηματικών αποφάσεων η «Οικονομική Διοίκησης των Επιχειρήσεων» σε τοπικό, εθνικό, περιφερειακό (ΕΕ) και διεθνές επίπεδο.</a:t>
          </a:r>
          <a:endParaRPr lang="en-US" sz="1700" kern="1200"/>
        </a:p>
      </dsp:txBody>
      <dsp:txXfrm>
        <a:off x="85444" y="3736524"/>
        <a:ext cx="6495945" cy="157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BD6A-B8D5-4D0C-B9C7-FF4FB25C2FE0}">
      <dsp:nvSpPr>
        <dsp:cNvPr id="0" name=""/>
        <dsp:cNvSpPr/>
      </dsp:nvSpPr>
      <dsp:spPr>
        <a:xfrm>
          <a:off x="2246149" y="910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ΘΕΩΡΙΑ ΜΕ ΠΟΛΛΑ ΤΡΕΧΟΝΤΑ ΠΑΡΑΔΕΙΓΜΑΤΑ</a:t>
          </a:r>
          <a:endParaRPr lang="en-US" sz="1100" kern="1200"/>
        </a:p>
      </dsp:txBody>
      <dsp:txXfrm>
        <a:off x="2789782" y="910"/>
        <a:ext cx="1087267" cy="1793990"/>
      </dsp:txXfrm>
    </dsp:sp>
    <dsp:sp modelId="{3575FA8B-F764-4C58-9F7B-233D136594B6}">
      <dsp:nvSpPr>
        <dsp:cNvPr id="0" name=""/>
        <dsp:cNvSpPr/>
      </dsp:nvSpPr>
      <dsp:spPr>
        <a:xfrm rot="5400000">
          <a:off x="3884932" y="1639693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ΓΙΑ ΚΆΘΕ ΘΕΩΡΗΤΙΚΟ ΚΟΜΜΑΤΙ ΑΝΤΙΣΤΟΙΧΑ ΜΙΑ ΜΕΛΕΤΗ ΠΕΡΙΠΤΩΣΗΣ</a:t>
          </a:r>
          <a:endParaRPr lang="en-US" sz="1100" kern="1200"/>
        </a:p>
      </dsp:txBody>
      <dsp:txXfrm rot="-5400000">
        <a:off x="4265476" y="2183326"/>
        <a:ext cx="1793990" cy="1087267"/>
      </dsp:txXfrm>
    </dsp:sp>
    <dsp:sp modelId="{E88ABD9F-527B-48A4-B337-A829616927AE}">
      <dsp:nvSpPr>
        <dsp:cNvPr id="0" name=""/>
        <dsp:cNvSpPr/>
      </dsp:nvSpPr>
      <dsp:spPr>
        <a:xfrm rot="10800000">
          <a:off x="2246149" y="3278476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ΣΗΜΕΙΩΣΕΙΣ ΚΑΙ ΤΡΕΧΟΥΣΑ ΒΙΒΛΙΟΓΡΑΦΙΑ</a:t>
          </a:r>
          <a:endParaRPr lang="en-US" sz="1100" kern="1200"/>
        </a:p>
      </dsp:txBody>
      <dsp:txXfrm rot="10800000">
        <a:off x="2789782" y="3659019"/>
        <a:ext cx="1087267" cy="1793990"/>
      </dsp:txXfrm>
    </dsp:sp>
    <dsp:sp modelId="{AB1090D2-CFA7-4B5E-B71C-DF3353BA582B}">
      <dsp:nvSpPr>
        <dsp:cNvPr id="0" name=""/>
        <dsp:cNvSpPr/>
      </dsp:nvSpPr>
      <dsp:spPr>
        <a:xfrm rot="16200000">
          <a:off x="607367" y="1639693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ΕΞΕΤΑΣΕΙΣ ΒΑΣΙΣΜΕΝΕΣ ΣΕ ΠΡΟΚΑΘΟΡΙΣΜΕΝΗ ΥΛΗ ΚΑΙ ΜΕ ΒΑΣΗ ΘΕΜΑΤΑ ΠΑΡΕΛΘΟΝΤΩΝ ΕΤΩΝ</a:t>
          </a:r>
          <a:endParaRPr lang="en-US" sz="1100" kern="1200"/>
        </a:p>
      </dsp:txBody>
      <dsp:txXfrm rot="5400000">
        <a:off x="607368" y="2183326"/>
        <a:ext cx="1793990" cy="108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0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92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88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3267-9FF7-436B-A3B4-C671F359A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6755B-B565-4650-9B24-A614A8FE9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A96E-998B-4EDC-8709-3503C961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2B1C9-D8D0-45B3-A42E-1EF19A96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9EDC4-375D-4C5A-9CC7-F490B155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34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EFC2-48C3-4E42-AC07-396ADFA0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71F1-555B-440E-A9A5-F21A96408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1145-6366-4A4E-AC24-998E1376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1E283-0A6E-4D6F-A1ED-03D43128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6C20C-729B-4697-8BED-063138C6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63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69DF-2D45-4C37-803F-A26E028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40425-358F-41F3-A406-C2CD89209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47166-8F7F-4C7D-A6B1-6ECCB13F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08CD-0FA7-44AB-9612-BA2DD5EA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AE28-DC33-4999-AB6D-326E3CE2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8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2E57-003B-4DBF-B295-42511B79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5469-F520-4E56-AEB9-03B547F07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12295-5F27-46E8-AA1E-581A68C43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29319-D5FA-4EF9-A9B6-830C8272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ABBD4-6027-47B8-8C80-81BA8F82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E8809-D5B0-42A3-9DD2-FA7DFEA9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19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DF78-6A39-4D0B-9949-5DAA95E3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266C3-117B-4544-A8C5-6D0BCD927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0A901-1437-4616-9F53-61C985EB2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1B39A-4B07-47A3-850C-61E2B3B8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62E01-4A4F-436C-B153-38FF83F9E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18DAB-240A-4888-84A5-4DF20EF6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A74BD-A409-4884-AE92-F88F5C00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5BA93-A227-43D1-82FE-E0993C55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90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92BE-B281-4337-B758-A5E1F27A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E01F8-9B02-4F5D-A48B-A75B78D1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AB2C1-CB1A-47D9-8620-0D5C3F84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6EFF1-81BD-4490-94B2-2E6756D8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7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57C14-AEF4-46FD-A187-AD6E19CE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AEA4E-4436-4651-909B-FF3042C1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0E46-5A8F-487A-B6AC-39BE11A1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92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A999-5B60-4175-A468-A71CE8B3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8538-3513-4112-AEA4-40A142D1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054C5-635D-46AD-A8E8-D1AE3125C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DB73C-F59B-4261-830C-04168470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C366-B599-428C-AF64-E5B76233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AA996-0C2D-42E8-856E-7540F059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22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06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7FA-7D5F-46C9-9FCE-1E3CB8E0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F812B-F6F9-4F7D-A81C-A76AC8EDB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C53AC-CE3B-42B7-A6DE-159BF7C4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EC1B9-D3FC-4E71-BD1A-9F593270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5B012-0E25-4A8D-BCF8-5764A381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6B0A-EBC3-480B-BB9A-C31529CC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353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8CB9-ED5E-43A2-9FEB-770FBCEE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25606-C5C5-4654-BA5A-FA18F3205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1AE5-A134-467E-920B-2EE935C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E5AE-D204-427D-86EA-1CD62F71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1188-F18C-432D-824F-6920A015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39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45225-7C47-419F-84B6-471B68930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084E2-85B1-461C-985A-84481119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3C66-8733-4F9C-950D-3B5019CB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2AC9-6FB3-4C65-808E-273D7A6B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2EFA-02E8-42AC-9144-33409614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3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98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1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44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39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3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4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E127-959D-4621-AB91-7304B475EEA2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7D63-CC68-42ED-8486-43462E429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6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657F7-2DB5-4DDA-8332-5AA2E434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79F7-C426-45D9-B4A4-713FB32E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3AD4-6821-444B-9768-643B35181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4C9B-A295-4E4D-8355-67029FBEC5A5}" type="datetimeFigureOut">
              <a:rPr lang="el-GR" smtClean="0"/>
              <a:t>11/3/2022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462D-273F-4ECC-9B96-4E78202E5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36EF-52C9-492F-A672-033F31CE2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663E-8BA1-49F0-BA20-2B2F7B017E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9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igsaw.vitalsource.com/books/9781351244619/epub/OPS/chapter07.xhtml#ch7" TargetMode="External"/><Relationship Id="rId2" Type="http://schemas.openxmlformats.org/officeDocument/2006/relationships/hyperlink" Target="https://jigsaw.vitalsource.com/books/9781351244619/epub/OPS/chapter04.xhtml#ch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igsaw.vitalsource.com/books/9781351244619/epub/OPS/chapter11.xhtml#ch11" TargetMode="External"/><Relationship Id="rId5" Type="http://schemas.openxmlformats.org/officeDocument/2006/relationships/hyperlink" Target="https://jigsaw.vitalsource.com/books/9781351244619/epub/OPS/chapter09.xhtml#ch9" TargetMode="External"/><Relationship Id="rId4" Type="http://schemas.openxmlformats.org/officeDocument/2006/relationships/hyperlink" Target="https://jigsaw.vitalsource.com/books/9781351244619/epub/OPS/chapter08.xhtml#c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1803" y="1201002"/>
            <a:ext cx="7208197" cy="2779619"/>
          </a:xfrm>
        </p:spPr>
        <p:txBody>
          <a:bodyPr anchor="b">
            <a:normAutofit/>
          </a:bodyPr>
          <a:lstStyle/>
          <a:p>
            <a:pPr algn="l"/>
            <a:r>
              <a:rPr lang="el-GR" sz="4100" b="1">
                <a:solidFill>
                  <a:srgbClr val="FFFFFF"/>
                </a:solidFill>
              </a:rPr>
              <a:t>ΕΙΣΑΓΩΓΙΚΟ ΣΗΜΕΙΩΜΑ ΜΑΘΗΜΑΤΟΣ ΟΙΚΟΝΟΜΙΚΗ ΓΙΑ ΔΙΟΙΚΗΣΗ ΤΩΝ ΕΠΙΧΕΙΡΗΣΕΩΝ </a:t>
            </a:r>
            <a:br>
              <a:rPr lang="en-US" sz="4100" b="1">
                <a:solidFill>
                  <a:srgbClr val="FFFFFF"/>
                </a:solidFill>
              </a:rPr>
            </a:br>
            <a:r>
              <a:rPr lang="el-GR" sz="4100" b="1">
                <a:solidFill>
                  <a:srgbClr val="FFFFFF"/>
                </a:solidFill>
              </a:rPr>
              <a:t>(</a:t>
            </a:r>
            <a:r>
              <a:rPr lang="en-US" sz="4100" b="1">
                <a:solidFill>
                  <a:srgbClr val="FFFFFF"/>
                </a:solidFill>
              </a:rPr>
              <a:t>MANAGERIAL ECONOMICS)</a:t>
            </a:r>
            <a:endParaRPr lang="el-GR" sz="4100" b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1803" y="4940490"/>
            <a:ext cx="7208197" cy="1265112"/>
          </a:xfrm>
        </p:spPr>
        <p:txBody>
          <a:bodyPr>
            <a:normAutofit/>
          </a:bodyPr>
          <a:lstStyle/>
          <a:p>
            <a:pPr algn="l"/>
            <a:r>
              <a:rPr lang="el-GR">
                <a:solidFill>
                  <a:srgbClr val="FFFFFF"/>
                </a:solidFill>
              </a:rPr>
              <a:t>Διδάσκων : Δημήτρης Κάμπης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endParaRPr lang="el-GR" b="1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7B310D-9B0C-442C-959C-D29D4497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57" y="1325217"/>
            <a:ext cx="4297680" cy="28918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B84AD-1E89-4C54-9A28-0A89AD0F8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49" y="756236"/>
            <a:ext cx="4284420" cy="2172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3521E7-759E-4502-BD89-7F7645D84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75" y="4551036"/>
            <a:ext cx="4350762" cy="16634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5205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835C329-942D-47A9-9181-5EA068D14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34175" y="4008783"/>
            <a:ext cx="5033755" cy="1952133"/>
          </a:xfrm>
        </p:spPr>
      </p:pic>
    </p:spTree>
    <p:extLst>
      <p:ext uri="{BB962C8B-B14F-4D97-AF65-F5344CB8AC3E}">
        <p14:creationId xmlns:p14="http://schemas.microsoft.com/office/powerpoint/2010/main" val="392818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Κατανοώντας το επιχειρηματικό περιβάλλον I</a:t>
            </a:r>
          </a:p>
        </p:txBody>
      </p:sp>
      <p:pic>
        <p:nvPicPr>
          <p:cNvPr id="4" name="Content Placeholder 3" descr="Samsung Electronics (An HBR case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19344"/>
            <a:ext cx="7225748" cy="5419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97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DADA-F538-41EA-BECD-43A4D5EB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Κατανοώντας το επιχειρηματικό περιβάλλον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F2DB0-73C3-4D4E-B9CA-2ED772CDC39F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b="1">
                <a:effectLst/>
                <a:highlight>
                  <a:srgbClr val="FFFF00"/>
                </a:highlight>
              </a:rPr>
              <a:t>We need to clarify the distinction between a ‘complicated’ and a ‘complex’ system</a:t>
            </a:r>
            <a:r>
              <a:rPr lang="en-US" sz="1300">
                <a:effectLst/>
              </a:rPr>
              <a:t>. </a:t>
            </a:r>
            <a:r>
              <a:rPr lang="en-US" sz="1300">
                <a:effectLst/>
                <a:highlight>
                  <a:srgbClr val="00FF00"/>
                </a:highlight>
              </a:rPr>
              <a:t>A complicated system can be (dis-)assembled and understood as the sum of its parts</a:t>
            </a:r>
            <a:r>
              <a:rPr lang="en-US" sz="1300">
                <a:effectLst/>
              </a:rPr>
              <a:t>. Just as a car is assembled from thousands of well-understood parts, which when combined allow for simpler and safer driving. Multi-hazard risk models allow for the aggregation of risks into well-behaved, manageable or insurable risk products.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effectLst/>
                <a:highlight>
                  <a:srgbClr val="00FFFF"/>
                </a:highlight>
              </a:rPr>
              <a:t>By contrast, a complex system exhibits emergent properties that arise from interactions among its constituent parts in which relational information is of critical importance to integrate the complex system</a:t>
            </a:r>
            <a:r>
              <a:rPr lang="en-US" sz="1300">
                <a:effectLst/>
              </a:rPr>
              <a:t>. Understanding a complex system is not enough to know the parts. It is necessary to understand the dynamic nature of the relationships between each of the parts. In a complex system, it is impossible to know all the parts at any point in time. The human body, a city traffic system, or a national public health system are examples of complex systems</a:t>
            </a:r>
            <a:endParaRPr lang="en-US" sz="1300"/>
          </a:p>
        </p:txBody>
      </p:sp>
      <p:pic>
        <p:nvPicPr>
          <p:cNvPr id="4" name="Content Placeholder 3" descr="GAR2019 graphic">
            <a:extLst>
              <a:ext uri="{FF2B5EF4-FFF2-40B4-BE49-F238E27FC236}">
                <a16:creationId xmlns:a16="http://schemas.microsoft.com/office/drawing/2014/main" id="{92A52E80-6282-467F-B6C6-51E54E40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02" y="2463200"/>
            <a:ext cx="3615776" cy="1943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15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ΔΟΜΗ ΜΑΘΗΜΑΤΟΣ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6EF72F-0659-4F77-8DC0-A667F854E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3952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8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8117-9785-4521-A8B7-9F4B46E6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Κατανοώντας την παγκόσμια οικονομία....</a:t>
            </a:r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C2213E34-8156-4C87-8C79-1B538AA32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A4BDDE4-FC7B-495E-9630-7DFA822B5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918C-5150-4D1F-BDCC-930FEFF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0527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Ερμηνεύοντας τις αποτιμήσεις των παραπάνω εταιρειών μέσω του </a:t>
            </a:r>
            <a:r>
              <a:rPr lang="en-US" sz="2400" dirty="0"/>
              <a:t>brand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92EB-14B2-4C4E-AB01-A85C5A3A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9475"/>
            <a:ext cx="5157787" cy="145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A3E338-CF22-403F-B011-4A0CDF5D8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2483" y="2632720"/>
            <a:ext cx="4572396" cy="342929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1FDA6-8CE3-4581-970E-2AA229B3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85652"/>
            <a:ext cx="5183188" cy="15194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6E3144-B41B-4361-962E-3EB9766084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32720"/>
            <a:ext cx="4877792" cy="3429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69AA7-563E-4D23-A917-7DD092AA2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049476"/>
            <a:ext cx="4911045" cy="1519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5D4F1B-8ED4-4733-81E7-0F47718A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984065"/>
            <a:ext cx="5115296" cy="15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ΑΠΟΤΕΛΕΣΜΑΤΑ ΕΡΕΥΝΑΣ (Μάης 2021) ΣΤΟ ΤΙ ΑΝΤΙΛΑΜΒΑΝΟΝΤΑΙ ΩΣ ΚΙΝΔΥΝΟ ΑΠΌ ΤΟΝ ΠΛΗΘΩΡΙΣΜΟ ΟΙ MANAGERS OF US FIRMS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864" y="961812"/>
            <a:ext cx="574567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TR= M+β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933848"/>
            <a:ext cx="6553545" cy="29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ΧΑΡΤΟΓΡΑΦΗΣΗ ΚΙΝΔΥΝΩΝ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57269"/>
            <a:ext cx="5455917" cy="37367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802502"/>
            <a:ext cx="5455917" cy="32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00F1-C0F6-4B8D-99A7-3F0CF7A6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2800" dirty="0"/>
              <a:t>Ερμηνεύοντας γεγονότα, αποφάσεις και διεθνείς τιμές εμπορευμάτων</a:t>
            </a:r>
            <a:endParaRPr lang="en-US" sz="2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A44468B-6645-4946-976F-DC0A3F58FF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3531" y="2547938"/>
            <a:ext cx="3328800" cy="36290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FCD781-A601-4D7D-AA21-51A29A25C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9636" y="4318312"/>
            <a:ext cx="3755553" cy="206555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E6B7C1-48FE-4D14-9F2B-20603591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63" y="1041034"/>
            <a:ext cx="3775899" cy="2227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B71F79-A13C-4214-AE3C-02058F8FF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639" y="775332"/>
            <a:ext cx="2438503" cy="2115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2F57E-6077-4E0E-A6D0-FD9D5F9CF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639" y="4039487"/>
            <a:ext cx="2438503" cy="19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1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1900" b="1">
                <a:solidFill>
                  <a:srgbClr val="FFFFFF"/>
                </a:solidFill>
              </a:rPr>
              <a:t>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AEBFAB-A461-4396-A050-BA64A5FD2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34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0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700">
                <a:solidFill>
                  <a:srgbClr val="FFFFFF"/>
                </a:solidFill>
              </a:rPr>
              <a:t>Η ΜΙΚΡΟΟΙΚΟΝΟΜΙΚΗ ΘΕΩΡΗΣΗ ΣΤΗ ΛΗΨΗ ΕΠΙΧΕΙΡΗΜΑΤΙΚΩΝ ΑΠΟΦΑΣΕΩΝ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INDUSTRIAL AND MARKET STRUCTURE    </a:t>
            </a:r>
            <a:endParaRPr lang="el-GR" sz="2000"/>
          </a:p>
          <a:p>
            <a:r>
              <a:rPr lang="en-GB" sz="2000"/>
              <a:t>THE FIRM  </a:t>
            </a:r>
            <a:endParaRPr lang="el-GR" sz="2000"/>
          </a:p>
          <a:p>
            <a:r>
              <a:rPr lang="en-GB" sz="2000" u="sng">
                <a:hlinkClick r:id="rId2"/>
              </a:rPr>
              <a:t>CORPORATE GROWTH</a:t>
            </a:r>
            <a:endParaRPr lang="el-GR" sz="2000"/>
          </a:p>
          <a:p>
            <a:r>
              <a:rPr lang="en-GB" sz="2000"/>
              <a:t>DIVERSIFICATION, MERGER AND INNOVATION </a:t>
            </a:r>
            <a:endParaRPr lang="el-GR" sz="2000"/>
          </a:p>
          <a:p>
            <a:r>
              <a:rPr lang="en-GB" sz="2000"/>
              <a:t>PRICING AND ADVERTISING  </a:t>
            </a:r>
            <a:endParaRPr lang="el-GR" sz="2000"/>
          </a:p>
          <a:p>
            <a:r>
              <a:rPr lang="en-GB" sz="2000" u="sng">
                <a:hlinkClick r:id="rId3"/>
              </a:rPr>
              <a:t>THE INVESTMENT DECISION   </a:t>
            </a:r>
            <a:endParaRPr lang="el-GR" sz="2000" u="sng"/>
          </a:p>
          <a:p>
            <a:r>
              <a:rPr lang="en-GB" sz="2000" u="sng">
                <a:hlinkClick r:id="rId4"/>
              </a:rPr>
              <a:t>PERFORMANCE MEASUREMENT</a:t>
            </a:r>
            <a:endParaRPr lang="el-GR" sz="2000"/>
          </a:p>
          <a:p>
            <a:r>
              <a:rPr lang="en-GB" sz="2000" u="sng">
                <a:hlinkClick r:id="rId5"/>
              </a:rPr>
              <a:t>STATE INTERVENTION IN THE PRIVATE SECTOR  </a:t>
            </a:r>
            <a:endParaRPr lang="el-GR" sz="2000"/>
          </a:p>
          <a:p>
            <a:r>
              <a:rPr lang="en-GB" sz="2000" u="sng">
                <a:hlinkClick r:id="rId6"/>
              </a:rPr>
              <a:t>GOVERNMENT POLICY AND THE LOCATION OF INDUSTRY     </a:t>
            </a:r>
            <a:endParaRPr lang="el-GR" sz="2000"/>
          </a:p>
          <a:p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332237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465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ΕΙΣΑΓΩΓΙΚΟ ΣΗΜΕΙΩΜΑ ΜΑΘΗΜΑΤΟΣ ΟΙΚΟΝΟΜΙΚΗ ΓΙΑ ΔΙΟΙΚΗΣΗ ΤΩΝ ΕΠΙΧΕΙΡΗΣΕΩΝ  (MANAGERIAL ECONOMICS)</vt:lpstr>
      <vt:lpstr>Κατανοώντας την παγκόσμια οικονομία....</vt:lpstr>
      <vt:lpstr>Ερμηνεύοντας τις αποτιμήσεις των παραπάνω εταιρειών μέσω του brand equity</vt:lpstr>
      <vt:lpstr>ΑΠΟΤΕΛΕΣΜΑΤΑ ΕΡΕΥΝΑΣ (Μάης 2021) ΣΤΟ ΤΙ ΑΝΤΙΛΑΜΒΑΝΟΝΤΑΙ ΩΣ ΚΙΝΔΥΝΟ ΑΠΌ ΤΟΝ ΠΛΗΘΩΡΙΣΜΟ ΟΙ MANAGERS OF US FIRMS</vt:lpstr>
      <vt:lpstr>TR= M+β</vt:lpstr>
      <vt:lpstr>ΧΑΡΤΟΓΡΑΦΗΣΗ ΚΙΝΔΥΝΩΝ</vt:lpstr>
      <vt:lpstr>Ερμηνεύοντας γεγονότα, αποφάσεις και διεθνείς τιμές εμπορευμάτων</vt:lpstr>
      <vt:lpstr>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επενδυτές.</vt:lpstr>
      <vt:lpstr>Η ΜΙΚΡΟΟΙΚΟΝΟΜΙΚΗ ΘΕΩΡΗΣΗ ΣΤΗ ΛΗΨΗ ΕΠΙΧΕΙΡΗΜΑΤΙΚΩΝ ΑΠΟΦΑΣΕΩΝ</vt:lpstr>
      <vt:lpstr>PowerPoint Presentation</vt:lpstr>
      <vt:lpstr>Κατανοώντας το επιχειρηματικό περιβάλλον I</vt:lpstr>
      <vt:lpstr>Κατανοώντας το επιχειρηματικό περιβάλλον II</vt:lpstr>
      <vt:lpstr>ΔΟΜΗ ΜΑΘΗΜΑΤΟΣ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ΕΙΣΑΓΩΓΙΚΟ ΣΗΜΕΙΩΜΑ ΜΑΘΗΜΑΤΟΣ ΕΝΟΠΟΙΗΣΕΙΣ – ΣΥΓΧΩΝΕΥΣΕΙΣ ΚΑΙ ΑΠΟΤΙΜΗΣΕΙΣ ΕΤΑΙΡΕΙΩΝ (M&amp;As)</dc:title>
  <dc:creator>user</dc:creator>
  <cp:lastModifiedBy> </cp:lastModifiedBy>
  <cp:revision>17</cp:revision>
  <dcterms:created xsi:type="dcterms:W3CDTF">2021-03-05T12:47:08Z</dcterms:created>
  <dcterms:modified xsi:type="dcterms:W3CDTF">2022-03-11T01:39:20Z</dcterms:modified>
</cp:coreProperties>
</file>