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30" r:id="rId4"/>
  </p:sldMasterIdLst>
  <p:notesMasterIdLst>
    <p:notesMasterId r:id="rId18"/>
  </p:notesMasterIdLst>
  <p:handoutMasterIdLst>
    <p:handoutMasterId r:id="rId19"/>
  </p:handoutMasterIdLst>
  <p:sldIdLst>
    <p:sldId id="346" r:id="rId5"/>
    <p:sldId id="347" r:id="rId6"/>
    <p:sldId id="359" r:id="rId7"/>
    <p:sldId id="348" r:id="rId8"/>
    <p:sldId id="349" r:id="rId9"/>
    <p:sldId id="350" r:id="rId10"/>
    <p:sldId id="351" r:id="rId11"/>
    <p:sldId id="353" r:id="rId12"/>
    <p:sldId id="354" r:id="rId13"/>
    <p:sldId id="355" r:id="rId14"/>
    <p:sldId id="356" r:id="rId15"/>
    <p:sldId id="357" r:id="rId16"/>
    <p:sldId id="358" r:id="rId17"/>
  </p:sldIdLst>
  <p:sldSz cx="9144000" cy="6858000" type="screen4x3"/>
  <p:notesSz cx="6805613" cy="9939338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Verdana" pitchFamily="34" charset="0"/>
        <a:ea typeface="MS Gothic" pitchFamily="49" charset="-128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Verdana" pitchFamily="34" charset="0"/>
        <a:ea typeface="MS Gothic" pitchFamily="49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Verdana" pitchFamily="34" charset="0"/>
        <a:ea typeface="MS Gothic" pitchFamily="49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Verdana" pitchFamily="34" charset="0"/>
        <a:ea typeface="MS Gothic" pitchFamily="49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Verdana" pitchFamily="34" charset="0"/>
        <a:ea typeface="MS Gothic" pitchFamily="49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Verdana" pitchFamily="34" charset="0"/>
        <a:ea typeface="MS Gothic" pitchFamily="49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Verdana" pitchFamily="34" charset="0"/>
        <a:ea typeface="MS Gothic" pitchFamily="49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Verdana" pitchFamily="34" charset="0"/>
        <a:ea typeface="MS Gothic" pitchFamily="49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Verdana" pitchFamily="34" charset="0"/>
        <a:ea typeface="MS Gothic" pitchFamily="49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</p:showPr>
  <p:clrMru>
    <a:srgbClr val="003300"/>
    <a:srgbClr val="339933"/>
    <a:srgbClr val="00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600" autoAdjust="0"/>
  </p:normalViewPr>
  <p:slideViewPr>
    <p:cSldViewPr>
      <p:cViewPr varScale="1">
        <p:scale>
          <a:sx n="87" d="100"/>
          <a:sy n="87" d="100"/>
        </p:scale>
        <p:origin x="-1380" y="-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97"/>
        <p:guide pos="207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 smtClean="0"/>
            </a:lvl1pPr>
          </a:lstStyle>
          <a:p>
            <a:pPr>
              <a:defRPr/>
            </a:pPr>
            <a:fld id="{8B42262F-BA39-49B1-884B-20909F0A63F2}" type="datetimeFigureOut">
              <a:rPr lang="el-GR"/>
              <a:pPr>
                <a:defRPr/>
              </a:pPr>
              <a:t>13/12/2012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 smtClean="0"/>
            </a:lvl1pPr>
          </a:lstStyle>
          <a:p>
            <a:pPr>
              <a:defRPr/>
            </a:pPr>
            <a:fld id="{FE8FC14B-D62C-4435-B849-144FBCAB5A6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AutoShape 1"/>
          <p:cNvSpPr>
            <a:spLocks noChangeArrowheads="1"/>
          </p:cNvSpPr>
          <p:nvPr/>
        </p:nvSpPr>
        <p:spPr bwMode="auto">
          <a:xfrm>
            <a:off x="0" y="0"/>
            <a:ext cx="6805613" cy="99393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lIns="88331" tIns="44166" rIns="88331" bIns="44166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>
              <a:ea typeface="MS Gothic" charset="-128"/>
            </a:endParaRPr>
          </a:p>
        </p:txBody>
      </p:sp>
      <p:sp>
        <p:nvSpPr>
          <p:cNvPr id="13314" name="AutoShape 2"/>
          <p:cNvSpPr>
            <a:spLocks noChangeArrowheads="1"/>
          </p:cNvSpPr>
          <p:nvPr/>
        </p:nvSpPr>
        <p:spPr bwMode="auto">
          <a:xfrm>
            <a:off x="0" y="0"/>
            <a:ext cx="6805613" cy="99393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8331" tIns="44166" rIns="88331" bIns="44166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>
              <a:ea typeface="MS Gothic" charset="-128"/>
            </a:endParaRP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0" y="0"/>
            <a:ext cx="2951163" cy="498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8331" tIns="44166" rIns="88331" bIns="44166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>
              <a:ea typeface="MS Gothic" charset="-128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854450" y="0"/>
            <a:ext cx="2951163" cy="498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8331" tIns="44166" rIns="88331" bIns="44166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>
              <a:ea typeface="MS Gothic" charset="-128"/>
            </a:endParaRPr>
          </a:p>
        </p:txBody>
      </p:sp>
      <p:sp>
        <p:nvSpPr>
          <p:cNvPr id="19462" name="Rectangle 5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0750" y="746125"/>
            <a:ext cx="4960938" cy="37211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8" name="Rectangle 6"/>
          <p:cNvSpPr>
            <a:spLocks noGrp="1" noChangeArrowheads="1"/>
          </p:cNvSpPr>
          <p:nvPr>
            <p:ph type="body"/>
          </p:nvPr>
        </p:nvSpPr>
        <p:spPr bwMode="auto">
          <a:xfrm>
            <a:off x="908050" y="4721225"/>
            <a:ext cx="4986338" cy="4468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809" tIns="45904" rIns="91809" bIns="45904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0" y="9440863"/>
            <a:ext cx="2951163" cy="498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8331" tIns="44166" rIns="88331" bIns="44166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>
              <a:ea typeface="MS Gothic" charset="-128"/>
            </a:endParaRPr>
          </a:p>
        </p:txBody>
      </p:sp>
      <p:sp>
        <p:nvSpPr>
          <p:cNvPr id="13320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3854450" y="9440863"/>
            <a:ext cx="2947988" cy="495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809" tIns="45904" rIns="91809" bIns="45904" numCol="1" anchor="b" anchorCtr="0" compatLnSpc="1">
            <a:prstTxWarp prst="textNoShape">
              <a:avLst/>
            </a:prstTxWarp>
          </a:bodyPr>
          <a:lstStyle>
            <a:lvl1pPr algn="r" eaLnBrk="1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699287" algn="l"/>
                <a:tab pos="1398575" algn="l"/>
                <a:tab pos="2097862" algn="l"/>
                <a:tab pos="2797150" algn="l"/>
              </a:tabLst>
              <a:defRPr sz="1100">
                <a:solidFill>
                  <a:srgbClr val="000000"/>
                </a:solidFill>
                <a:latin typeface="Times New Roman" pitchFamily="18" charset="0"/>
                <a:ea typeface="MS Gothic" charset="-128"/>
                <a:cs typeface="Arial" charset="0"/>
              </a:defRPr>
            </a:lvl1pPr>
          </a:lstStyle>
          <a:p>
            <a:pPr>
              <a:defRPr/>
            </a:pPr>
            <a:fld id="{11D573E8-699A-4D63-B296-08398B240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tabLst>
                <a:tab pos="698500" algn="l"/>
                <a:tab pos="1397000" algn="l"/>
                <a:tab pos="2097088" algn="l"/>
                <a:tab pos="2795588" algn="l"/>
              </a:tabLst>
            </a:pPr>
            <a:fld id="{54F4AAD4-1058-41C6-A743-9A60DB583533}" type="slidenum">
              <a:rPr lang="en-US" smtClean="0">
                <a:ea typeface="MS Gothic" pitchFamily="49" charset="-128"/>
                <a:cs typeface="Arial" pitchFamily="34" charset="0"/>
              </a:rPr>
              <a:pPr>
                <a:tabLst>
                  <a:tab pos="698500" algn="l"/>
                  <a:tab pos="1397000" algn="l"/>
                  <a:tab pos="2097088" algn="l"/>
                  <a:tab pos="2795588" algn="l"/>
                </a:tabLst>
              </a:pPr>
              <a:t>7</a:t>
            </a:fld>
            <a:endParaRPr lang="en-US" smtClean="0">
              <a:ea typeface="MS Gothic" pitchFamily="49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tabLst>
                <a:tab pos="698500" algn="l"/>
                <a:tab pos="1397000" algn="l"/>
                <a:tab pos="2097088" algn="l"/>
                <a:tab pos="2795588" algn="l"/>
              </a:tabLst>
            </a:pPr>
            <a:fld id="{24347CD5-8C77-4D7C-8EAB-F14E912C2A10}" type="slidenum">
              <a:rPr lang="en-US" smtClean="0">
                <a:ea typeface="MS Gothic" pitchFamily="49" charset="-128"/>
                <a:cs typeface="Arial" pitchFamily="34" charset="0"/>
              </a:rPr>
              <a:pPr>
                <a:tabLst>
                  <a:tab pos="698500" algn="l"/>
                  <a:tab pos="1397000" algn="l"/>
                  <a:tab pos="2097088" algn="l"/>
                  <a:tab pos="2795588" algn="l"/>
                </a:tabLst>
              </a:pPr>
              <a:t>8</a:t>
            </a:fld>
            <a:endParaRPr lang="en-US" smtClean="0">
              <a:ea typeface="MS Gothic" pitchFamily="49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tabLst>
                <a:tab pos="698500" algn="l"/>
                <a:tab pos="1397000" algn="l"/>
                <a:tab pos="2097088" algn="l"/>
                <a:tab pos="2795588" algn="l"/>
              </a:tabLst>
            </a:pPr>
            <a:fld id="{2B0EAD98-7BEC-4FAD-92E4-280188B72AFD}" type="slidenum">
              <a:rPr lang="en-US" smtClean="0">
                <a:ea typeface="MS Gothic" pitchFamily="49" charset="-128"/>
                <a:cs typeface="Arial" pitchFamily="34" charset="0"/>
              </a:rPr>
              <a:pPr>
                <a:tabLst>
                  <a:tab pos="698500" algn="l"/>
                  <a:tab pos="1397000" algn="l"/>
                  <a:tab pos="2097088" algn="l"/>
                  <a:tab pos="2795588" algn="l"/>
                </a:tabLst>
              </a:pPr>
              <a:t>9</a:t>
            </a:fld>
            <a:endParaRPr lang="en-US" smtClean="0">
              <a:ea typeface="MS Gothic" pitchFamily="49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tabLst>
                <a:tab pos="698500" algn="l"/>
                <a:tab pos="1397000" algn="l"/>
                <a:tab pos="2097088" algn="l"/>
                <a:tab pos="2795588" algn="l"/>
              </a:tabLst>
            </a:pPr>
            <a:fld id="{3BE846DE-F1AC-43DA-897D-57F3C58F1E94}" type="slidenum">
              <a:rPr lang="en-US" smtClean="0">
                <a:ea typeface="MS Gothic" pitchFamily="49" charset="-128"/>
                <a:cs typeface="Arial" pitchFamily="34" charset="0"/>
              </a:rPr>
              <a:pPr>
                <a:tabLst>
                  <a:tab pos="698500" algn="l"/>
                  <a:tab pos="1397000" algn="l"/>
                  <a:tab pos="2097088" algn="l"/>
                  <a:tab pos="2795588" algn="l"/>
                </a:tabLst>
              </a:pPr>
              <a:t>10</a:t>
            </a:fld>
            <a:endParaRPr lang="en-US" smtClean="0">
              <a:ea typeface="MS Gothic" pitchFamily="49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tabLst>
                <a:tab pos="698500" algn="l"/>
                <a:tab pos="1397000" algn="l"/>
                <a:tab pos="2097088" algn="l"/>
                <a:tab pos="2795588" algn="l"/>
              </a:tabLst>
            </a:pPr>
            <a:fld id="{E2CEA577-F845-476F-915B-6E1985DFC749}" type="slidenum">
              <a:rPr lang="en-US" smtClean="0">
                <a:ea typeface="MS Gothic" pitchFamily="49" charset="-128"/>
                <a:cs typeface="Arial" pitchFamily="34" charset="0"/>
              </a:rPr>
              <a:pPr>
                <a:tabLst>
                  <a:tab pos="698500" algn="l"/>
                  <a:tab pos="1397000" algn="l"/>
                  <a:tab pos="2097088" algn="l"/>
                  <a:tab pos="2795588" algn="l"/>
                </a:tabLst>
              </a:pPr>
              <a:t>11</a:t>
            </a:fld>
            <a:endParaRPr lang="en-US" smtClean="0">
              <a:ea typeface="MS Gothic" pitchFamily="49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tabLst>
                <a:tab pos="698500" algn="l"/>
                <a:tab pos="1397000" algn="l"/>
                <a:tab pos="2097088" algn="l"/>
                <a:tab pos="2795588" algn="l"/>
              </a:tabLst>
            </a:pPr>
            <a:fld id="{E2CEA577-F845-476F-915B-6E1985DFC749}" type="slidenum">
              <a:rPr lang="en-US" smtClean="0">
                <a:ea typeface="MS Gothic" pitchFamily="49" charset="-128"/>
                <a:cs typeface="Arial" pitchFamily="34" charset="0"/>
              </a:rPr>
              <a:pPr>
                <a:tabLst>
                  <a:tab pos="698500" algn="l"/>
                  <a:tab pos="1397000" algn="l"/>
                  <a:tab pos="2097088" algn="l"/>
                  <a:tab pos="2795588" algn="l"/>
                </a:tabLst>
              </a:pPr>
              <a:t>12</a:t>
            </a:fld>
            <a:endParaRPr lang="en-US" smtClean="0">
              <a:ea typeface="MS Gothic" pitchFamily="49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tabLst>
                <a:tab pos="698500" algn="l"/>
                <a:tab pos="1397000" algn="l"/>
                <a:tab pos="2097088" algn="l"/>
                <a:tab pos="2795588" algn="l"/>
              </a:tabLst>
            </a:pPr>
            <a:fld id="{E2CEA577-F845-476F-915B-6E1985DFC749}" type="slidenum">
              <a:rPr lang="en-US" smtClean="0">
                <a:ea typeface="MS Gothic" pitchFamily="49" charset="-128"/>
                <a:cs typeface="Arial" pitchFamily="34" charset="0"/>
              </a:rPr>
              <a:pPr>
                <a:tabLst>
                  <a:tab pos="698500" algn="l"/>
                  <a:tab pos="1397000" algn="l"/>
                  <a:tab pos="2097088" algn="l"/>
                  <a:tab pos="2795588" algn="l"/>
                </a:tabLst>
              </a:pPr>
              <a:t>13</a:t>
            </a:fld>
            <a:endParaRPr lang="en-US" smtClean="0">
              <a:ea typeface="MS Gothic" pitchFamily="49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/>
          </a:p>
        </p:txBody>
      </p: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algn="ctr"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  <a:defRPr/>
              </a:pPr>
              <a:endParaRPr lang="en-US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algn="ctr"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  <a:defRPr/>
              </a:pPr>
              <a:endParaRPr lang="en-US"/>
            </a:p>
          </p:txBody>
        </p:sp>
        <p:sp>
          <p:nvSpPr>
            <p:cNvPr id="8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buClr>
                  <a:srgbClr val="000000"/>
                </a:buClr>
                <a:buSzPct val="100000"/>
                <a:buFont typeface="Times New Roman" pitchFamily="18" charset="0"/>
                <a:buNone/>
                <a:defRPr/>
              </a:pPr>
              <a:endParaRPr lang="en-US"/>
            </a:p>
          </p:txBody>
        </p:sp>
        <p:cxnSp>
          <p:nvCxnSpPr>
            <p:cNvPr id="10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4D74E94-DF1A-4CFD-A42C-A08E77C4F88E}" type="datetime1">
              <a:rPr lang="el-GR"/>
              <a:pPr>
                <a:defRPr/>
              </a:pPr>
              <a:t>13/12/2012</a:t>
            </a:fld>
            <a:endParaRPr lang="el-GR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Confidential</a:t>
            </a:r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DDR2/3 Project - </a:t>
            </a:r>
            <a:fld id="{829A009A-2BC4-4943-9A03-787B48EB22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B12CC-892E-46FF-A495-767F92873256}" type="datetime1">
              <a:rPr lang="el-GR"/>
              <a:pPr>
                <a:defRPr/>
              </a:pPr>
              <a:t>13/12/2012</a:t>
            </a:fld>
            <a:endParaRPr lang="el-G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</a:t>
            </a: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DDR2/3 Project - </a:t>
            </a:r>
            <a:fld id="{C9E31F8C-14BB-4965-AF3D-32F3B749CF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8A531-23DF-4421-AC55-6E207CE918A9}" type="datetime1">
              <a:rPr lang="el-GR"/>
              <a:pPr>
                <a:defRPr/>
              </a:pPr>
              <a:t>13/12/2012</a:t>
            </a:fld>
            <a:endParaRPr lang="el-G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</a:t>
            </a: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DDR2/3 Project - </a:t>
            </a:r>
            <a:fld id="{D1614209-076C-48EC-8601-29362EBA74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3CB67-36F5-4832-BB32-CAE938FFCE69}" type="datetime1">
              <a:rPr lang="el-GR"/>
              <a:pPr>
                <a:defRPr/>
              </a:pPr>
              <a:t>13/12/2012</a:t>
            </a:fld>
            <a:endParaRPr lang="el-G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</a:t>
            </a: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DDR2/3 Project - </a:t>
            </a:r>
            <a:fld id="{3BC97690-B54E-485E-B402-81DD6BA2CD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/>
          </a:p>
        </p:txBody>
      </p:sp>
      <p:sp>
        <p:nvSpPr>
          <p:cNvPr id="5" name="Chevron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A0A4B54-8077-446B-B5E8-E552E3660D35}" type="datetime1">
              <a:rPr lang="el-GR"/>
              <a:pPr>
                <a:defRPr/>
              </a:pPr>
              <a:t>13/12/2012</a:t>
            </a:fld>
            <a:endParaRPr lang="el-G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Confidential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DDR2/3 Project - </a:t>
            </a:r>
            <a:fld id="{7EEB79D4-96A8-4379-ADED-4D3A19CF02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254A75B-2C7D-4CD7-A9A0-72F4721DF990}" type="datetime1">
              <a:rPr lang="el-GR"/>
              <a:pPr>
                <a:defRPr/>
              </a:pPr>
              <a:t>13/12/2012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Confidential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DDR2/3 Project - </a:t>
            </a:r>
            <a:fld id="{80558C1D-FCE2-4067-8887-9D18D12671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40E322E-8205-467F-B99D-3CE0678283ED}" type="datetime1">
              <a:rPr lang="el-GR"/>
              <a:pPr>
                <a:defRPr/>
              </a:pPr>
              <a:t>13/12/2012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Confidential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DDR2/3 Project - </a:t>
            </a:r>
            <a:fld id="{7F08DD51-B769-40E1-B4D2-6AD1B478B5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0C55050-DD12-4B2E-874A-822EE29BF85C}" type="datetime1">
              <a:rPr lang="el-GR"/>
              <a:pPr>
                <a:defRPr/>
              </a:pPr>
              <a:t>13/12/2012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Confidential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DDR2/3 Project - </a:t>
            </a:r>
            <a:fld id="{BCAF07CE-BF85-49BF-ACF9-630C67E93A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60069-69C3-45FB-B368-1FDF3DB27A2D}" type="datetime1">
              <a:rPr lang="el-GR"/>
              <a:pPr>
                <a:defRPr/>
              </a:pPr>
              <a:t>13/12/2012</a:t>
            </a:fld>
            <a:endParaRPr lang="el-GR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</a:t>
            </a:r>
            <a:endParaRPr lang="en-US" dirty="0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DDR2/3 Project - </a:t>
            </a:r>
            <a:fld id="{C388E459-A3AD-4007-AFBA-A624724106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32603C8-8D87-4725-BEE4-0F800D5111D2}" type="datetime1">
              <a:rPr lang="el-GR"/>
              <a:pPr>
                <a:defRPr/>
              </a:pPr>
              <a:t>13/12/2012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Confidential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DDR2/3 Project - </a:t>
            </a:r>
            <a:fld id="{89081893-72A2-4F0A-B88D-1A2E52ED8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/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/>
          </a:p>
        </p:txBody>
      </p:sp>
      <p:sp>
        <p:nvSpPr>
          <p:cNvPr id="7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/>
          </a:p>
        </p:txBody>
      </p:sp>
      <p:cxnSp>
        <p:nvCxnSpPr>
          <p:cNvPr id="8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/>
          </a:p>
        </p:txBody>
      </p:sp>
      <p:sp>
        <p:nvSpPr>
          <p:cNvPr id="10" name="Chevron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1ECDA2FC-A6FA-4825-9636-B0833D053826}" type="datetime1">
              <a:rPr lang="el-GR"/>
              <a:pPr>
                <a:defRPr/>
              </a:pPr>
              <a:t>13/12/2012</a:t>
            </a:fld>
            <a:endParaRPr lang="el-GR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Confidential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DDR2/3 Project - </a:t>
            </a:r>
            <a:fld id="{CB222250-6670-4571-9E43-5F3FF9F959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 kumimoji="0" sz="1000"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42956A5-9B73-4A50-8130-6BF79F73DA02}" type="datetime1">
              <a:rPr lang="el-GR"/>
              <a:pPr>
                <a:defRPr/>
              </a:pPr>
              <a:t>13/12/2012</a:t>
            </a:fld>
            <a:endParaRPr lang="el-G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 kumimoji="0" sz="1000"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Confidential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 kumimoji="0" sz="1000" b="0"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DDR2/3 Project - </a:t>
            </a:r>
            <a:fld id="{25448EBC-4155-4660-8F56-C4A41A72B5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49" r:id="rId2"/>
    <p:sldLayoutId id="2147483754" r:id="rId3"/>
    <p:sldLayoutId id="2147483755" r:id="rId4"/>
    <p:sldLayoutId id="2147483756" r:id="rId5"/>
    <p:sldLayoutId id="2147483757" r:id="rId6"/>
    <p:sldLayoutId id="2147483750" r:id="rId7"/>
    <p:sldLayoutId id="2147483758" r:id="rId8"/>
    <p:sldLayoutId id="2147483759" r:id="rId9"/>
    <p:sldLayoutId id="2147483751" r:id="rId10"/>
    <p:sldLayoutId id="2147483752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phet.colorado.edu/sims/ohms-law/ohms-law_en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836712"/>
            <a:ext cx="7772400" cy="14700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>
                <a:latin typeface="Calibri" pitchFamily="34" charset="0"/>
              </a:rPr>
              <a:t>Εισαγωγή στα Ηλεκτρονικά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3141663"/>
            <a:ext cx="6400800" cy="982662"/>
          </a:xfrm>
        </p:spPr>
        <p:txBody>
          <a:bodyPr/>
          <a:lstStyle/>
          <a:p>
            <a:pPr marR="0"/>
            <a:r>
              <a:rPr lang="el-GR" sz="2400" b="1" smtClean="0">
                <a:latin typeface="Calibri" pitchFamily="34" charset="0"/>
              </a:rPr>
              <a:t>Εκπαιδευτής : Νικόλαος Τερζόπουλος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 descr="http://www.pictutorials.com/Ohms_Law_Triangl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2988" y="2492375"/>
            <a:ext cx="3302000" cy="297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1"/>
          <p:cNvSpPr/>
          <p:nvPr/>
        </p:nvSpPr>
        <p:spPr>
          <a:xfrm>
            <a:off x="1763713" y="1341438"/>
            <a:ext cx="6553200" cy="101441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el-GR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Γνωρίζοντας της τιμές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για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το ρεύμα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el-GR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και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την αντίσταση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R, </a:t>
            </a:r>
            <a:r>
              <a:rPr lang="el-GR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μπορούμε να υπολογίσουμε την συνεχή τάση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V 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322263" y="260350"/>
            <a:ext cx="8499475" cy="750888"/>
          </a:xfrm>
          <a:prstGeom prst="rect">
            <a:avLst/>
          </a:prstGeom>
        </p:spPr>
        <p:txBody>
          <a:bodyPr/>
          <a:lstStyle/>
          <a:p>
            <a:pPr algn="ctr" defTabSz="914400" fontAlgn="auto">
              <a:spcAft>
                <a:spcPts val="0"/>
              </a:spcAft>
              <a:buFont typeface="Times New Roman" pitchFamily="18" charset="0"/>
              <a:buNone/>
              <a:defRPr/>
            </a:pPr>
            <a:r>
              <a:rPr lang="el-GR" sz="40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itchFamily="34" charset="0"/>
                <a:ea typeface="+mj-ea"/>
                <a:cs typeface="+mj-cs"/>
              </a:rPr>
              <a:t>Ο νόμος του 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itchFamily="34" charset="0"/>
                <a:ea typeface="+mj-ea"/>
                <a:cs typeface="+mj-cs"/>
              </a:rPr>
              <a:t>Ohm</a:t>
            </a:r>
            <a:endParaRPr lang="el-GR" sz="4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Calibri" pitchFamily="34" charset="0"/>
              <a:ea typeface="+mj-ea"/>
              <a:cs typeface="+mj-cs"/>
            </a:endParaRPr>
          </a:p>
        </p:txBody>
      </p:sp>
      <p:grpSp>
        <p:nvGrpSpPr>
          <p:cNvPr id="17414" name="Group 10"/>
          <p:cNvGrpSpPr>
            <a:grpSpLocks/>
          </p:cNvGrpSpPr>
          <p:nvPr/>
        </p:nvGrpSpPr>
        <p:grpSpPr bwMode="auto">
          <a:xfrm>
            <a:off x="2339975" y="3284538"/>
            <a:ext cx="719138" cy="792162"/>
            <a:chOff x="2915816" y="4437112"/>
            <a:chExt cx="720080" cy="792088"/>
          </a:xfrm>
        </p:grpSpPr>
        <p:cxnSp>
          <p:nvCxnSpPr>
            <p:cNvPr id="14" name="Straight Connector 13"/>
            <p:cNvCxnSpPr/>
            <p:nvPr/>
          </p:nvCxnSpPr>
          <p:spPr>
            <a:xfrm>
              <a:off x="2915816" y="4508542"/>
              <a:ext cx="720080" cy="57620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2987348" y="4437112"/>
              <a:ext cx="648548" cy="7920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5076825" y="2997200"/>
            <a:ext cx="2879725" cy="1655763"/>
            <a:chOff x="5076825" y="2997200"/>
            <a:chExt cx="2879725" cy="1655763"/>
          </a:xfrm>
        </p:grpSpPr>
        <p:pic>
          <p:nvPicPr>
            <p:cNvPr id="17413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 l="56860" t="5907" r="3926" b="48813"/>
            <a:stretch>
              <a:fillRect/>
            </a:stretch>
          </p:blipFill>
          <p:spPr bwMode="auto">
            <a:xfrm>
              <a:off x="5076825" y="2997200"/>
              <a:ext cx="2879725" cy="16557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" name="TextBox 17"/>
            <p:cNvSpPr txBox="1"/>
            <p:nvPr/>
          </p:nvSpPr>
          <p:spPr>
            <a:xfrm>
              <a:off x="5508625" y="3644900"/>
              <a:ext cx="503238" cy="646113"/>
            </a:xfrm>
            <a:prstGeom prst="rect">
              <a:avLst/>
            </a:prstGeom>
            <a:solidFill>
              <a:schemeClr val="bg1"/>
            </a:solidFill>
            <a:effectLst/>
          </p:spPr>
          <p:txBody>
            <a:bodyPr>
              <a:spAutoFit/>
            </a:bodyPr>
            <a:lstStyle/>
            <a:p>
              <a:pPr algn="ctr"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  <a:defRPr/>
              </a:pPr>
              <a:r>
                <a:rPr lang="en-US" sz="360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V</a:t>
              </a:r>
              <a:endParaRPr lang="el-GR" b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322263" y="260350"/>
            <a:ext cx="8499475" cy="954072"/>
          </a:xfrm>
          <a:prstGeom prst="rect">
            <a:avLst/>
          </a:prstGeom>
        </p:spPr>
        <p:txBody>
          <a:bodyPr/>
          <a:lstStyle/>
          <a:p>
            <a:pPr algn="ctr" defTabSz="914400" fontAlgn="auto">
              <a:spcAft>
                <a:spcPts val="0"/>
              </a:spcAft>
              <a:buFont typeface="Times New Roman" pitchFamily="18" charset="0"/>
              <a:buNone/>
              <a:defRPr/>
            </a:pPr>
            <a:r>
              <a:rPr lang="el-GR" sz="40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itchFamily="34" charset="0"/>
                <a:ea typeface="+mj-ea"/>
                <a:cs typeface="+mj-cs"/>
              </a:rPr>
              <a:t>Ο νόμος του </a:t>
            </a:r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itchFamily="34" charset="0"/>
                <a:ea typeface="+mj-ea"/>
                <a:cs typeface="+mj-cs"/>
              </a:rPr>
              <a:t>Ohm</a:t>
            </a:r>
          </a:p>
          <a:p>
            <a:pPr algn="ctr" defTabSz="914400" fontAlgn="auto">
              <a:spcAft>
                <a:spcPts val="0"/>
              </a:spcAft>
              <a:buFont typeface="Times New Roman" pitchFamily="18" charset="0"/>
              <a:buNone/>
              <a:defRPr/>
            </a:pP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itchFamily="34" charset="0"/>
                <a:ea typeface="+mj-ea"/>
                <a:cs typeface="+mj-cs"/>
              </a:rPr>
              <a:t>Παράδειγμα</a:t>
            </a:r>
            <a:endParaRPr lang="el-GR" sz="2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Calibri" pitchFamily="34" charset="0"/>
              <a:ea typeface="+mj-ea"/>
              <a:cs typeface="+mj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20508" t="21563" r="17382" b="7187"/>
          <a:stretch>
            <a:fillRect/>
          </a:stretch>
        </p:blipFill>
        <p:spPr bwMode="auto">
          <a:xfrm>
            <a:off x="1205014" y="1484784"/>
            <a:ext cx="6733972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4000496" y="4500570"/>
            <a:ext cx="4251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R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3108" y="4110343"/>
            <a:ext cx="4203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V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43174" y="5539103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I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928926" y="5786454"/>
            <a:ext cx="428628" cy="1588"/>
          </a:xfrm>
          <a:prstGeom prst="straightConnector1">
            <a:avLst/>
          </a:prstGeom>
          <a:ln w="254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322263" y="260350"/>
            <a:ext cx="8499475" cy="750888"/>
          </a:xfrm>
          <a:prstGeom prst="rect">
            <a:avLst/>
          </a:prstGeom>
        </p:spPr>
        <p:txBody>
          <a:bodyPr/>
          <a:lstStyle/>
          <a:p>
            <a:pPr algn="ctr" defTabSz="914400" fontAlgn="auto">
              <a:spcAft>
                <a:spcPts val="0"/>
              </a:spcAft>
              <a:buFont typeface="Times New Roman" pitchFamily="18" charset="0"/>
              <a:buNone/>
              <a:defRPr/>
            </a:pPr>
            <a:r>
              <a:rPr lang="el-GR" sz="40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itchFamily="34" charset="0"/>
                <a:ea typeface="+mj-ea"/>
                <a:cs typeface="+mj-cs"/>
              </a:rPr>
              <a:t>Ο νόμος του 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itchFamily="34" charset="0"/>
                <a:ea typeface="+mj-ea"/>
                <a:cs typeface="+mj-cs"/>
              </a:rPr>
              <a:t>Ohm</a:t>
            </a:r>
            <a:endParaRPr lang="el-GR" sz="4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2500298" y="1714488"/>
            <a:ext cx="49292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el-GR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3"/>
              </a:rPr>
              <a:t>Ο νόμος του </a:t>
            </a:r>
            <a:r>
              <a:rPr lang="el-GR" dirty="0" err="1" smtClean="0">
                <a:solidFill>
                  <a:schemeClr val="tx1">
                    <a:lumMod val="95000"/>
                    <a:lumOff val="5000"/>
                  </a:schemeClr>
                </a:solidFill>
                <a:hlinkClick r:id="rId3"/>
              </a:rPr>
              <a:t>Ohm</a:t>
            </a:r>
            <a:r>
              <a:rPr lang="el-GR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3"/>
              </a:rPr>
              <a:t> - Animation</a:t>
            </a:r>
            <a:endParaRPr lang="el-G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99792" y="1052736"/>
            <a:ext cx="4680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5400" dirty="0" smtClean="0">
                <a:solidFill>
                  <a:schemeClr val="tx1"/>
                </a:solidFill>
              </a:rPr>
              <a:t>Ερωτήσεις ? </a:t>
            </a:r>
            <a:endParaRPr lang="el-GR" sz="5400" dirty="0">
              <a:solidFill>
                <a:schemeClr val="tx1"/>
              </a:solidFill>
            </a:endParaRPr>
          </a:p>
        </p:txBody>
      </p:sp>
      <p:pic>
        <p:nvPicPr>
          <p:cNvPr id="2050" name="Picture 2" descr="https://encrypted-tbn3.gstatic.com/images?q=tbn:ANd9GcREQgzKzP4eT0UJyf0y98jfjT5YOZBln8F5IFrXx1igFPe-gnJ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2564904"/>
            <a:ext cx="3760596" cy="30430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2262" y="44624"/>
            <a:ext cx="8499475" cy="893961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l-GR" dirty="0" smtClean="0">
                <a:latin typeface="Calibri" pitchFamily="34" charset="0"/>
              </a:rPr>
              <a:t>Στόχοι Ενότητας 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03300" y="1124744"/>
            <a:ext cx="7137400" cy="3744416"/>
          </a:xfrm>
        </p:spPr>
        <p:txBody>
          <a:bodyPr>
            <a:noAutofit/>
          </a:bodyPr>
          <a:lstStyle/>
          <a:p>
            <a:pPr marL="174625" lvl="0" indent="-174625" algn="l">
              <a:buClr>
                <a:schemeClr val="tx1"/>
              </a:buClr>
              <a:buSzPct val="100000"/>
              <a:buFont typeface="Arial" pitchFamily="34" charset="0"/>
              <a:buChar char="•"/>
            </a:pPr>
            <a:r>
              <a:rPr lang="en-US" sz="2800" b="1" dirty="0" smtClean="0">
                <a:latin typeface="Calibri" pitchFamily="34" charset="0"/>
              </a:rPr>
              <a:t> </a:t>
            </a:r>
            <a:r>
              <a:rPr lang="el-GR" sz="2600" b="1" dirty="0" smtClean="0">
                <a:latin typeface="Calibri" pitchFamily="34" charset="0"/>
              </a:rPr>
              <a:t>Να </a:t>
            </a:r>
            <a:r>
              <a:rPr lang="el-GR" sz="2600" b="1" dirty="0" smtClean="0">
                <a:latin typeface="Calibri" pitchFamily="34" charset="0"/>
              </a:rPr>
              <a:t>μάθουν </a:t>
            </a:r>
            <a:r>
              <a:rPr lang="el-GR" sz="2600" b="1" dirty="0" smtClean="0">
                <a:latin typeface="Calibri" pitchFamily="34" charset="0"/>
              </a:rPr>
              <a:t>τη βασική </a:t>
            </a:r>
            <a:r>
              <a:rPr lang="el-GR" sz="2600" b="1" dirty="0" smtClean="0">
                <a:latin typeface="Calibri" pitchFamily="34" charset="0"/>
              </a:rPr>
              <a:t>λειτουργία καθώς και τη φυσική μορφή βασικών ηλεκτρονικών </a:t>
            </a:r>
            <a:r>
              <a:rPr lang="el-GR" sz="2600" b="1" dirty="0" smtClean="0">
                <a:latin typeface="Calibri" pitchFamily="34" charset="0"/>
              </a:rPr>
              <a:t>εξαρτημάτων</a:t>
            </a:r>
            <a:endParaRPr lang="en-US" sz="2600" b="1" dirty="0" smtClean="0">
              <a:latin typeface="Calibri" pitchFamily="34" charset="0"/>
            </a:endParaRPr>
          </a:p>
          <a:p>
            <a:pPr lvl="0" algn="l">
              <a:spcBef>
                <a:spcPts val="0"/>
              </a:spcBef>
              <a:buClr>
                <a:schemeClr val="tx1"/>
              </a:buClr>
              <a:buSzPct val="100000"/>
            </a:pPr>
            <a:endParaRPr lang="el-GR" sz="800" b="1" dirty="0" smtClean="0">
              <a:latin typeface="Calibri" pitchFamily="34" charset="0"/>
            </a:endParaRPr>
          </a:p>
          <a:p>
            <a:pPr marL="174625" lvl="0" indent="-174625" algn="l">
              <a:buClr>
                <a:schemeClr val="tx2"/>
              </a:buClr>
              <a:buSzPct val="100000"/>
              <a:buFont typeface="Arial" pitchFamily="34" charset="0"/>
              <a:buChar char="•"/>
            </a:pPr>
            <a:r>
              <a:rPr lang="el-GR" sz="2600" b="1" dirty="0" smtClean="0">
                <a:latin typeface="Calibri" pitchFamily="34" charset="0"/>
              </a:rPr>
              <a:t> Να εξοικειωθούν με τη έννοια της πηγής </a:t>
            </a:r>
            <a:r>
              <a:rPr lang="el-GR" sz="2600" b="1" dirty="0" smtClean="0">
                <a:latin typeface="Calibri" pitchFamily="34" charset="0"/>
              </a:rPr>
              <a:t>τάσης</a:t>
            </a:r>
            <a:endParaRPr lang="en-US" sz="2600" b="1" dirty="0" smtClean="0">
              <a:latin typeface="Calibri" pitchFamily="34" charset="0"/>
            </a:endParaRPr>
          </a:p>
          <a:p>
            <a:pPr lvl="0" algn="l">
              <a:spcBef>
                <a:spcPts val="0"/>
              </a:spcBef>
              <a:buClr>
                <a:schemeClr val="tx1"/>
              </a:buClr>
              <a:buSzPct val="100000"/>
              <a:buFont typeface="Arial" pitchFamily="34" charset="0"/>
              <a:buChar char="•"/>
            </a:pPr>
            <a:endParaRPr lang="en-US" sz="800" b="1" dirty="0" smtClean="0">
              <a:latin typeface="Calibri" pitchFamily="34" charset="0"/>
            </a:endParaRPr>
          </a:p>
          <a:p>
            <a:pPr marL="174625" lvl="0" indent="-174625" algn="l">
              <a:spcBef>
                <a:spcPts val="0"/>
              </a:spcBef>
              <a:buClr>
                <a:schemeClr val="tx1"/>
              </a:buClr>
              <a:buSzPct val="100000"/>
              <a:buFont typeface="Arial" pitchFamily="34" charset="0"/>
              <a:buChar char="•"/>
            </a:pPr>
            <a:r>
              <a:rPr lang="el-GR" sz="2600" b="1" dirty="0" smtClean="0">
                <a:latin typeface="Calibri" pitchFamily="34" charset="0"/>
              </a:rPr>
              <a:t> </a:t>
            </a:r>
            <a:r>
              <a:rPr lang="el-GR" sz="2600" b="1" dirty="0" smtClean="0">
                <a:latin typeface="Calibri" pitchFamily="34" charset="0"/>
              </a:rPr>
              <a:t>Να αντιληφτούν την έννοια του νομού του </a:t>
            </a:r>
            <a:r>
              <a:rPr lang="en-US" sz="2600" b="1" dirty="0" smtClean="0">
                <a:latin typeface="Calibri" pitchFamily="34" charset="0"/>
              </a:rPr>
              <a:t>Ohm</a:t>
            </a:r>
            <a:endParaRPr lang="el-GR" sz="2600" b="1" dirty="0" smtClean="0">
              <a:latin typeface="Calibri" pitchFamily="34" charset="0"/>
            </a:endParaRPr>
          </a:p>
          <a:p>
            <a:pPr marL="174625" lvl="0" indent="-174625" algn="l">
              <a:spcBef>
                <a:spcPts val="0"/>
              </a:spcBef>
              <a:buClr>
                <a:schemeClr val="tx1"/>
              </a:buClr>
              <a:buSzPct val="100000"/>
            </a:pPr>
            <a:endParaRPr lang="el-GR" sz="800" b="1" dirty="0" smtClean="0">
              <a:latin typeface="Calibri" pitchFamily="34" charset="0"/>
            </a:endParaRPr>
          </a:p>
          <a:p>
            <a:pPr marL="174625" lvl="0" indent="-174625" algn="l">
              <a:spcBef>
                <a:spcPts val="0"/>
              </a:spcBef>
              <a:buClr>
                <a:schemeClr val="tx1"/>
              </a:buClr>
              <a:buSzPct val="100000"/>
              <a:buFont typeface="Arial" pitchFamily="34" charset="0"/>
              <a:buChar char="•"/>
            </a:pPr>
            <a:r>
              <a:rPr lang="el-GR" sz="2600" b="1" dirty="0" smtClean="0">
                <a:latin typeface="Calibri" pitchFamily="34" charset="0"/>
              </a:rPr>
              <a:t> Να είναι σε θέση να κάνουν </a:t>
            </a:r>
            <a:r>
              <a:rPr lang="el-GR" sz="2600" b="1" dirty="0" smtClean="0">
                <a:latin typeface="Calibri" pitchFamily="34" charset="0"/>
              </a:rPr>
              <a:t>βασικού</a:t>
            </a:r>
            <a:r>
              <a:rPr lang="el-GR" sz="2600" b="1" dirty="0" smtClean="0">
                <a:latin typeface="Calibri" pitchFamily="34" charset="0"/>
              </a:rPr>
              <a:t>ς</a:t>
            </a:r>
            <a:r>
              <a:rPr lang="el-GR" sz="2600" b="1" dirty="0" smtClean="0">
                <a:latin typeface="Calibri" pitchFamily="34" charset="0"/>
              </a:rPr>
              <a:t>   υπολογισμούς </a:t>
            </a:r>
            <a:r>
              <a:rPr lang="el-GR" sz="2600" b="1" dirty="0" smtClean="0">
                <a:latin typeface="Calibri" pitchFamily="34" charset="0"/>
              </a:rPr>
              <a:t>σε ένα ηλεκτρονικό κύκλωμα χρησιμοποιώντας το νόμο του </a:t>
            </a:r>
            <a:r>
              <a:rPr lang="en-US" sz="2600" b="1" dirty="0" smtClean="0">
                <a:latin typeface="Calibri" pitchFamily="34" charset="0"/>
              </a:rPr>
              <a:t>Ohm</a:t>
            </a:r>
            <a:endParaRPr lang="el-GR" sz="2600" b="1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2262" y="404664"/>
            <a:ext cx="8499475" cy="893961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>
                <a:latin typeface="Calibri" pitchFamily="34" charset="0"/>
              </a:rPr>
              <a:t>Προεπισκόπηση Παρουσίασης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03300" y="2205038"/>
            <a:ext cx="7137400" cy="2447925"/>
          </a:xfrm>
        </p:spPr>
        <p:txBody>
          <a:bodyPr>
            <a:noAutofit/>
          </a:bodyPr>
          <a:lstStyle/>
          <a:p>
            <a:pPr marR="0" algn="l">
              <a:lnSpc>
                <a:spcPct val="90000"/>
              </a:lnSpc>
              <a:buClr>
                <a:srgbClr val="0D0D0D"/>
              </a:buClr>
              <a:buSzPct val="120000"/>
              <a:buFontTx/>
              <a:buChar char="•"/>
            </a:pPr>
            <a:r>
              <a:rPr lang="el-GR" sz="2800" b="1" dirty="0" smtClean="0">
                <a:latin typeface="Calibri" pitchFamily="34" charset="0"/>
              </a:rPr>
              <a:t>Βασικά Ηλεκτρονικά Εξαρτήματα</a:t>
            </a:r>
          </a:p>
          <a:p>
            <a:pPr marR="0" algn="l">
              <a:lnSpc>
                <a:spcPct val="90000"/>
              </a:lnSpc>
              <a:buClr>
                <a:srgbClr val="0D0D0D"/>
              </a:buClr>
              <a:buSzPct val="120000"/>
              <a:buFontTx/>
              <a:buChar char="•"/>
            </a:pPr>
            <a:endParaRPr lang="el-GR" sz="2800" b="1" dirty="0" smtClean="0">
              <a:latin typeface="Calibri" pitchFamily="34" charset="0"/>
            </a:endParaRPr>
          </a:p>
          <a:p>
            <a:pPr marR="0" algn="l"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el-GR" sz="2800" b="1" dirty="0" smtClean="0">
                <a:latin typeface="Calibri" pitchFamily="34" charset="0"/>
              </a:rPr>
              <a:t> Πηγές συνεχούς τάσης</a:t>
            </a:r>
          </a:p>
          <a:p>
            <a:pPr marR="0" algn="l"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endParaRPr lang="el-GR" sz="2800" b="1" dirty="0" smtClean="0">
              <a:latin typeface="Calibri" pitchFamily="34" charset="0"/>
            </a:endParaRPr>
          </a:p>
          <a:p>
            <a:pPr marR="0" algn="l"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el-GR" sz="2800" dirty="0" smtClean="0">
                <a:latin typeface="Calibri" pitchFamily="34" charset="0"/>
              </a:rPr>
              <a:t> </a:t>
            </a:r>
            <a:r>
              <a:rPr lang="el-GR" sz="2800" b="1" dirty="0" smtClean="0">
                <a:latin typeface="Calibri" pitchFamily="34" charset="0"/>
              </a:rPr>
              <a:t>Ο νόμος του </a:t>
            </a:r>
            <a:r>
              <a:rPr lang="en-US" sz="2800" b="1" dirty="0" smtClean="0">
                <a:latin typeface="Calibri" pitchFamily="34" charset="0"/>
              </a:rPr>
              <a:t>Ohm</a:t>
            </a:r>
            <a:endParaRPr lang="el-GR" sz="2800" b="1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2262" y="260648"/>
            <a:ext cx="8499475" cy="749201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sz="4000" dirty="0">
                <a:latin typeface="Calibri" pitchFamily="34" charset="0"/>
              </a:rPr>
              <a:t>Βασικά Ηλεκτρονικά Εξαρτήματα</a:t>
            </a:r>
          </a:p>
        </p:txBody>
      </p:sp>
      <p:pic>
        <p:nvPicPr>
          <p:cNvPr id="4100" name="Picture 4" descr="Symbol-of-resist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163" y="1916113"/>
            <a:ext cx="243840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 descr="resistor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5600" y="3860800"/>
            <a:ext cx="24669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5435600" y="3213100"/>
            <a:ext cx="259238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spcBef>
                <a:spcPct val="2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el-GR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Σχηματικό Σύμβολο</a:t>
            </a: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5364163" y="6165850"/>
            <a:ext cx="2592387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l-GR" sz="1400" b="1"/>
              <a:t> Η ωμική αντίσταση στην πραγματική της μορφή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 flipV="1">
            <a:off x="3779838" y="2565400"/>
            <a:ext cx="1368425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3779838" y="2565400"/>
            <a:ext cx="1657350" cy="2376488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7950" y="2492375"/>
            <a:ext cx="4176713" cy="2016125"/>
          </a:xfrm>
        </p:spPr>
        <p:txBody>
          <a:bodyPr>
            <a:normAutofit/>
          </a:bodyPr>
          <a:lstStyle/>
          <a:p>
            <a:pPr marR="0" algn="l">
              <a:buClr>
                <a:srgbClr val="0D0D0D"/>
              </a:buClr>
              <a:buSzPct val="100000"/>
              <a:buFont typeface="Arial" pitchFamily="34" charset="0"/>
              <a:buChar char="•"/>
            </a:pPr>
            <a:r>
              <a:rPr lang="el-GR" sz="3800" b="1" dirty="0" smtClean="0">
                <a:latin typeface="Calibri" pitchFamily="34" charset="0"/>
              </a:rPr>
              <a:t>Ωμική Αντίσταση</a:t>
            </a:r>
          </a:p>
          <a:p>
            <a:pPr lvl="1" algn="l">
              <a:spcBef>
                <a:spcPct val="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l-GR" sz="1700" b="1" dirty="0" smtClean="0">
                <a:latin typeface="Calibri" pitchFamily="34" charset="0"/>
              </a:rPr>
              <a:t> </a:t>
            </a:r>
            <a:r>
              <a:rPr lang="el-GR" sz="1700" dirty="0" smtClean="0">
                <a:latin typeface="Calibri" pitchFamily="34" charset="0"/>
              </a:rPr>
              <a:t>Ωμική αντίσταση είναι το εξάρτημα  </a:t>
            </a:r>
          </a:p>
          <a:p>
            <a:pPr lvl="1" algn="l">
              <a:spcBef>
                <a:spcPct val="0"/>
              </a:spcBef>
              <a:buClr>
                <a:schemeClr val="tx1"/>
              </a:buClr>
            </a:pPr>
            <a:r>
              <a:rPr lang="el-GR" sz="1700" dirty="0" smtClean="0">
                <a:latin typeface="Calibri" pitchFamily="34" charset="0"/>
              </a:rPr>
              <a:t>   το οποίο προκαλεί δυσχέρεια στην </a:t>
            </a:r>
          </a:p>
          <a:p>
            <a:pPr lvl="1" algn="l">
              <a:spcBef>
                <a:spcPct val="0"/>
              </a:spcBef>
              <a:buClr>
                <a:schemeClr val="tx1"/>
              </a:buClr>
            </a:pPr>
            <a:r>
              <a:rPr lang="el-GR" sz="1700" dirty="0" smtClean="0">
                <a:latin typeface="Calibri" pitchFamily="34" charset="0"/>
              </a:rPr>
              <a:t>   έλευση ηλεκτρικού ρεύματος μέσα </a:t>
            </a:r>
          </a:p>
          <a:p>
            <a:pPr lvl="1" algn="l">
              <a:spcBef>
                <a:spcPct val="0"/>
              </a:spcBef>
              <a:buClr>
                <a:schemeClr val="tx1"/>
              </a:buClr>
            </a:pPr>
            <a:r>
              <a:rPr lang="el-GR" sz="1700" dirty="0" smtClean="0">
                <a:latin typeface="Calibri" pitchFamily="34" charset="0"/>
              </a:rPr>
              <a:t>   από αυτό. Μονάδα μέτρησης </a:t>
            </a:r>
            <a:r>
              <a:rPr lang="en-US" sz="1700" dirty="0" smtClean="0">
                <a:latin typeface="Calibri" pitchFamily="34" charset="0"/>
              </a:rPr>
              <a:t>Ohm </a:t>
            </a:r>
            <a:endParaRPr lang="el-GR" sz="1700" dirty="0" smtClean="0">
              <a:latin typeface="Calibri" pitchFamily="34" charset="0"/>
            </a:endParaRPr>
          </a:p>
          <a:p>
            <a:pPr lvl="1" algn="l">
              <a:spcBef>
                <a:spcPct val="0"/>
              </a:spcBef>
              <a:buClr>
                <a:schemeClr val="tx1"/>
              </a:buClr>
            </a:pPr>
            <a:r>
              <a:rPr lang="el-GR" sz="1700" dirty="0" smtClean="0">
                <a:latin typeface="Calibri" pitchFamily="34" charset="0"/>
              </a:rPr>
              <a:t>    </a:t>
            </a:r>
            <a:r>
              <a:rPr lang="en-US" sz="1700" dirty="0" smtClean="0">
                <a:latin typeface="Calibri" pitchFamily="34" charset="0"/>
              </a:rPr>
              <a:t>(</a:t>
            </a:r>
            <a:r>
              <a:rPr lang="el-GR" sz="1700" dirty="0" smtClean="0">
                <a:latin typeface="Calibri" pitchFamily="34" charset="0"/>
              </a:rPr>
              <a:t>Ω)</a:t>
            </a:r>
          </a:p>
          <a:p>
            <a:pPr marR="0" algn="l">
              <a:buClr>
                <a:srgbClr val="0D0D0D"/>
              </a:buClr>
              <a:buSzPct val="100000"/>
            </a:pPr>
            <a:endParaRPr lang="el-GR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  <p:bldP spid="4104" grpId="0"/>
      <p:bldP spid="4105" grpId="0" animBg="1"/>
      <p:bldP spid="410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2262" y="0"/>
            <a:ext cx="8499475" cy="82235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sz="4000" dirty="0">
                <a:latin typeface="Calibri" pitchFamily="34" charset="0"/>
              </a:rPr>
              <a:t>Βασικά Ηλεκτρονικά Εξαρτήματα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341438"/>
            <a:ext cx="3671887" cy="2303462"/>
          </a:xfrm>
        </p:spPr>
        <p:txBody>
          <a:bodyPr>
            <a:normAutofit/>
          </a:bodyPr>
          <a:lstStyle/>
          <a:p>
            <a:pPr marR="0" algn="l">
              <a:buClr>
                <a:srgbClr val="0D0D0D"/>
              </a:buClr>
              <a:buSzPct val="100000"/>
              <a:buFont typeface="Arial" pitchFamily="34" charset="0"/>
              <a:buChar char="•"/>
            </a:pPr>
            <a:r>
              <a:rPr lang="el-GR" sz="3800" b="1" dirty="0" smtClean="0">
                <a:latin typeface="Calibri" pitchFamily="34" charset="0"/>
              </a:rPr>
              <a:t>Πυκνωτής</a:t>
            </a:r>
          </a:p>
          <a:p>
            <a:pPr lvl="1" algn="l">
              <a:spcBef>
                <a:spcPct val="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l-GR" sz="1700" smtClean="0">
                <a:latin typeface="Calibri" pitchFamily="34" charset="0"/>
              </a:rPr>
              <a:t>Χρησιμοποιείται </a:t>
            </a:r>
            <a:r>
              <a:rPr lang="el-GR" sz="1700" dirty="0" smtClean="0">
                <a:latin typeface="Calibri" pitchFamily="34" charset="0"/>
              </a:rPr>
              <a:t>σαν αποθήκη ηλεκτρικού φορτίου (αποθήκη ενέργειας). Μονάδα μέτρησης </a:t>
            </a:r>
            <a:r>
              <a:rPr lang="en-US" sz="1700" dirty="0" smtClean="0">
                <a:latin typeface="Calibri" pitchFamily="34" charset="0"/>
              </a:rPr>
              <a:t>F (Farad)</a:t>
            </a:r>
            <a:endParaRPr lang="el-GR" sz="1700" dirty="0" smtClean="0">
              <a:latin typeface="Calibri" pitchFamily="34" charset="0"/>
            </a:endParaRPr>
          </a:p>
          <a:p>
            <a:pPr marR="0" algn="l">
              <a:buClr>
                <a:srgbClr val="0D0D0D"/>
              </a:buClr>
              <a:buSzPct val="100000"/>
            </a:pPr>
            <a:endParaRPr lang="el-GR" sz="2000" b="1" dirty="0" smtClean="0"/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5435600" y="3213100"/>
            <a:ext cx="259238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spcBef>
                <a:spcPct val="2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el-GR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Σχηματικό Σύμβολο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5364163" y="6165850"/>
            <a:ext cx="28797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l-GR" sz="1400" b="1"/>
              <a:t> Ο πυκνωτής στην πραγματική του μορφή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 flipV="1">
            <a:off x="3635375" y="2781300"/>
            <a:ext cx="1368425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3635375" y="2781300"/>
            <a:ext cx="1657350" cy="2376488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pic>
        <p:nvPicPr>
          <p:cNvPr id="5130" name="Picture 10" descr="ca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725" y="2349500"/>
            <a:ext cx="2160588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1" name="Picture 11" descr="1000u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5600" y="4652963"/>
            <a:ext cx="2806700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10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1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/>
      <p:bldP spid="5127" grpId="0"/>
      <p:bldP spid="5128" grpId="0" animBg="1"/>
      <p:bldP spid="512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2262" y="260648"/>
            <a:ext cx="8499475" cy="750342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l-GR" sz="4000" dirty="0">
                <a:latin typeface="Calibri" pitchFamily="34" charset="0"/>
              </a:rPr>
              <a:t>Πηγές Τάσης 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6011863" y="2925763"/>
            <a:ext cx="2592387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spcBef>
                <a:spcPct val="2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el-GR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Σχηματικά Σύμβολα</a:t>
            </a:r>
          </a:p>
        </p:txBody>
      </p:sp>
      <p:sp>
        <p:nvSpPr>
          <p:cNvPr id="13316" name="Rectangle 5"/>
          <p:cNvSpPr>
            <a:spLocks noChangeArrowheads="1"/>
          </p:cNvSpPr>
          <p:nvPr/>
        </p:nvSpPr>
        <p:spPr bwMode="auto">
          <a:xfrm>
            <a:off x="5867400" y="5949950"/>
            <a:ext cx="28797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l-GR" sz="1400" b="1"/>
              <a:t> Πηγή συνεχούς τάσης στην πραγματική της μορφή</a:t>
            </a:r>
          </a:p>
        </p:txBody>
      </p:sp>
      <p:sp>
        <p:nvSpPr>
          <p:cNvPr id="13317" name="Line 6"/>
          <p:cNvSpPr>
            <a:spLocks noChangeShapeType="1"/>
          </p:cNvSpPr>
          <p:nvPr/>
        </p:nvSpPr>
        <p:spPr bwMode="auto">
          <a:xfrm flipV="1">
            <a:off x="4284663" y="2565400"/>
            <a:ext cx="1295400" cy="431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18" name="Line 7"/>
          <p:cNvSpPr>
            <a:spLocks noChangeShapeType="1"/>
          </p:cNvSpPr>
          <p:nvPr/>
        </p:nvSpPr>
        <p:spPr bwMode="auto">
          <a:xfrm>
            <a:off x="4284663" y="2997200"/>
            <a:ext cx="1657350" cy="2376488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pic>
        <p:nvPicPr>
          <p:cNvPr id="13319" name="Picture 10" descr="κατάλογο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5600" y="1052513"/>
            <a:ext cx="34480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Picture 2" descr="http://www.morningstarvero.org/gallery/99247/battery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325" y="3716338"/>
            <a:ext cx="2171700" cy="213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1125538"/>
            <a:ext cx="4033838" cy="3024187"/>
          </a:xfrm>
        </p:spPr>
        <p:txBody>
          <a:bodyPr>
            <a:normAutofit/>
          </a:bodyPr>
          <a:lstStyle/>
          <a:p>
            <a:pPr marR="0" algn="l">
              <a:lnSpc>
                <a:spcPct val="80000"/>
              </a:lnSpc>
              <a:buClr>
                <a:srgbClr val="0D0D0D"/>
              </a:buClr>
              <a:buSzPct val="100000"/>
              <a:buFont typeface="Arial" pitchFamily="34" charset="0"/>
              <a:buChar char="•"/>
            </a:pPr>
            <a:r>
              <a:rPr lang="el-GR" sz="2900" b="1" dirty="0" smtClean="0">
                <a:latin typeface="Calibri" pitchFamily="34" charset="0"/>
              </a:rPr>
              <a:t>Πηγές Συνεχούς Τάσης</a:t>
            </a:r>
          </a:p>
          <a:p>
            <a:pPr marR="0">
              <a:lnSpc>
                <a:spcPct val="80000"/>
              </a:lnSpc>
            </a:pPr>
            <a:r>
              <a:rPr lang="el-GR" sz="400" b="1" dirty="0" smtClean="0">
                <a:latin typeface="Calibri" pitchFamily="34" charset="0"/>
              </a:rPr>
              <a:t> </a:t>
            </a:r>
            <a:endParaRPr lang="el-GR" sz="700" dirty="0" smtClean="0"/>
          </a:p>
          <a:p>
            <a:pPr marR="0">
              <a:lnSpc>
                <a:spcPct val="80000"/>
              </a:lnSpc>
            </a:pPr>
            <a:endParaRPr lang="el-GR" sz="700" dirty="0" smtClean="0"/>
          </a:p>
          <a:p>
            <a:pPr lvl="1" algn="l">
              <a:lnSpc>
                <a:spcPct val="8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el-GR" sz="1600" dirty="0" smtClean="0">
                <a:latin typeface="Calibri" pitchFamily="34" charset="0"/>
              </a:rPr>
              <a:t>Με τον  όρο ηλεκτρική πηγή ονομάζουμε κάθε συσκευή  (διάταξη) η οποία παρέχει ενέργεια στο ηλεκτρικό κύκλωμα που θα συνδεθεί.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13316" grpId="0"/>
      <p:bldP spid="13317" grpId="0" animBg="1"/>
      <p:bldP spid="133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http://www.pictutorials.com/Ohms_Law_Triangl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2565400"/>
            <a:ext cx="3302000" cy="297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2263" y="260350"/>
            <a:ext cx="8499475" cy="750888"/>
          </a:xfrm>
          <a:prstGeom prst="rect">
            <a:avLst/>
          </a:prstGeom>
        </p:spPr>
        <p:txBody>
          <a:bodyPr/>
          <a:lstStyle/>
          <a:p>
            <a:pPr algn="ctr" defTabSz="914400" fontAlgn="auto">
              <a:spcAft>
                <a:spcPts val="0"/>
              </a:spcAft>
              <a:buFont typeface="Times New Roman" pitchFamily="18" charset="0"/>
              <a:buNone/>
              <a:defRPr/>
            </a:pPr>
            <a:r>
              <a:rPr lang="el-GR" sz="40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itchFamily="34" charset="0"/>
                <a:ea typeface="+mj-ea"/>
                <a:cs typeface="+mj-cs"/>
              </a:rPr>
              <a:t>Ο νόμος του 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itchFamily="34" charset="0"/>
                <a:ea typeface="+mj-ea"/>
                <a:cs typeface="+mj-cs"/>
              </a:rPr>
              <a:t>Ohm</a:t>
            </a:r>
            <a:endParaRPr lang="el-GR" sz="4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187450" y="1052513"/>
            <a:ext cx="6624638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Εκφράζει τη σχέση των τριών θεμελιωδών μεγεθών του ηλεκτρισμού: Αντίσταση, Ηλεκτρική Τάση και Ένταση Ρεύματος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7984" y="2924944"/>
            <a:ext cx="3960298" cy="2207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8" name="Picture 4" descr="http://www.pictutorials.com/Ohms_Law_Triangl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2786058"/>
            <a:ext cx="3302000" cy="2967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4" name="Group 13"/>
          <p:cNvGrpSpPr/>
          <p:nvPr/>
        </p:nvGrpSpPr>
        <p:grpSpPr>
          <a:xfrm>
            <a:off x="3000364" y="4714884"/>
            <a:ext cx="720726" cy="789696"/>
            <a:chOff x="2914650" y="4425254"/>
            <a:chExt cx="720726" cy="789696"/>
          </a:xfrm>
        </p:grpSpPr>
        <p:cxnSp>
          <p:nvCxnSpPr>
            <p:cNvPr id="6" name="Straight Connector 5"/>
            <p:cNvCxnSpPr/>
            <p:nvPr/>
          </p:nvCxnSpPr>
          <p:spPr bwMode="auto">
            <a:xfrm>
              <a:off x="2914650" y="4496469"/>
              <a:ext cx="720725" cy="57446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 bwMode="auto">
            <a:xfrm flipV="1">
              <a:off x="2987676" y="4425254"/>
              <a:ext cx="647700" cy="78969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363" name="Group 14"/>
          <p:cNvGrpSpPr>
            <a:grpSpLocks/>
          </p:cNvGrpSpPr>
          <p:nvPr/>
        </p:nvGrpSpPr>
        <p:grpSpPr bwMode="auto">
          <a:xfrm>
            <a:off x="5292725" y="3284538"/>
            <a:ext cx="3462338" cy="2305050"/>
            <a:chOff x="5148064" y="1524000"/>
            <a:chExt cx="3462536" cy="2632893"/>
          </a:xfrm>
        </p:grpSpPr>
        <p:pic>
          <p:nvPicPr>
            <p:cNvPr id="15366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 l="57417" b="30435"/>
            <a:stretch>
              <a:fillRect/>
            </a:stretch>
          </p:blipFill>
          <p:spPr bwMode="auto">
            <a:xfrm>
              <a:off x="5148064" y="1524000"/>
              <a:ext cx="3462536" cy="26328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TextBox 10"/>
            <p:cNvSpPr txBox="1"/>
            <p:nvPr/>
          </p:nvSpPr>
          <p:spPr>
            <a:xfrm>
              <a:off x="6570560" y="2133264"/>
              <a:ext cx="504854" cy="583878"/>
            </a:xfrm>
            <a:prstGeom prst="rect">
              <a:avLst/>
            </a:prstGeom>
            <a:solidFill>
              <a:schemeClr val="bg1"/>
            </a:solidFill>
            <a:effectLst/>
          </p:spPr>
          <p:txBody>
            <a:bodyPr>
              <a:spAutoFit/>
            </a:bodyPr>
            <a:lstStyle/>
            <a:p>
              <a:pPr algn="ctr"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  <a:defRPr/>
              </a:pPr>
              <a:r>
                <a:rPr lang="en-US" sz="320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V</a:t>
              </a:r>
              <a:endParaRPr lang="el-GR" b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1763713" y="1341438"/>
            <a:ext cx="6048375" cy="101441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el-GR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Γνωρίζοντας της τιμές για την συνεχή τάση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V </a:t>
            </a:r>
            <a:r>
              <a:rPr lang="el-GR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και το ρεύμα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I, </a:t>
            </a:r>
            <a:r>
              <a:rPr lang="el-GR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μπορούμε να υπολογίσουμε την αντίσταση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322263" y="260350"/>
            <a:ext cx="8499475" cy="750888"/>
          </a:xfrm>
          <a:prstGeom prst="rect">
            <a:avLst/>
          </a:prstGeom>
        </p:spPr>
        <p:txBody>
          <a:bodyPr/>
          <a:lstStyle/>
          <a:p>
            <a:pPr algn="ctr" defTabSz="914400" fontAlgn="auto">
              <a:spcAft>
                <a:spcPts val="0"/>
              </a:spcAft>
              <a:buFont typeface="Times New Roman" pitchFamily="18" charset="0"/>
              <a:buNone/>
              <a:defRPr/>
            </a:pPr>
            <a:r>
              <a:rPr lang="el-GR" sz="40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itchFamily="34" charset="0"/>
                <a:ea typeface="+mj-ea"/>
                <a:cs typeface="+mj-cs"/>
              </a:rPr>
              <a:t>Ο νόμος του 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itchFamily="34" charset="0"/>
                <a:ea typeface="+mj-ea"/>
                <a:cs typeface="+mj-cs"/>
              </a:rPr>
              <a:t>Ohm</a:t>
            </a:r>
            <a:endParaRPr lang="el-GR" sz="4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2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http://www.pictutorials.com/Ohms_Law_Triangl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2988" y="2492375"/>
            <a:ext cx="3302000" cy="297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6387" name="Group 13"/>
          <p:cNvGrpSpPr>
            <a:grpSpLocks/>
          </p:cNvGrpSpPr>
          <p:nvPr/>
        </p:nvGrpSpPr>
        <p:grpSpPr bwMode="auto">
          <a:xfrm>
            <a:off x="1692275" y="4437063"/>
            <a:ext cx="719138" cy="792162"/>
            <a:chOff x="2915816" y="4437112"/>
            <a:chExt cx="720080" cy="792088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2915816" y="4508542"/>
              <a:ext cx="720080" cy="57620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V="1">
              <a:off x="2987348" y="4437112"/>
              <a:ext cx="648548" cy="7920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1763713" y="1341438"/>
            <a:ext cx="6048375" cy="101441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el-GR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Γνωρίζοντας της τιμές για την συνεχή τάση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V </a:t>
            </a:r>
            <a:r>
              <a:rPr lang="el-GR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και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την αντίσταση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R, </a:t>
            </a:r>
            <a:r>
              <a:rPr lang="el-GR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μπορούμε να υπολογίσουμε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το ρεύμα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322263" y="260350"/>
            <a:ext cx="8499475" cy="750888"/>
          </a:xfrm>
          <a:prstGeom prst="rect">
            <a:avLst/>
          </a:prstGeom>
        </p:spPr>
        <p:txBody>
          <a:bodyPr/>
          <a:lstStyle/>
          <a:p>
            <a:pPr algn="ctr" defTabSz="914400" fontAlgn="auto">
              <a:spcAft>
                <a:spcPts val="0"/>
              </a:spcAft>
              <a:buFont typeface="Times New Roman" pitchFamily="18" charset="0"/>
              <a:buNone/>
              <a:defRPr/>
            </a:pPr>
            <a:r>
              <a:rPr lang="el-GR" sz="40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itchFamily="34" charset="0"/>
                <a:ea typeface="+mj-ea"/>
                <a:cs typeface="+mj-cs"/>
              </a:rPr>
              <a:t>Ο νόμος του 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itchFamily="34" charset="0"/>
                <a:ea typeface="+mj-ea"/>
                <a:cs typeface="+mj-cs"/>
              </a:rPr>
              <a:t>Ohm</a:t>
            </a:r>
            <a:endParaRPr lang="el-GR" sz="4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Calibri" pitchFamily="34" charset="0"/>
              <a:ea typeface="+mj-ea"/>
              <a:cs typeface="+mj-cs"/>
            </a:endParaRPr>
          </a:p>
        </p:txBody>
      </p:sp>
      <p:grpSp>
        <p:nvGrpSpPr>
          <p:cNvPr id="16390" name="Group 16"/>
          <p:cNvGrpSpPr>
            <a:grpSpLocks/>
          </p:cNvGrpSpPr>
          <p:nvPr/>
        </p:nvGrpSpPr>
        <p:grpSpPr bwMode="auto">
          <a:xfrm>
            <a:off x="5076825" y="2565400"/>
            <a:ext cx="3303588" cy="2447925"/>
            <a:chOff x="5076056" y="2564904"/>
            <a:chExt cx="3304226" cy="2448272"/>
          </a:xfrm>
        </p:grpSpPr>
        <p:pic>
          <p:nvPicPr>
            <p:cNvPr id="16391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 l="58987" b="37001"/>
            <a:stretch>
              <a:fillRect/>
            </a:stretch>
          </p:blipFill>
          <p:spPr bwMode="auto">
            <a:xfrm>
              <a:off x="5076056" y="2564904"/>
              <a:ext cx="3304226" cy="2448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" name="TextBox 15"/>
            <p:cNvSpPr txBox="1"/>
            <p:nvPr/>
          </p:nvSpPr>
          <p:spPr>
            <a:xfrm>
              <a:off x="6948080" y="3212696"/>
              <a:ext cx="504922" cy="646205"/>
            </a:xfrm>
            <a:prstGeom prst="rect">
              <a:avLst/>
            </a:prstGeom>
            <a:solidFill>
              <a:schemeClr val="bg1"/>
            </a:solidFill>
            <a:effectLst/>
          </p:spPr>
          <p:txBody>
            <a:bodyPr>
              <a:spAutoFit/>
            </a:bodyPr>
            <a:lstStyle/>
            <a:p>
              <a:pPr algn="ctr"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  <a:defRPr/>
              </a:pPr>
              <a:r>
                <a:rPr lang="en-US" sz="360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V</a:t>
              </a:r>
              <a:endParaRPr lang="el-GR" b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DB63AE69AD8F4685D782ACDA0CCCE6" ma:contentTypeVersion="0" ma:contentTypeDescription="Create a new document." ma:contentTypeScope="" ma:versionID="a5e0e2ca99b0781ab766b609c593dcd5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FFF0904D-70FF-40D5-AD8D-075DD6A99AE8}">
  <ds:schemaRefs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B800C22E-D563-4F75-860F-CE819CCA330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217D96E-425F-44FA-8454-FF6F1132C0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20836</TotalTime>
  <Words>305</Words>
  <Application>Microsoft Office PowerPoint</Application>
  <PresentationFormat>On-screen Show (4:3)</PresentationFormat>
  <Paragraphs>63</Paragraphs>
  <Slides>13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Concourse</vt:lpstr>
      <vt:lpstr>Εισαγωγή στα Ηλεκτρονικά </vt:lpstr>
      <vt:lpstr>Στόχοι Ενότητας </vt:lpstr>
      <vt:lpstr>Προεπισκόπηση Παρουσίασης </vt:lpstr>
      <vt:lpstr>Βασικά Ηλεκτρονικά Εξαρτήματα</vt:lpstr>
      <vt:lpstr>Βασικά Ηλεκτρονικά Εξαρτήματα</vt:lpstr>
      <vt:lpstr>Πηγές Τάσης 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>Add presentation subject here</dc:subject>
  <dc:creator>John Kikidis</dc:creator>
  <dc:description>(c)2006-7 All rights reserved, Analogies S.A. _x000d_
Analogies Proprietary and Confidencial!_x000d_
NDA Terms &amp; Conditions Apply</dc:description>
  <cp:lastModifiedBy>nterzopoulos</cp:lastModifiedBy>
  <cp:revision>797</cp:revision>
  <cp:lastPrinted>1601-01-01T00:00:00Z</cp:lastPrinted>
  <dcterms:created xsi:type="dcterms:W3CDTF">2007-09-05T09:26:10Z</dcterms:created>
  <dcterms:modified xsi:type="dcterms:W3CDTF">2012-12-13T09:34:23Z</dcterms:modified>
</cp:coreProperties>
</file>