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7" r:id="rId4"/>
    <p:sldId id="258" r:id="rId5"/>
    <p:sldId id="263" r:id="rId6"/>
    <p:sldId id="259" r:id="rId7"/>
    <p:sldId id="260" r:id="rId8"/>
    <p:sldId id="261" r:id="rId9"/>
    <p:sldId id="262" r:id="rId10"/>
    <p:sldId id="264" r:id="rId11"/>
    <p:sldId id="272" r:id="rId12"/>
    <p:sldId id="273" r:id="rId13"/>
    <p:sldId id="274" r:id="rId14"/>
    <p:sldId id="275" r:id="rId15"/>
    <p:sldId id="276" r:id="rId16"/>
    <p:sldId id="271" r:id="rId17"/>
    <p:sldId id="265" r:id="rId18"/>
    <p:sldId id="266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BCB-E3B3-4953-BA9E-26225B2D463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428B9-2554-45B2-BE2A-14545A36EF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BCB-E3B3-4953-BA9E-26225B2D463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428B9-2554-45B2-BE2A-14545A36EF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BCB-E3B3-4953-BA9E-26225B2D463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428B9-2554-45B2-BE2A-14545A36EF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BCB-E3B3-4953-BA9E-26225B2D463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428B9-2554-45B2-BE2A-14545A36EF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BCB-E3B3-4953-BA9E-26225B2D463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428B9-2554-45B2-BE2A-14545A36EF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BCB-E3B3-4953-BA9E-26225B2D463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428B9-2554-45B2-BE2A-14545A36EF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BCB-E3B3-4953-BA9E-26225B2D463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428B9-2554-45B2-BE2A-14545A36EF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BCB-E3B3-4953-BA9E-26225B2D463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428B9-2554-45B2-BE2A-14545A36EF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BCB-E3B3-4953-BA9E-26225B2D463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428B9-2554-45B2-BE2A-14545A36EF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BCB-E3B3-4953-BA9E-26225B2D463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428B9-2554-45B2-BE2A-14545A36EF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BCB-E3B3-4953-BA9E-26225B2D463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C428B9-2554-45B2-BE2A-14545A36EF1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B39BCB-E3B3-4953-BA9E-26225B2D463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C428B9-2554-45B2-BE2A-14545A36EF19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Τι-είναι-το-5G-768x3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4139952" y="5733256"/>
            <a:ext cx="5004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ΧΑΡΑΛΑΜΠΟΣ ΤΣΙΜΠΗΡΙΑΔΗΣ</a:t>
            </a:r>
            <a:endParaRPr lang="el-G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pPr algn="ctr"/>
            <a:r>
              <a:rPr lang="el-GR" dirty="0" smtClean="0"/>
              <a:t>5</a:t>
            </a:r>
            <a:r>
              <a:rPr lang="en-US" dirty="0" smtClean="0"/>
              <a:t>G – </a:t>
            </a:r>
            <a:r>
              <a:rPr lang="el-GR" dirty="0" smtClean="0"/>
              <a:t>ΠΟΙΟΣ ΤΟ ΕΦΗΥΡΕ;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565528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ΣΥΝΔΡΟΜΗ ΠΟΛΛΩΝ ΕΤΑΙΡΙΩΝ</a:t>
            </a:r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ΠΡΩΤΑΓΩΝΙΣΤΙΚΟ  ΡΟΛΟ ΕΠΑΙΞΕ </a:t>
            </a:r>
            <a:r>
              <a:rPr lang="en-US" dirty="0" smtClean="0"/>
              <a:t>H QUALCOMM.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1029" name="Picture 5" descr="Qualcomm Headquarters La Jo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01008"/>
            <a:ext cx="3677394" cy="3147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ΑΝΑΛΟΓΙΚΑ ΣΗΜΑΤΑ – ΨΗΦΙΑΚΑ ΔΕΔΟΜΕΝΑ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679576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Δίλημμα Φωτογραφίες Αρχείου, Royalty Free Δίλημμα Εικόνες |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564904"/>
            <a:ext cx="2520280" cy="1640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ΑΝΑΛΟΓΙΚΟ ΣΗΜΑ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285608"/>
          </a:xfrm>
        </p:spPr>
        <p:txBody>
          <a:bodyPr/>
          <a:lstStyle/>
          <a:p>
            <a:r>
              <a:rPr lang="el-GR" dirty="0" smtClean="0"/>
              <a:t>ΟΡΙΣΜΟΣ ΑΝΑΛΟΓΙΚΟΥ ΣΗΜΑΤΟΣ -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Ως 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 ορίζουμε τις τιμές που λαμβάνει μία ποσότητα 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 (εξαρτημένη </a:t>
            </a:r>
            <a:r>
              <a:rPr lang="el-G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μεταβλητή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) η οποία μεταβάλλεται συναρτήσει μίας άλλης ποσότητας 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 (ανεξάρτητη μεταβλητή). Αν οι ποσότητες x και y λαμβάνουν συνεχείς τιμές (π.χ. από το κλειστό </a:t>
            </a:r>
            <a:r>
              <a:rPr lang="el-G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πραγματικό διάστημα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 [0,+100]) τότε το σήμα είναι μία συνάρτηση 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y(x)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 και χαρακτηρίζεται 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αναλογικό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77072"/>
            <a:ext cx="3312368" cy="252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ΨΗΦΙΑΚΟ ΣΗΜΑ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861672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ΟΡΙΣΜΟΣ </a:t>
            </a:r>
            <a:r>
              <a:rPr lang="el-GR" dirty="0" smtClean="0"/>
              <a:t>ΨΗΦΙΑΚΟΥ ΣΗΜΑΤΟΣ</a:t>
            </a:r>
          </a:p>
          <a:p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Αν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η ποσότητα y λαμβάνει συνεχείς τιμές αλλά η ποσότητα x μόνο διακριτές τιμές (π.χ. από το σύνολο Ν των </a:t>
            </a:r>
            <a:r>
              <a:rPr lang="el-GR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φυσικών αριθμών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τότε το σήμα λέγεται </a:t>
            </a:r>
            <a:r>
              <a:rPr lang="el-GR" sz="1800" i="1" dirty="0" smtClean="0">
                <a:latin typeface="Times New Roman" pitchFamily="18" charset="0"/>
                <a:cs typeface="Times New Roman" pitchFamily="18" charset="0"/>
              </a:rPr>
              <a:t>διακριτού χρόνου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 και πρόκειται για μία </a:t>
            </a:r>
            <a:r>
              <a:rPr lang="el-GR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ακολουθία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y[n].</a:t>
            </a:r>
          </a:p>
          <a:p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Αν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τα x και y λαμβάνουν </a:t>
            </a:r>
            <a:r>
              <a:rPr lang="el-GR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διακριτές τιμές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έχουμε πάλι ακολουθία y[n] και το σήμα λέγεται </a:t>
            </a:r>
            <a:r>
              <a:rPr lang="el-GR" sz="1800" i="1" dirty="0" smtClean="0">
                <a:latin typeface="Times New Roman" pitchFamily="18" charset="0"/>
                <a:cs typeface="Times New Roman" pitchFamily="18" charset="0"/>
              </a:rPr>
              <a:t>ψηφιακό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Ένα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ψηφιακό σήμα μπορεί να προκύψει από ένα αναλογικό σήμα, μέσω μίας διεργασίας γνωστής ως </a:t>
            </a:r>
            <a:r>
              <a:rPr lang="el-GR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δειγματοληψίας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π.χ. με στόχο το σήμα να αποθηκευτεί και να υποστεί επεξεργασία σε έναν </a:t>
            </a:r>
            <a:r>
              <a:rPr lang="el-GR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ψηφιακό ηλεκτρονικό υπολογιστή.</a:t>
            </a:r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AutoShape 2" descr="A3.3: Η συνάρτηση y = α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941168"/>
            <a:ext cx="3960440" cy="17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ΔΕΙΓΜΑΤΟΛΗΨΙΑ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204864"/>
            <a:ext cx="7344816" cy="12241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800" dirty="0" smtClean="0"/>
              <a:t>   </a:t>
            </a:r>
            <a:r>
              <a:rPr lang="el-GR" sz="2400" dirty="0" smtClean="0"/>
              <a:t>Η </a:t>
            </a:r>
            <a:r>
              <a:rPr lang="el-GR" sz="2400" dirty="0" smtClean="0"/>
              <a:t>δειγματοληψία αναφέρεται σε σήματα τα οποία μεταβάλλονται χρονικά</a:t>
            </a:r>
            <a:endParaRPr lang="el-GR" sz="24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84984"/>
            <a:ext cx="5616624" cy="250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ΣΥΧΝΟΤΗΤΑ Ή ΡΥΘΜΟΣ ΔΕΙΓΜΑΤΟΛΗΨΙΑΣ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069584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Η 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συχνότητα δειγματοληψίας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 ή 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ρυθμός δειγματοληψίας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 μετριέται στην μονάδα μέτρησης </a:t>
            </a:r>
            <a:r>
              <a:rPr lang="el-G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Χερτζ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Hz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και μας δείχνει πόσα δείγματα έχουν ληφθεί από τον δειγματολήπτη σε διάρκεια ενός δευτερολέπτου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l-GR" dirty="0" smtClean="0"/>
              <a:t>Εάν η συχνότητα δειγματοληψίας </a:t>
            </a:r>
            <a:r>
              <a:rPr lang="en-US" dirty="0" smtClean="0"/>
              <a:t>f</a:t>
            </a:r>
            <a:r>
              <a:rPr lang="el-GR" dirty="0" smtClean="0"/>
              <a:t>(</a:t>
            </a:r>
            <a:r>
              <a:rPr lang="en-US" dirty="0" smtClean="0"/>
              <a:t>s</a:t>
            </a:r>
            <a:r>
              <a:rPr lang="el-GR" dirty="0" smtClean="0"/>
              <a:t>) είναι 1000Η</a:t>
            </a:r>
            <a:r>
              <a:rPr lang="en-US" dirty="0" smtClean="0"/>
              <a:t>z</a:t>
            </a:r>
            <a:r>
              <a:rPr lang="en-US" dirty="0" smtClean="0"/>
              <a:t> </a:t>
            </a:r>
            <a:r>
              <a:rPr lang="el-GR" dirty="0" smtClean="0"/>
              <a:t>σημαίνει </a:t>
            </a:r>
            <a:r>
              <a:rPr lang="el-GR" dirty="0" smtClean="0"/>
              <a:t>ότι ο δειγματολήπτης δημιουργεί 1000 δείγματα σε κάθε δευτερόλεπτο σήματος. Η χρονική απόσταση των δειγμάτων υπολογίζεται από τον τύπο </a:t>
            </a:r>
            <a:r>
              <a:rPr lang="en-US" dirty="0" smtClean="0"/>
              <a:t>f(s)= 1/T </a:t>
            </a:r>
            <a:r>
              <a:rPr lang="el-GR" dirty="0" smtClean="0"/>
              <a:t>όπου το </a:t>
            </a:r>
            <a:r>
              <a:rPr lang="en-US" dirty="0" smtClean="0"/>
              <a:t>T </a:t>
            </a:r>
            <a:r>
              <a:rPr lang="el-GR" dirty="0" smtClean="0"/>
              <a:t>είναι η </a:t>
            </a:r>
            <a:r>
              <a:rPr lang="el-GR" dirty="0" smtClean="0">
                <a:solidFill>
                  <a:srgbClr val="FF0000"/>
                </a:solidFill>
              </a:rPr>
              <a:t>περίοδος</a:t>
            </a:r>
            <a:r>
              <a:rPr lang="el-GR" dirty="0" smtClean="0"/>
              <a:t> </a:t>
            </a:r>
            <a:r>
              <a:rPr lang="el-GR" dirty="0" smtClean="0"/>
              <a:t>δειγματοληψίας </a:t>
            </a:r>
            <a:r>
              <a:rPr lang="el-GR" dirty="0" smtClean="0"/>
              <a:t>και για συχνότητα </a:t>
            </a:r>
            <a:r>
              <a:rPr lang="el-GR" dirty="0" smtClean="0"/>
              <a:t>δειγματοληψίας </a:t>
            </a:r>
            <a:r>
              <a:rPr lang="en-US" dirty="0" smtClean="0"/>
              <a:t>1000Hz</a:t>
            </a:r>
            <a:r>
              <a:rPr lang="en-US" dirty="0" smtClean="0"/>
              <a:t> </a:t>
            </a:r>
            <a:r>
              <a:rPr lang="el-GR" dirty="0" smtClean="0"/>
              <a:t>έχουμε </a:t>
            </a:r>
            <a:r>
              <a:rPr lang="en-US" dirty="0" smtClean="0"/>
              <a:t>T=</a:t>
            </a:r>
            <a:r>
              <a:rPr lang="el-GR" dirty="0" smtClean="0"/>
              <a:t> </a:t>
            </a:r>
            <a:r>
              <a:rPr lang="en-US" dirty="0" smtClean="0"/>
              <a:t>1</a:t>
            </a:r>
            <a:r>
              <a:rPr lang="el-GR" dirty="0" smtClean="0"/>
              <a:t>/</a:t>
            </a:r>
            <a:r>
              <a:rPr lang="en-US" dirty="0" smtClean="0"/>
              <a:t>1000</a:t>
            </a:r>
            <a:r>
              <a:rPr lang="el-GR" dirty="0" smtClean="0"/>
              <a:t> </a:t>
            </a:r>
            <a:r>
              <a:rPr lang="en-US" dirty="0" smtClean="0"/>
              <a:t>=</a:t>
            </a:r>
            <a:r>
              <a:rPr lang="el-GR" dirty="0" smtClean="0"/>
              <a:t> </a:t>
            </a:r>
            <a:r>
              <a:rPr lang="en-US" dirty="0" smtClean="0"/>
              <a:t>0,001</a:t>
            </a:r>
            <a:r>
              <a:rPr lang="el-GR" dirty="0" smtClean="0"/>
              <a:t> </a:t>
            </a:r>
            <a:r>
              <a:rPr lang="en-US" dirty="0" smtClean="0"/>
              <a:t>sec.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861048"/>
            <a:ext cx="5904656" cy="282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ΠΟΛΥΠΛΕΞΙΑ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MULTIPLEXING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ΟΡΙΣΜΟΣ – ΕΊΝΑΙ Η ΜΕΘΟΔΟΣ ΠΟΥ ΕΠΙΤΡΕΠΕΙ ΑΠΌ ΤΟ ΙΔΙΟ ΦΥΣΙΚΟ ΜΕΣΟ ΝΑ ΔΙΕΛΘΟΥΝ ΑΝΑΛΟΓΙΚΑ ΣΗΜΑΤΑ ΚΑΙ ΨΗΦΙΑΚΑ ΔΕΔΟΜΕΝΑ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Picture 4" descr="https://upload.wikimedia.org/wikipedia/commons/thumb/e/e0/Telephony_multiplexer_system.gif/400px-Telephony_multiplexer_syste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653136"/>
            <a:ext cx="5020217" cy="1493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ΤΕΧΝΟΛΟΓΙΑ ΠΟΥ ΒΑΣΙΣΤΗΚΕ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35480"/>
            <a:ext cx="8219256" cy="9894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OFDM – </a:t>
            </a:r>
            <a:r>
              <a:rPr lang="en-US" sz="2400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/>
              <a:t>rthogonal </a:t>
            </a:r>
            <a:r>
              <a:rPr lang="en-US" sz="2400" dirty="0" smtClean="0">
                <a:solidFill>
                  <a:srgbClr val="FF0000"/>
                </a:solidFill>
              </a:rPr>
              <a:t>F</a:t>
            </a:r>
            <a:r>
              <a:rPr lang="en-US" sz="2400" dirty="0" smtClean="0"/>
              <a:t>requency 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ivision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ultiplexing </a:t>
            </a:r>
            <a:endParaRPr lang="el-GR" sz="2400" dirty="0"/>
          </a:p>
        </p:txBody>
      </p:sp>
      <p:pic>
        <p:nvPicPr>
          <p:cNvPr id="22530" name="Picture 2" descr="https://upload.wikimedia.org/wikipedia/commons/thumb/f/f1/Frequenzmultiplex001.svg/400px-Frequenzmultiplex001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12976"/>
            <a:ext cx="3810000" cy="1495426"/>
          </a:xfrm>
          <a:prstGeom prst="rect">
            <a:avLst/>
          </a:prstGeom>
          <a:noFill/>
        </p:spPr>
      </p:pic>
      <p:pic>
        <p:nvPicPr>
          <p:cNvPr id="22532" name="Picture 4" descr="https://upload.wikimedia.org/wikipedia/commons/thumb/e/e0/Telephony_multiplexer_system.gif/400px-Telephony_multiplexer_syste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229200"/>
            <a:ext cx="5020217" cy="1493516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323528" y="278092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FDM – FREQUENCY DIVISION MULTIPLEXING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4355976" y="479715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TDM – TIME DIVISION MULTIPLEXING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OFDM 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1683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Το σχήμα OFDM διαφέρει από το παραδοσιακό FDM με τους ακόλουθους αλληλένδετους τρόπους.</a:t>
            </a: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Πολλοί φορείς (που ονομάζονται υπό -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υποφορείς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) μεταφέρουν τη ροή πληροφοριών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Οι υπό-φορείς είναι ορθογώνιοι μεταξύ τους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Σε κάθε σύμβολο προστίθεται ένα διάστημα προστασίας για να ελαχιστοποιηθεί η εξάπλωση καθυστέρησης καναλιού και παρεμβολές μεταξύ συμβόλων.</a:t>
            </a:r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en-US" dirty="0" smtClean="0"/>
              <a:t>OFDM 2</a:t>
            </a:r>
            <a:endParaRPr lang="el-GR" dirty="0"/>
          </a:p>
        </p:txBody>
      </p:sp>
      <p:pic>
        <p:nvPicPr>
          <p:cNvPr id="4" name="Picture 2" descr="http://rfmw.em.keysight.com/wireless/helpfiles/89600b/webhelp/subsystems/wlan-ofdm/Content/resources/image/ofdm%20freq-time%20representatio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01008"/>
            <a:ext cx="7125695" cy="3181794"/>
          </a:xfrm>
          <a:prstGeom prst="rect">
            <a:avLst/>
          </a:prstGeom>
          <a:noFill/>
        </p:spPr>
      </p:pic>
      <p:pic>
        <p:nvPicPr>
          <p:cNvPr id="5" name="Picture 2" descr="https://upload.wikimedia.org/wikipedia/commons/thumb/f/f1/Frequenzmultiplex001.svg/400px-Frequenzmultiplex001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3810000" cy="1495426"/>
          </a:xfrm>
          <a:prstGeom prst="rect">
            <a:avLst/>
          </a:prstGeom>
          <a:noFill/>
        </p:spPr>
      </p:pic>
      <p:sp>
        <p:nvSpPr>
          <p:cNvPr id="6" name="5 - Λυγισμένο βέλος"/>
          <p:cNvSpPr/>
          <p:nvPr/>
        </p:nvSpPr>
        <p:spPr>
          <a:xfrm rot="5400000">
            <a:off x="4553998" y="2366882"/>
            <a:ext cx="504056" cy="4680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0736"/>
          </a:xfrm>
        </p:spPr>
        <p:txBody>
          <a:bodyPr/>
          <a:lstStyle/>
          <a:p>
            <a:pPr algn="ctr"/>
            <a:r>
              <a:rPr lang="en-US" dirty="0" smtClean="0"/>
              <a:t>TI  EINAI TO 5G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ΕΊΝΑΙ Η ΠΕΜΠΤΗ ΓΕΝΝΙΑ ΑΣΥΡΜΑΤΩΝ ΔΙΚΤΥΩΝ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Generation = 5G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Πώς και πότε θα επηρεάσει το 5G την παγκόσμια οικονομία;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3960440"/>
          </a:xfrm>
        </p:spPr>
        <p:txBody>
          <a:bodyPr>
            <a:normAutofit fontScale="55000" lnSpcReduction="20000"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Το 5G οδηγεί την παγκόσμια ανάπτυξη.</a:t>
            </a:r>
          </a:p>
          <a:p>
            <a:pPr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13,1 τρισεκατομμύρια δολάρια παγκόσμιας οικονομικής παραγωγής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Μέσω αναγνωρισμένης μελέτης 5G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Economy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, διαπιστώθηκε ότι το πλήρες οικονομικό αποτέλεσμα της 5G πιθανότατα θα πραγματοποιηθεί σε ολόκληρο τον κόσμο έως το 2035 - υποστηρίζοντας ένα ευρύ φάσμα βιομηχανιών και πιθανόν να επιτρέψει προϊόντα και υπηρεσίες αξίας έως 13,1 τρισεκατομμυρίων δολαρίων.</a:t>
            </a:r>
          </a:p>
          <a:p>
            <a:pPr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Θα δημιουργηθούν 22,8 εκατομμύρια νέες θέσεις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εργασίας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ή περισσότερες από μία θέσεις εργασίας για κάθε άτομο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ή περισσότερες από μία θέσεις εργασίας για κάθε άτομο στο Πεκίνο της Κίνας.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265B $ παγκόσμιο 5G CAPEX και Ε &amp; Α ετησίως για τα επόμενα 15 χρόνια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Υπάρχουν πολλές αναδυόμενες και νέες εφαρμογές που θα καθοριστούν ακόμη στο μέλλον. Μόνο ο χρόνος θα δείξει ποια θα είναι η πλήρης «επίδραση 5G» στην οικονομία.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Most profitable month ever at Woodlands Local - Scottish Local Retai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517232"/>
            <a:ext cx="6040504" cy="1149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/>
          <a:lstStyle/>
          <a:p>
            <a:pPr algn="ctr"/>
            <a:r>
              <a:rPr lang="el-GR" dirty="0" smtClean="0"/>
              <a:t>ΠΟΥ ΧΡΗΣΙΜΕΥΕΙ ΤΟ 5</a:t>
            </a:r>
            <a:r>
              <a:rPr lang="en-US" dirty="0" smtClean="0"/>
              <a:t>G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Autofit/>
          </a:bodyPr>
          <a:lstStyle/>
          <a:p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Σε γενικές γραμμές, το 5G χρησιμοποιείται σε τρεις βασικούς τύπους συνδεδεμένων υπηρεσιών, συμπεριλαμβανομένων των βελτιωμένων κινητών ευζωνικών επικοινωνιών, των κρίσιμων αποστολών επικοινωνιών και του τεράστιου </a:t>
            </a:r>
            <a:r>
              <a:rPr lang="el-GR" sz="1400" dirty="0" err="1" smtClean="0"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. Μια καθοριστική ικανότητα του 5G είναι ότι έχει σχεδιαστεί για συμβατότητα προς τα εμπρός - τη δυνατότητα ευέλικτης υποστήριξης μελλοντικών υπηρεσιών που είναι άγνωστες σήμερα.</a:t>
            </a:r>
          </a:p>
          <a:p>
            <a:endParaRPr lang="el-G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Βελτιωμένη κινητή </a:t>
            </a:r>
            <a:r>
              <a:rPr lang="el-GR" sz="1400" dirty="0" err="1" smtClean="0">
                <a:latin typeface="Times New Roman" pitchFamily="18" charset="0"/>
                <a:cs typeface="Times New Roman" pitchFamily="18" charset="0"/>
              </a:rPr>
              <a:t>ευρυζωνική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 σύνδεση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Εκτός από τη βελτίωση των έξυπνων συσκευών μας, η τεχνολογία κινητής τηλεφωνίας 5G μπορεί να προσφέρει νέες συναρπαστικές εμπειρίες, όπως VR και AR με ταχύτερους, πιο ομοιόμορφους ρυθμούς δεδομένων, χαμηλότερο λανθάνοντα χρόνο και χαμηλότερο κόστος ανά </a:t>
            </a:r>
            <a:r>
              <a:rPr lang="el-GR" sz="1400" dirty="0" err="1" smtClean="0">
                <a:latin typeface="Times New Roman" pitchFamily="18" charset="0"/>
                <a:cs typeface="Times New Roman" pitchFamily="18" charset="0"/>
              </a:rPr>
              <a:t>bit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l-G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Επικοινωνιακές κρίσιμες αποστολές.</a:t>
            </a:r>
          </a:p>
          <a:p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Το 5G μπορεί να επιτρέψει νέες υπηρεσίες που μπορούν να μετασχηματίσουν βιομηχανίες με εξαιρετικά αξιόπιστους, διαθέσιμους συνδέσμους χαμηλού λανθάνοντος χρόνου, όπως τηλεχειριστήριο κρίσιμων υποδομών, οχήματα και ιατρικές διαδικασίες.</a:t>
            </a:r>
          </a:p>
          <a:p>
            <a:pPr>
              <a:buNone/>
            </a:pPr>
            <a:endParaRPr lang="el-G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Μαζικό </a:t>
            </a:r>
            <a:r>
              <a:rPr lang="el-GR" sz="1400" dirty="0" err="1" smtClean="0">
                <a:latin typeface="Times New Roman" pitchFamily="18" charset="0"/>
                <a:cs typeface="Times New Roman" pitchFamily="18" charset="0"/>
              </a:rPr>
              <a:t>IoT</a:t>
            </a:r>
            <a:endParaRPr lang="el-G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Το 5G προορίζεται να συνδέσει απρόσκοπτα έναν τεράστιο αριθμό ενσωματωμένων αισθητήρων σε σχεδόν τα πάντα μέσω της δυνατότητας μείωσης των ποσοστών δεδομένων, της ισχύος και της κινητικότητας - παρέχοντας εξαιρετικά λιτές και χαμηλού κόστους λύσεις συνδεσιμότητας.</a:t>
            </a:r>
            <a:endParaRPr lang="el-GR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6G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ΔΙΑΔΟΧΟΣ ΤΟΥ 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G.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/>
              <a:t> </a:t>
            </a:r>
            <a:r>
              <a:rPr lang="en-US" dirty="0" smtClean="0"/>
              <a:t>Y</a:t>
            </a:r>
            <a:r>
              <a:rPr lang="el-GR" dirty="0" err="1" smtClean="0"/>
              <a:t>ποστηρίζει</a:t>
            </a:r>
            <a:r>
              <a:rPr lang="el-GR" dirty="0" smtClean="0"/>
              <a:t> δίκτυα κυψελοειδών δεδομένων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None/>
            </a:pPr>
            <a:endParaRPr lang="el-GR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/>
              <a:t>Ταχύτητες περίπου 95 </a:t>
            </a:r>
            <a:r>
              <a:rPr lang="el-GR" dirty="0" err="1" smtClean="0"/>
              <a:t>Gbit</a:t>
            </a:r>
            <a:r>
              <a:rPr lang="el-GR" dirty="0" smtClean="0"/>
              <a:t> ανά δευτερόλεπτο.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ΕΝΣΥΡΜΑΤΑ - ΑΣΥΡΜΑΤΑ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2564904"/>
            <a:ext cx="4258816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ΑΣΥΡΜΑΤΟ ΔΙΚΤΥΟ</a:t>
            </a:r>
            <a:endParaRPr lang="el-G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8"/>
            <a:ext cx="38100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162550"/>
            <a:ext cx="1907704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Δεξιό βέλος"/>
          <p:cNvSpPr/>
          <p:nvPr/>
        </p:nvSpPr>
        <p:spPr>
          <a:xfrm>
            <a:off x="4427984" y="5949280"/>
            <a:ext cx="288032" cy="189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129808"/>
            <a:ext cx="190095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323528" y="4221088"/>
            <a:ext cx="3394720" cy="504056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l-GR" sz="2600" dirty="0" smtClean="0"/>
              <a:t>ΕΝ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ΣΥΡΜΑΤΟ ΔΙΚΤΥΟ</a:t>
            </a: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57192"/>
            <a:ext cx="197971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Δεξιό βέλος"/>
          <p:cNvSpPr/>
          <p:nvPr/>
        </p:nvSpPr>
        <p:spPr>
          <a:xfrm>
            <a:off x="2051720" y="6021288"/>
            <a:ext cx="288032" cy="189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Δεξιό βέλος"/>
          <p:cNvSpPr/>
          <p:nvPr/>
        </p:nvSpPr>
        <p:spPr>
          <a:xfrm>
            <a:off x="6804248" y="5949280"/>
            <a:ext cx="288032" cy="189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1792" y="5143190"/>
            <a:ext cx="1872208" cy="171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ΠΟΥ ΒΑΣΙΣΤΗΚΕ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89120"/>
          </a:xfrm>
        </p:spPr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 –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ΜΕΤΑΔΟΣΗ ΑΝΑΛΟΓΙΚΗ  (1980)</a:t>
            </a:r>
          </a:p>
          <a:p>
            <a:pPr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 –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ΜΕΤΑΔΟΣΗ ΨΗΦΙΑΚΗ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(1990)</a:t>
            </a:r>
          </a:p>
          <a:p>
            <a:pPr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ΜΕΤΑΔΟΣΗ ΔΕΔΟΜΕΝΩΝ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INTERNET)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(2000)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4G  –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ΕΥΡΥΖΩΝΙΚΗ ΠΡΟΣΒΑΣΗ (2010)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Η ΕΞΕΛΙΞΗ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9"/>
            <a:ext cx="79928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 –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ΜΕΤΑΔΟΣΗ ΑΝΑΛΟΓΙΚΗ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127749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ΟΡΙΣΜΟΣ – ΕΊΝΑΙ ΈΝΑ ΣΥΝΕΧΕΣ ΣΗΜΑ ΣΕ ΣΥΝΕΧΗ ΧΡΟΝΟ.</a:t>
            </a:r>
          </a:p>
          <a:p>
            <a:pPr>
              <a:buNone/>
            </a:pPr>
            <a:r>
              <a:rPr lang="el-GR" dirty="0" smtClean="0"/>
              <a:t> 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77072"/>
            <a:ext cx="5256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 –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ΜΕΤΑΔΟΣΗ ΨΗΦΙΑΚΗ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701432"/>
          </a:xfrm>
        </p:spPr>
        <p:txBody>
          <a:bodyPr>
            <a:normAutofit lnSpcReduction="10000"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ΟΡΙΣΜΟΣ – ΣΥΓΚΕΚΡΙΜΕΝΕΣ ΤΙΜΕΣ ΣΕ ΣΥΓΚΕΚΡΙΜΕΝΟ ΧΡΟΝΟ</a:t>
            </a: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ΑΠΟΣΤΟΛΗ ΔΕΔΟΜΕΝΩΝ - ΑΠΟΣΤΟΛΗ ΜΗΝΥΜΑΤΩΝ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12976"/>
            <a:ext cx="6048672" cy="334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3059832" y="27089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ΑΝΑΛΟΓΙΚΟ ΣΗΜΑ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2987824" y="47251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ΨΗΦΙΑΚΟ ΣΗΜΑ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1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l-GR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l-GR" sz="3100" dirty="0" smtClean="0">
                <a:latin typeface="Times New Roman" pitchFamily="18" charset="0"/>
                <a:cs typeface="Times New Roman" pitchFamily="18" charset="0"/>
              </a:rPr>
              <a:t> ΜΕΤΑΔΟΣΗ ΔΕΔΟΜΕΝΩΝ (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l-GR" sz="31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31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6294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ΠΕΡΙΣΣΟΤΕΡΑ ΔΕΔΟΜΕΝΑ – ΒΙΝΤΕΟΚΛΗΣΕΙΣ</a:t>
            </a:r>
          </a:p>
          <a:p>
            <a:pPr>
              <a:buNone/>
            </a:pPr>
            <a:r>
              <a:rPr lang="el-GR" dirty="0" smtClean="0"/>
              <a:t> 				   – ΔΙΑΔΙΚΤΥΟ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36912"/>
            <a:ext cx="63367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4</a:t>
            </a:r>
            <a:r>
              <a:rPr lang="en-US" dirty="0" smtClean="0"/>
              <a:t>G – </a:t>
            </a:r>
            <a:r>
              <a:rPr lang="el-GR" dirty="0" smtClean="0"/>
              <a:t>ΕΥΡΥΖΩΝΙΚΗ ΠΡΟΣΒΑΣΗ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Υποστηρίζει και αυτό την σύνδεση στο διαδίκτυο.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 Παρέχει μεγαλύτερες επιδόσεις στα </a:t>
            </a:r>
            <a:r>
              <a:rPr lang="el-GR" dirty="0" err="1" smtClean="0"/>
              <a:t>online</a:t>
            </a:r>
            <a:r>
              <a:rPr lang="el-GR" dirty="0" smtClean="0"/>
              <a:t> </a:t>
            </a:r>
            <a:r>
              <a:rPr lang="el-GR" dirty="0" err="1" smtClean="0"/>
              <a:t>games</a:t>
            </a:r>
            <a:r>
              <a:rPr lang="el-GR" dirty="0" smtClean="0"/>
              <a:t>. 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Μπορείς να παρακολουθείς ευκολότερα HD βίντεο σε υψηλή ποιότητα.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 Μπορείς να κάνεις καλύτερα </a:t>
            </a:r>
            <a:r>
              <a:rPr lang="el-GR" dirty="0" err="1" smtClean="0"/>
              <a:t>online</a:t>
            </a:r>
            <a:r>
              <a:rPr lang="el-GR" dirty="0" smtClean="0"/>
              <a:t> </a:t>
            </a:r>
            <a:r>
              <a:rPr lang="el-GR" dirty="0" err="1" smtClean="0"/>
              <a:t>meetings</a:t>
            </a:r>
            <a:r>
              <a:rPr lang="el-GR" dirty="0" smtClean="0"/>
              <a:t>.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Μπορείς να παρακολουθείς 3D τηλεόραση.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562</TotalTime>
  <Words>657</Words>
  <Application>Microsoft Office PowerPoint</Application>
  <PresentationFormat>Προβολή στην οθόνη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Ροή</vt:lpstr>
      <vt:lpstr>Διαφάνεια 1</vt:lpstr>
      <vt:lpstr>TI  EINAI TO 5G;</vt:lpstr>
      <vt:lpstr>ΕΝΣΥΡΜΑΤΑ - ΑΣΥΡΜΑΤΑ</vt:lpstr>
      <vt:lpstr>ΠΟΥ ΒΑΣΙΣΤΗΚΕ</vt:lpstr>
      <vt:lpstr>Η ΕΞΕΛΙΞΗ</vt:lpstr>
      <vt:lpstr>1G – ΜΕΤΑΔΟΣΗ ΑΝΑΛΟΓΙΚΗ </vt:lpstr>
      <vt:lpstr>2G – ΜΕΤΑΔΟΣΗ ΨΗΦΙΑΚΗ </vt:lpstr>
      <vt:lpstr>  3G – ΜΕΤΑΔΟΣΗ ΔΕΔΟΜΕΝΩΝ (INTERNET)</vt:lpstr>
      <vt:lpstr>4G – ΕΥΡΥΖΩΝΙΚΗ ΠΡΟΣΒΑΣΗ</vt:lpstr>
      <vt:lpstr>5G – ΠΟΙΟΣ ΤΟ ΕΦΗΥΡΕ;</vt:lpstr>
      <vt:lpstr>ΑΝΑΛΟΓΙΚΑ ΣΗΜΑΤΑ – ΨΗΦΙΑΚΑ ΔΕΔΟΜΕΝΑ</vt:lpstr>
      <vt:lpstr>ΑΝΑΛΟΓΙΚΟ ΣΗΜΑ</vt:lpstr>
      <vt:lpstr>ΨΗΦΙΑΚΟ ΣΗΜΑ</vt:lpstr>
      <vt:lpstr>ΔΕΙΓΜΑΤΟΛΗΨΙΑ</vt:lpstr>
      <vt:lpstr>ΣΥΧΝΟΤΗΤΑ Ή ΡΥΘΜΟΣ ΔΕΙΓΜΑΤΟΛΗΨΙΑΣ</vt:lpstr>
      <vt:lpstr>ΠΟΛΥΠΛΕΞΙΑ</vt:lpstr>
      <vt:lpstr>Η ΤΕΧΝΟΛΟΓΙΑ ΠΟΥ ΒΑΣΙΣΤΗΚΕ</vt:lpstr>
      <vt:lpstr>OFDM 1</vt:lpstr>
      <vt:lpstr>OFDM 2</vt:lpstr>
      <vt:lpstr>Πώς και πότε θα επηρεάσει το 5G την παγκόσμια οικονομία;</vt:lpstr>
      <vt:lpstr>ΠΟΥ ΧΡΗΣΙΜΕΥΕΙ ΤΟ 5G;</vt:lpstr>
      <vt:lpstr>6G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EMPEROR</dc:creator>
  <cp:lastModifiedBy>EMPEROR</cp:lastModifiedBy>
  <cp:revision>37</cp:revision>
  <dcterms:created xsi:type="dcterms:W3CDTF">2021-04-02T13:41:57Z</dcterms:created>
  <dcterms:modified xsi:type="dcterms:W3CDTF">2021-04-07T17:44:38Z</dcterms:modified>
</cp:coreProperties>
</file>