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7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6/19/2022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923A1CC3-2375-41D4-9E03-427CAF2A4C1A}" type="datetimeFigureOut">
              <a:rPr lang="en-US" dirty="0"/>
              <a:t>6/19/2022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FF16868-8199-4C2C-A5B1-63AEE139F88E}" type="datetimeFigureOut">
              <a:rPr lang="en-US" dirty="0"/>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AD9FF7F-6988-44CC-821B-644E70CD2F73}" type="datetimeFigureOut">
              <a:rPr lang="en-US" dirty="0"/>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C12C299-16B2-4475-990D-751901EACC14}" type="datetimeFigureOut">
              <a:rPr lang="en-US" dirty="0"/>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6/19/2022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6/19/2022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34E6425-0181-43F2-84FC-787E803FD2F8}" type="datetimeFigureOut">
              <a:rPr lang="en-US" dirty="0"/>
              <a:t>6/19/2022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6/19/2022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6/19/2022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6/19/2022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6/19/2022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6E86A4C-8E40-4F87-A4F0-01A0687C5742}" type="datetimeFigureOut">
              <a:rPr lang="en-US" dirty="0"/>
              <a:t>6/19/2022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5E72C73-2D91-4E12-BA25-F0AA0C03599B}" type="datetimeFigureOut">
              <a:rPr lang="en-US" dirty="0"/>
              <a:t>6/19/2022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6/19/2022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https://encrypted-tbn3.gstatic.com/images?q=tbn:ANd9GcQItOETSxqyVFABAVpqVNAETWzO2wb8rzkpmFRzDaohKYzdZWPuhcieUw"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943DB5-A69D-BC7F-06C1-39E74BCFCE9C}"/>
              </a:ext>
            </a:extLst>
          </p:cNvPr>
          <p:cNvSpPr>
            <a:spLocks noGrp="1"/>
          </p:cNvSpPr>
          <p:nvPr>
            <p:ph type="ctrTitle"/>
          </p:nvPr>
        </p:nvSpPr>
        <p:spPr/>
        <p:txBody>
          <a:bodyPr/>
          <a:lstStyle/>
          <a:p>
            <a:r>
              <a:rPr lang="el-GR" dirty="0"/>
              <a:t>ΚΙΝΔΥΝΟΙ ΑΠΌ ΤΟ ΗΛΕΚΤΡΙΚΟ ΡΕΥΜΑ</a:t>
            </a:r>
          </a:p>
        </p:txBody>
      </p:sp>
      <p:sp>
        <p:nvSpPr>
          <p:cNvPr id="3" name="Υπότιτλος 2">
            <a:extLst>
              <a:ext uri="{FF2B5EF4-FFF2-40B4-BE49-F238E27FC236}">
                <a16:creationId xmlns:a16="http://schemas.microsoft.com/office/drawing/2014/main" id="{CDE4E93B-AE57-D3CE-DF4C-E559BA1C8C2B}"/>
              </a:ext>
            </a:extLst>
          </p:cNvPr>
          <p:cNvSpPr>
            <a:spLocks noGrp="1"/>
          </p:cNvSpPr>
          <p:nvPr>
            <p:ph type="subTitle" idx="1"/>
          </p:nvPr>
        </p:nvSpPr>
        <p:spPr/>
        <p:txBody>
          <a:bodyPr/>
          <a:lstStyle/>
          <a:p>
            <a:r>
              <a:rPr lang="el-GR" dirty="0"/>
              <a:t>ΔΙΑΤΑΞΕΙΣ ΠΡΟΣΤΑΣΙΑΣ ΑΠΌ ΗΛΕΚΤΡΟΠΛΗΞΙΑ </a:t>
            </a:r>
          </a:p>
        </p:txBody>
      </p:sp>
    </p:spTree>
    <p:extLst>
      <p:ext uri="{BB962C8B-B14F-4D97-AF65-F5344CB8AC3E}">
        <p14:creationId xmlns:p14="http://schemas.microsoft.com/office/powerpoint/2010/main" val="855747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F8B2E2-5964-1065-CCA4-2E6BF603FA5A}"/>
              </a:ext>
            </a:extLst>
          </p:cNvPr>
          <p:cNvSpPr>
            <a:spLocks noGrp="1"/>
          </p:cNvSpPr>
          <p:nvPr>
            <p:ph type="title"/>
          </p:nvPr>
        </p:nvSpPr>
        <p:spPr>
          <a:xfrm>
            <a:off x="1154954" y="701040"/>
            <a:ext cx="8761413" cy="1094306"/>
          </a:xfrm>
        </p:spPr>
        <p:txBody>
          <a:bodyPr/>
          <a:lstStyle/>
          <a:p>
            <a:r>
              <a:rPr lang="el-GR" b="1" u="sng"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ΑΝΤΙΚΕΡΑΥΝΙΚΑ </a:t>
            </a:r>
            <a:br>
              <a:rPr lang="el-GR" sz="1800" dirty="0">
                <a:effectLst/>
                <a:latin typeface="Times New Roman" panose="02020603050405020304" pitchFamily="18" charset="0"/>
                <a:ea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0625BFB0-B382-5974-631B-C97F19B0528C}"/>
              </a:ext>
            </a:extLst>
          </p:cNvPr>
          <p:cNvSpPr>
            <a:spLocks noGrp="1"/>
          </p:cNvSpPr>
          <p:nvPr>
            <p:ph idx="1"/>
          </p:nvPr>
        </p:nvSpPr>
        <p:spPr>
          <a:xfrm>
            <a:off x="2419815" y="2302168"/>
            <a:ext cx="8675920" cy="4176691"/>
          </a:xfrm>
        </p:spPr>
        <p:txBody>
          <a:bodyPr>
            <a:normAutofit/>
          </a:bodyPr>
          <a:lstStyle/>
          <a:p>
            <a:pPr marL="0" indent="0">
              <a:lnSpc>
                <a:spcPct val="150000"/>
              </a:lnSpc>
              <a:buNone/>
            </a:pPr>
            <a:r>
              <a:rPr lang="el-GR"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Τα </a:t>
            </a:r>
            <a:r>
              <a:rPr lang="el-GR" sz="1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αντικεραυνικά</a:t>
            </a:r>
            <a:r>
              <a:rPr lang="el-GR"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προστατεύουν τις ηλεκτρικές συσκευές από τις μεταβατικές υπερτάσεις που προέρχονται κυρίως από τους κεραυνούς, όπως επίσης και από αποσυνδέσεις μετασχηματιστών ή  από απότομη μεταβολή φορτίου. </a:t>
            </a:r>
            <a:endParaRPr lang="el-GR" sz="1800" dirty="0">
              <a:effectLst/>
              <a:latin typeface="Times New Roman" panose="02020603050405020304" pitchFamily="18" charset="0"/>
              <a:ea typeface="Times New Roman" panose="02020603050405020304" pitchFamily="18" charset="0"/>
            </a:endParaRPr>
          </a:p>
          <a:p>
            <a:pPr marL="0" indent="0">
              <a:lnSpc>
                <a:spcPct val="150000"/>
              </a:lnSpc>
              <a:buNone/>
            </a:pPr>
            <a:r>
              <a:rPr lang="el-GR"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Οι υπερτάσεις αυτές μπορούν να προκαλέσουν βλάβη στις ηλεκτρικές συσκευές και καταστροφή των ηλεκτρικών τους στοιχείων. </a:t>
            </a:r>
          </a:p>
          <a:p>
            <a:pPr marL="0" indent="0">
              <a:lnSpc>
                <a:spcPct val="150000"/>
              </a:lnSpc>
              <a:buNone/>
            </a:pPr>
            <a:r>
              <a:rPr lang="el-GR"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Τα </a:t>
            </a:r>
            <a:r>
              <a:rPr lang="el-GR" sz="18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αντικεραυνικά</a:t>
            </a:r>
            <a:r>
              <a:rPr lang="el-GR"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συνιστώνται πολύ για την προστασία οικιακών συσκευών, όπως τηλεοράσεις, υπολογιστές, τηλέφωνα, στερεοφωνικά κλπ. </a:t>
            </a:r>
            <a:endParaRPr lang="el-GR" sz="1800" dirty="0">
              <a:effectLst/>
              <a:latin typeface="Times New Roman" panose="02020603050405020304" pitchFamily="18" charset="0"/>
              <a:ea typeface="Times New Roman" panose="02020603050405020304" pitchFamily="18" charset="0"/>
            </a:endParaRPr>
          </a:p>
          <a:p>
            <a:pPr marL="0" indent="0">
              <a:buNone/>
            </a:pPr>
            <a:endParaRPr lang="el-GR" dirty="0"/>
          </a:p>
        </p:txBody>
      </p:sp>
      <p:pic>
        <p:nvPicPr>
          <p:cNvPr id="4" name="Εικόνα 3">
            <a:extLst>
              <a:ext uri="{FF2B5EF4-FFF2-40B4-BE49-F238E27FC236}">
                <a16:creationId xmlns:a16="http://schemas.microsoft.com/office/drawing/2014/main" id="{CFDF3D7E-4E25-8340-212B-1EAF47976E22}"/>
              </a:ext>
            </a:extLst>
          </p:cNvPr>
          <p:cNvPicPr>
            <a:picLocks noChangeAspect="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34111" y="2803973"/>
            <a:ext cx="1873217" cy="2035656"/>
          </a:xfrm>
          <a:prstGeom prst="rect">
            <a:avLst/>
          </a:prstGeom>
          <a:noFill/>
          <a:ln>
            <a:noFill/>
          </a:ln>
        </p:spPr>
      </p:pic>
    </p:spTree>
    <p:extLst>
      <p:ext uri="{BB962C8B-B14F-4D97-AF65-F5344CB8AC3E}">
        <p14:creationId xmlns:p14="http://schemas.microsoft.com/office/powerpoint/2010/main" val="3990051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426D77-45F4-0FBB-26BB-0437B4CE80F4}"/>
              </a:ext>
            </a:extLst>
          </p:cNvPr>
          <p:cNvSpPr>
            <a:spLocks noGrp="1"/>
          </p:cNvSpPr>
          <p:nvPr>
            <p:ph type="title"/>
          </p:nvPr>
        </p:nvSpPr>
        <p:spPr/>
        <p:txBody>
          <a:bodyPr/>
          <a:lstStyle/>
          <a:p>
            <a:r>
              <a:rPr lang="el-GR" dirty="0"/>
              <a:t>ΗΛΕΚΤΡΟΠΛΗΞΙΑ </a:t>
            </a:r>
          </a:p>
        </p:txBody>
      </p:sp>
      <p:sp>
        <p:nvSpPr>
          <p:cNvPr id="3" name="Θέση περιεχομένου 2">
            <a:extLst>
              <a:ext uri="{FF2B5EF4-FFF2-40B4-BE49-F238E27FC236}">
                <a16:creationId xmlns:a16="http://schemas.microsoft.com/office/drawing/2014/main" id="{2CD42A78-2E0F-60B1-402F-4404DA36036D}"/>
              </a:ext>
            </a:extLst>
          </p:cNvPr>
          <p:cNvSpPr>
            <a:spLocks noGrp="1"/>
          </p:cNvSpPr>
          <p:nvPr>
            <p:ph idx="1"/>
          </p:nvPr>
        </p:nvSpPr>
        <p:spPr>
          <a:xfrm>
            <a:off x="5156790" y="2626242"/>
            <a:ext cx="5944051" cy="3540642"/>
          </a:xfrm>
        </p:spPr>
        <p:txBody>
          <a:bodyPr>
            <a:normAutofit/>
          </a:bodyPr>
          <a:lstStyle/>
          <a:p>
            <a:pPr marL="0" indent="0">
              <a:lnSpc>
                <a:spcPct val="150000"/>
              </a:lnSpc>
              <a:buNone/>
            </a:pPr>
            <a:r>
              <a:rPr lang="el-GR" sz="1800" dirty="0">
                <a:effectLst/>
                <a:latin typeface="Calibri" panose="020F0502020204030204" pitchFamily="34" charset="0"/>
                <a:ea typeface="Times New Roman" panose="02020603050405020304" pitchFamily="18" charset="0"/>
                <a:cs typeface="Arial" panose="020B0604020202020204" pitchFamily="34" charset="0"/>
              </a:rPr>
              <a:t>Η χρήση του ηλεκτρικού ρεύματος για όλες τις σύγχρονες ανάγκες του ανθρώπου είναι πλέον αναγκαία. Το ηλεκτρικό ρεύμα είναι χρήσιμο αλλά και επικίνδυνο. </a:t>
            </a:r>
            <a:endParaRPr lang="el-GR" sz="1800" dirty="0">
              <a:effectLst/>
              <a:latin typeface="Times New Roman" panose="02020603050405020304" pitchFamily="18" charset="0"/>
              <a:ea typeface="Times New Roman" panose="02020603050405020304" pitchFamily="18" charset="0"/>
            </a:endParaRPr>
          </a:p>
          <a:p>
            <a:pPr marL="0" indent="0">
              <a:lnSpc>
                <a:spcPct val="150000"/>
              </a:lnSpc>
              <a:buNone/>
            </a:pPr>
            <a:r>
              <a:rPr lang="el-GR" sz="1800" dirty="0">
                <a:effectLst/>
                <a:latin typeface="Calibri" panose="020F0502020204030204" pitchFamily="34" charset="0"/>
                <a:ea typeface="Times New Roman" panose="02020603050405020304" pitchFamily="18" charset="0"/>
                <a:cs typeface="Arial" panose="020B0604020202020204" pitchFamily="34" charset="0"/>
              </a:rPr>
              <a:t>Το ανθρώπινο ρεύμα είναι καλός αγωγός του ηλεκτρισμού. Επομένως, αν ο άνθρωπος έρθει σε επαφή με δύο σημεία, μεταξύ των οποίων επικρατεί ηλεκτρική τάση, τότε θα περάσει ηλεκτρικό ρεύμα μέσα από το ανθρώπινο σώμα. </a:t>
            </a:r>
            <a:endParaRPr lang="el-GR" sz="1800" dirty="0">
              <a:effectLst/>
              <a:latin typeface="Times New Roman" panose="02020603050405020304" pitchFamily="18" charset="0"/>
              <a:ea typeface="Times New Roman" panose="02020603050405020304" pitchFamily="18" charset="0"/>
            </a:endParaRPr>
          </a:p>
          <a:p>
            <a:pPr marL="0" indent="0">
              <a:lnSpc>
                <a:spcPct val="150000"/>
              </a:lnSpc>
              <a:buNone/>
            </a:pPr>
            <a:endParaRPr lang="el-GR" sz="1800" dirty="0">
              <a:effectLst/>
              <a:latin typeface="Times New Roman" panose="02020603050405020304" pitchFamily="18" charset="0"/>
              <a:ea typeface="Times New Roman" panose="02020603050405020304" pitchFamily="18" charset="0"/>
            </a:endParaRPr>
          </a:p>
          <a:p>
            <a:pPr marL="0" indent="0">
              <a:buNone/>
            </a:pPr>
            <a:endParaRPr lang="el-GR" dirty="0"/>
          </a:p>
        </p:txBody>
      </p:sp>
      <p:pic>
        <p:nvPicPr>
          <p:cNvPr id="4" name="Εικόνα 3">
            <a:extLst>
              <a:ext uri="{FF2B5EF4-FFF2-40B4-BE49-F238E27FC236}">
                <a16:creationId xmlns:a16="http://schemas.microsoft.com/office/drawing/2014/main" id="{CA8C226A-C31A-1C64-57E6-1B547A801EF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4833" y="2626242"/>
            <a:ext cx="3760566" cy="3028780"/>
          </a:xfrm>
          <a:prstGeom prst="rect">
            <a:avLst/>
          </a:prstGeom>
          <a:noFill/>
          <a:ln>
            <a:noFill/>
          </a:ln>
        </p:spPr>
      </p:pic>
    </p:spTree>
    <p:extLst>
      <p:ext uri="{BB962C8B-B14F-4D97-AF65-F5344CB8AC3E}">
        <p14:creationId xmlns:p14="http://schemas.microsoft.com/office/powerpoint/2010/main" val="1442301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8AD53A-0FD6-B8CB-67E2-2C15AA15A293}"/>
              </a:ext>
            </a:extLst>
          </p:cNvPr>
          <p:cNvSpPr>
            <a:spLocks noGrp="1"/>
          </p:cNvSpPr>
          <p:nvPr>
            <p:ph type="title"/>
          </p:nvPr>
        </p:nvSpPr>
        <p:spPr/>
        <p:txBody>
          <a:bodyPr/>
          <a:lstStyle/>
          <a:p>
            <a:r>
              <a:rPr lang="el-GR" dirty="0"/>
              <a:t>ΟΡΙΣΜΟΣ ΗΛΕΚΤΡΟΠΛΗΞΙΑΣ</a:t>
            </a:r>
          </a:p>
        </p:txBody>
      </p:sp>
      <p:sp>
        <p:nvSpPr>
          <p:cNvPr id="3" name="Θέση περιεχομένου 2">
            <a:extLst>
              <a:ext uri="{FF2B5EF4-FFF2-40B4-BE49-F238E27FC236}">
                <a16:creationId xmlns:a16="http://schemas.microsoft.com/office/drawing/2014/main" id="{AD170412-00AC-FB6C-E7DB-FB112412B1B8}"/>
              </a:ext>
            </a:extLst>
          </p:cNvPr>
          <p:cNvSpPr>
            <a:spLocks noGrp="1"/>
          </p:cNvSpPr>
          <p:nvPr>
            <p:ph idx="1"/>
          </p:nvPr>
        </p:nvSpPr>
        <p:spPr>
          <a:xfrm>
            <a:off x="701298" y="1924492"/>
            <a:ext cx="9750506" cy="4561367"/>
          </a:xfrm>
        </p:spPr>
        <p:txBody>
          <a:bodyPr>
            <a:normAutofit fontScale="92500" lnSpcReduction="20000"/>
          </a:bodyPr>
          <a:lstStyle/>
          <a:p>
            <a:pPr marL="0" indent="0">
              <a:lnSpc>
                <a:spcPct val="115000"/>
              </a:lnSpc>
              <a:buNone/>
            </a:pPr>
            <a:endParaRPr lang="el-GR" sz="2000" b="1" dirty="0">
              <a:effectLst/>
              <a:latin typeface="Calibri" panose="020F0502020204030204" pitchFamily="34" charset="0"/>
              <a:ea typeface="Times New Roman" panose="02020603050405020304" pitchFamily="18" charset="0"/>
              <a:cs typeface="Arial" panose="020B0604020202020204" pitchFamily="34" charset="0"/>
            </a:endParaRPr>
          </a:p>
          <a:p>
            <a:pPr marL="0" indent="0">
              <a:lnSpc>
                <a:spcPct val="115000"/>
              </a:lnSpc>
              <a:buNone/>
            </a:pPr>
            <a:r>
              <a:rPr lang="el-GR" sz="2400" b="1" dirty="0">
                <a:effectLst/>
                <a:latin typeface="Calibri" panose="020F0502020204030204" pitchFamily="34" charset="0"/>
                <a:ea typeface="Times New Roman" panose="02020603050405020304" pitchFamily="18" charset="0"/>
                <a:cs typeface="Arial" panose="020B0604020202020204" pitchFamily="34" charset="0"/>
              </a:rPr>
              <a:t>Ηλεκτροπληξία είναι η επικίνδυνη προσβολή του ανθρώπινου οργανισμού από το ηλεκτρικό ρεύμα. </a:t>
            </a:r>
          </a:p>
          <a:p>
            <a:pPr marL="0" indent="0">
              <a:lnSpc>
                <a:spcPct val="115000"/>
              </a:lnSpc>
              <a:buNone/>
            </a:pPr>
            <a:endParaRPr lang="el-GR" sz="2400" dirty="0">
              <a:effectLst/>
              <a:latin typeface="Times New Roman" panose="02020603050405020304" pitchFamily="18" charset="0"/>
              <a:ea typeface="Times New Roman" panose="02020603050405020304" pitchFamily="18" charset="0"/>
            </a:endParaRPr>
          </a:p>
          <a:p>
            <a:pPr marL="0" indent="0" algn="just">
              <a:lnSpc>
                <a:spcPts val="1500"/>
              </a:lnSpc>
              <a:buNone/>
            </a:pPr>
            <a:r>
              <a:rPr lang="el-GR" sz="2400" dirty="0">
                <a:effectLst/>
                <a:latin typeface="Calibri" panose="020F0502020204030204" pitchFamily="34" charset="0"/>
                <a:ea typeface="Times New Roman" panose="02020603050405020304" pitchFamily="18" charset="0"/>
              </a:rPr>
              <a:t>Το ηλεκτρικό ρεύμα μπορεί να έχει τις εξής επιπτώσεις στο ανθρώπινο σώμα:</a:t>
            </a:r>
            <a:endParaRPr lang="el-GR" sz="24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pPr>
            <a:r>
              <a:rPr lang="el-GR" sz="2400" dirty="0">
                <a:effectLst/>
                <a:latin typeface="Calibri" panose="020F0502020204030204" pitchFamily="34" charset="0"/>
                <a:ea typeface="Times New Roman" panose="02020603050405020304" pitchFamily="18" charset="0"/>
              </a:rPr>
              <a:t>Παρέμβαση στη λειτουργία του </a:t>
            </a:r>
            <a:r>
              <a:rPr lang="el-GR" sz="2400" dirty="0" err="1">
                <a:effectLst/>
                <a:latin typeface="Calibri" panose="020F0502020204030204" pitchFamily="34" charset="0"/>
                <a:ea typeface="Times New Roman" panose="02020603050405020304" pitchFamily="18" charset="0"/>
              </a:rPr>
              <a:t>νευρ</a:t>
            </a:r>
            <a:r>
              <a:rPr lang="en-GB" sz="2400" dirty="0">
                <a:effectLst/>
                <a:latin typeface="Calibri" panose="020F0502020204030204" pitchFamily="34" charset="0"/>
                <a:ea typeface="Times New Roman" panose="02020603050405020304" pitchFamily="18" charset="0"/>
              </a:rPr>
              <a:t>o</a:t>
            </a:r>
            <a:r>
              <a:rPr lang="el-GR" sz="2400" dirty="0">
                <a:effectLst/>
                <a:latin typeface="Calibri" panose="020F0502020204030204" pitchFamily="34" charset="0"/>
                <a:ea typeface="Times New Roman" panose="02020603050405020304" pitchFamily="18" charset="0"/>
              </a:rPr>
              <a:t>μυϊκού συστήματος, λόγω της τροποποίησης του δυναμικού ηρεμίας της κυτταρικής μεμβράνης.</a:t>
            </a:r>
            <a:endParaRPr lang="el-GR" sz="24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pPr>
            <a:r>
              <a:rPr lang="el-GR" sz="2400" dirty="0">
                <a:effectLst/>
                <a:latin typeface="Calibri" panose="020F0502020204030204" pitchFamily="34" charset="0"/>
                <a:ea typeface="Times New Roman" panose="02020603050405020304" pitchFamily="18" charset="0"/>
              </a:rPr>
              <a:t>Εγκαύματα και πηκτική νέκρωση λόγω μετατροπής της ηλεκτρικής ενέργειας σε θερμική.</a:t>
            </a:r>
            <a:endParaRPr lang="el-GR" sz="24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pPr>
            <a:r>
              <a:rPr lang="el-GR" sz="2400" dirty="0">
                <a:effectLst/>
                <a:latin typeface="Calibri" panose="020F0502020204030204" pitchFamily="34" charset="0"/>
                <a:ea typeface="Times New Roman" panose="02020603050405020304" pitchFamily="18" charset="0"/>
              </a:rPr>
              <a:t>Μηχανικό τραυματισμό αποτέλεσμα βίαιων μυϊκών συσπάσεων ή/και πτώσεων.</a:t>
            </a:r>
            <a:endParaRPr lang="el-GR" sz="2400" dirty="0">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819753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94455FC-548C-34D6-8FA1-ABD9E04F979E}"/>
              </a:ext>
            </a:extLst>
          </p:cNvPr>
          <p:cNvSpPr>
            <a:spLocks noGrp="1"/>
          </p:cNvSpPr>
          <p:nvPr>
            <p:ph idx="1"/>
          </p:nvPr>
        </p:nvSpPr>
        <p:spPr>
          <a:xfrm>
            <a:off x="1154954" y="1924493"/>
            <a:ext cx="10104925" cy="4614530"/>
          </a:xfrm>
        </p:spPr>
        <p:txBody>
          <a:bodyPr>
            <a:normAutofit lnSpcReduction="10000"/>
          </a:bodyPr>
          <a:lstStyle/>
          <a:p>
            <a:pPr marL="0" indent="0">
              <a:buNone/>
            </a:pPr>
            <a:endParaRPr lang="el-GR" sz="1800" dirty="0">
              <a:effectLst/>
              <a:latin typeface="Calibri" panose="020F0502020204030204" pitchFamily="34" charset="0"/>
              <a:ea typeface="Times New Roman" panose="02020603050405020304" pitchFamily="18" charset="0"/>
            </a:endParaRPr>
          </a:p>
          <a:p>
            <a:pPr marL="0" indent="0">
              <a:buNone/>
            </a:pPr>
            <a:endParaRPr lang="el-GR" dirty="0">
              <a:latin typeface="Calibri" panose="020F0502020204030204" pitchFamily="34" charset="0"/>
              <a:ea typeface="Times New Roman" panose="02020603050405020304" pitchFamily="18" charset="0"/>
            </a:endParaRPr>
          </a:p>
          <a:p>
            <a:pPr marL="0" indent="0">
              <a:buNone/>
            </a:pPr>
            <a:r>
              <a:rPr lang="el-GR" sz="2400" dirty="0">
                <a:effectLst/>
                <a:latin typeface="Calibri" panose="020F0502020204030204" pitchFamily="34" charset="0"/>
                <a:ea typeface="Times New Roman" panose="02020603050405020304" pitchFamily="18" charset="0"/>
              </a:rPr>
              <a:t>Η κατά κύριο λόγο ηλεκτρική φύση της μετάδοσης των νευρικών παλμών είναι υπεύθυνη για τη μεγάλη ευαισθησία του σώματος σε ηλεκτρικά ρεύματα που διοχετεύονται εξωτερικά. Σε στιγμιαία επαφή με ρευματοφόρο αγωγό, προκαλείται κυτταρική βλάβη (θραύση και λύση κυττάρων) μη σχετιζόμενη με ελευθέρωση θερμότητας. Σε πιο παρατεταμένη επαφή προστίθεται το στοιχείο του θερμικού εγκαύματος. Τα αιμοφόρα αγγεία μπορεί να υποστούν θρόμβωση και απόφραξη, με αποτέλεσμα ιστική ισχαιμία και νέκρωση. Η μυϊκή καταστροφή μπορεί να οδηγήσει σε οξεία νεφρική ανεπάρκεια (λόγω απόφραξης των νεφρικών σωληναρίων από τη μυοσφαιρίνη που απελευθερώνεται). Κατάγματα οστών, ρήξη μυών και τενόντων μπορούν να προκληθούν λόγω των βίαιων μυϊκών συσπάσεων ή/και πτώσεων.</a:t>
            </a:r>
            <a:endParaRPr lang="el-GR" sz="2400" dirty="0">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346081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C10935-CDC9-D9D4-FF2B-FAA50F497F88}"/>
              </a:ext>
            </a:extLst>
          </p:cNvPr>
          <p:cNvSpPr>
            <a:spLocks noGrp="1"/>
          </p:cNvSpPr>
          <p:nvPr>
            <p:ph type="title"/>
          </p:nvPr>
        </p:nvSpPr>
        <p:spPr>
          <a:xfrm>
            <a:off x="1154954" y="750384"/>
            <a:ext cx="8761413" cy="1110313"/>
          </a:xfrm>
        </p:spPr>
        <p:txBody>
          <a:bodyPr/>
          <a:lstStyle/>
          <a:p>
            <a:r>
              <a:rPr lang="el-GR" dirty="0"/>
              <a:t>ΔΙΑΤΑΞΕΙΣ ΚΑΙ ΜΕΣΑ ΠΡΟΣΤΑΣΙΑΣ ΑΠΌ ΤΗΝ ΗΛΕΚΤΡΟΠΛΗΞΙΑ</a:t>
            </a:r>
          </a:p>
        </p:txBody>
      </p:sp>
      <p:sp>
        <p:nvSpPr>
          <p:cNvPr id="3" name="Θέση περιεχομένου 2">
            <a:extLst>
              <a:ext uri="{FF2B5EF4-FFF2-40B4-BE49-F238E27FC236}">
                <a16:creationId xmlns:a16="http://schemas.microsoft.com/office/drawing/2014/main" id="{BE9D6580-E031-A604-0641-F5DA0EDFF886}"/>
              </a:ext>
            </a:extLst>
          </p:cNvPr>
          <p:cNvSpPr>
            <a:spLocks noGrp="1"/>
          </p:cNvSpPr>
          <p:nvPr>
            <p:ph idx="1"/>
          </p:nvPr>
        </p:nvSpPr>
        <p:spPr>
          <a:xfrm>
            <a:off x="1090708" y="2275367"/>
            <a:ext cx="8825659" cy="3957084"/>
          </a:xfrm>
        </p:spPr>
        <p:txBody>
          <a:bodyPr/>
          <a:lstStyle/>
          <a:p>
            <a:pPr marL="0" indent="0">
              <a:buNone/>
            </a:pPr>
            <a:r>
              <a:rPr lang="el-GR" sz="1800" b="1" u="sng" dirty="0">
                <a:effectLst/>
                <a:latin typeface="Calibri" panose="020F0502020204030204" pitchFamily="34" charset="0"/>
                <a:ea typeface="Times New Roman" panose="02020603050405020304" pitchFamily="18" charset="0"/>
                <a:cs typeface="Arial" panose="020B0604020202020204" pitchFamily="34" charset="0"/>
              </a:rPr>
              <a:t>Προληπτικά μέτρα για την αποφυγή της ηλεκτροπληξίας </a:t>
            </a:r>
            <a:endParaRPr lang="el-GR" sz="1800" u="sng" dirty="0">
              <a:effectLst/>
              <a:latin typeface="Times New Roman" panose="02020603050405020304" pitchFamily="18" charset="0"/>
              <a:ea typeface="Times New Roman" panose="02020603050405020304" pitchFamily="18" charset="0"/>
            </a:endParaRPr>
          </a:p>
          <a:p>
            <a:pPr marL="342900" lvl="0" indent="-342900">
              <a:lnSpc>
                <a:spcPct val="150000"/>
              </a:lnSpc>
              <a:buFont typeface="Wingdings" panose="05000000000000000000" pitchFamily="2" charset="2"/>
              <a:buChar char=""/>
            </a:pPr>
            <a:r>
              <a:rPr lang="el-GR" sz="2000" b="1" dirty="0">
                <a:effectLst/>
                <a:latin typeface="Calibri" panose="020F0502020204030204" pitchFamily="34" charset="0"/>
                <a:ea typeface="Times New Roman" panose="02020603050405020304" pitchFamily="18" charset="0"/>
                <a:cs typeface="Arial" panose="020B0604020202020204" pitchFamily="34" charset="0"/>
              </a:rPr>
              <a:t>Ηλεκτρική μόνωση </a:t>
            </a:r>
            <a:endParaRPr lang="el-GR" sz="2000" dirty="0">
              <a:effectLst/>
              <a:latin typeface="Times New Roman" panose="02020603050405020304" pitchFamily="18" charset="0"/>
              <a:ea typeface="Times New Roman" panose="02020603050405020304" pitchFamily="18" charset="0"/>
            </a:endParaRPr>
          </a:p>
          <a:p>
            <a:pPr marL="457200">
              <a:lnSpc>
                <a:spcPct val="150000"/>
              </a:lnSpc>
            </a:pPr>
            <a:r>
              <a:rPr lang="el-GR" sz="2000" dirty="0">
                <a:effectLst/>
                <a:latin typeface="Calibri" panose="020F0502020204030204" pitchFamily="34" charset="0"/>
                <a:ea typeface="Times New Roman" panose="02020603050405020304" pitchFamily="18" charset="0"/>
                <a:cs typeface="Arial" panose="020B0604020202020204" pitchFamily="34" charset="0"/>
              </a:rPr>
              <a:t>Σε μία συσκευή, τα μηχανήματα που βρίσκονται υπό τάση κατά την κανονική λειτουργία της συσκευής  απομονώνονται από τα εξωτερικά μεταλλικά μέρη της  με την τοποθέτηση μονωτικών υλικών. Για πρόσθετη ασφάλεια, όταν χρησιμοποιούμε ένα φορητό ηλεκτρικό εργαλείο πρέπει το εξωτερικό μέρος να είναι από μονωτικό υλικό. Σε αυτή την περίπτωση το ηλεκτρικό εργαλείο έχει διπλή μόνωση. </a:t>
            </a:r>
            <a:endParaRPr lang="el-GR" sz="2000" dirty="0">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666059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32FA35-F61A-DBC0-AC29-E86A9C02B5D2}"/>
              </a:ext>
            </a:extLst>
          </p:cNvPr>
          <p:cNvSpPr>
            <a:spLocks noGrp="1"/>
          </p:cNvSpPr>
          <p:nvPr>
            <p:ph type="title"/>
          </p:nvPr>
        </p:nvSpPr>
        <p:spPr>
          <a:xfrm>
            <a:off x="1059261" y="616688"/>
            <a:ext cx="9296851" cy="1456661"/>
          </a:xfrm>
        </p:spPr>
        <p:txBody>
          <a:bodyPr/>
          <a:lstStyle/>
          <a:p>
            <a:r>
              <a:rPr lang="el-GR" sz="3600" b="1" dirty="0">
                <a:effectLst/>
                <a:latin typeface="Calibri" panose="020F0502020204030204" pitchFamily="34" charset="0"/>
                <a:ea typeface="Times New Roman" panose="02020603050405020304" pitchFamily="18" charset="0"/>
                <a:cs typeface="Arial" panose="020B0604020202020204" pitchFamily="34" charset="0"/>
              </a:rPr>
              <a:t>Γείωση των εξωτερικών μεταλλικών μερών της συσκευής </a:t>
            </a:r>
            <a:br>
              <a:rPr lang="el-GR" sz="3600" dirty="0">
                <a:effectLst/>
                <a:latin typeface="Times New Roman" panose="02020603050405020304" pitchFamily="18" charset="0"/>
                <a:ea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2E566242-9468-3C56-4D37-D1FB36971AFF}"/>
              </a:ext>
            </a:extLst>
          </p:cNvPr>
          <p:cNvSpPr>
            <a:spLocks noGrp="1"/>
          </p:cNvSpPr>
          <p:nvPr>
            <p:ph idx="1"/>
          </p:nvPr>
        </p:nvSpPr>
        <p:spPr>
          <a:xfrm>
            <a:off x="1154954" y="2317898"/>
            <a:ext cx="8825659" cy="4199860"/>
          </a:xfrm>
        </p:spPr>
        <p:txBody>
          <a:bodyPr>
            <a:normAutofit/>
          </a:bodyPr>
          <a:lstStyle/>
          <a:p>
            <a:pPr marL="457200">
              <a:lnSpc>
                <a:spcPct val="150000"/>
              </a:lnSpc>
            </a:pPr>
            <a:r>
              <a:rPr lang="el-GR" sz="2000" dirty="0">
                <a:effectLst/>
                <a:latin typeface="Calibri" panose="020F0502020204030204" pitchFamily="34" charset="0"/>
                <a:ea typeface="Times New Roman" panose="02020603050405020304" pitchFamily="18" charset="0"/>
                <a:cs typeface="Arial" panose="020B0604020202020204" pitchFamily="34" charset="0"/>
              </a:rPr>
              <a:t>Τα εξωτερικά μεταλλικά μέρη των συσκευών πρέπει να συνδέονται με τον αγωγό γείωσης της ηλεκτρικής εγκατάστασης. Η μόνωση του αγωγού γείωσης έχει χρώμα κίτρινο με πράσινη ρίγα. Ο αγωγός της γείωσης συνδέεται και το μεγαλύτερο μέρος του ρεύματος διαρροής θα οδηγηθεί στη γη μέσα από αυτόν και όχι μέσα από το ανθρώπινο σώμα. Αυτό γίνεται γιατί, ο αγωγός γείωσης έχει </a:t>
            </a:r>
            <a:r>
              <a:rPr lang="el-GR" sz="2000" b="1" dirty="0">
                <a:effectLst/>
                <a:latin typeface="Calibri" panose="020F0502020204030204" pitchFamily="34" charset="0"/>
                <a:ea typeface="Times New Roman" panose="02020603050405020304" pitchFamily="18" charset="0"/>
                <a:cs typeface="Arial" panose="020B0604020202020204" pitchFamily="34" charset="0"/>
              </a:rPr>
              <a:t>πολύ μικρότερη ηλεκτρική αντίσταση</a:t>
            </a:r>
            <a:r>
              <a:rPr lang="el-GR" sz="2000" dirty="0">
                <a:effectLst/>
                <a:latin typeface="Calibri" panose="020F0502020204030204" pitchFamily="34" charset="0"/>
                <a:ea typeface="Times New Roman" panose="02020603050405020304" pitchFamily="18" charset="0"/>
                <a:cs typeface="Arial" panose="020B0604020202020204" pitchFamily="34" charset="0"/>
              </a:rPr>
              <a:t> από αυτή που έχει το ανθρώπινο σώμα και το ηλεκτρικό ρεύμα ακολουθεί τον ευκολότερο δρόμο για να οδηγηθεί στη γη. </a:t>
            </a:r>
            <a:endParaRPr lang="el-GR" sz="20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2589508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809169-CBBD-24A3-91DE-4F5381657742}"/>
              </a:ext>
            </a:extLst>
          </p:cNvPr>
          <p:cNvSpPr>
            <a:spLocks noGrp="1"/>
          </p:cNvSpPr>
          <p:nvPr>
            <p:ph type="title"/>
          </p:nvPr>
        </p:nvSpPr>
        <p:spPr>
          <a:xfrm>
            <a:off x="1154954" y="701749"/>
            <a:ext cx="8761413" cy="1159636"/>
          </a:xfrm>
        </p:spPr>
        <p:txBody>
          <a:bodyPr/>
          <a:lstStyle/>
          <a:p>
            <a:r>
              <a:rPr lang="el-GR" b="1" dirty="0">
                <a:effectLst/>
                <a:latin typeface="Calibri" panose="020F0502020204030204" pitchFamily="34" charset="0"/>
                <a:ea typeface="Times New Roman" panose="02020603050405020304" pitchFamily="18" charset="0"/>
                <a:cs typeface="Arial" panose="020B0604020202020204" pitchFamily="34" charset="0"/>
              </a:rPr>
              <a:t>Τοποθέτηση Διακόπτη Διαφυγής Έντασης – </a:t>
            </a:r>
            <a:r>
              <a:rPr lang="el-GR" b="1" dirty="0" err="1">
                <a:effectLst/>
                <a:latin typeface="Calibri" panose="020F0502020204030204" pitchFamily="34" charset="0"/>
                <a:ea typeface="Times New Roman" panose="02020603050405020304" pitchFamily="18" charset="0"/>
                <a:cs typeface="Arial" panose="020B0604020202020204" pitchFamily="34" charset="0"/>
              </a:rPr>
              <a:t>Αντιηλεκτροπληξιακός</a:t>
            </a:r>
            <a:r>
              <a:rPr lang="el-GR" dirty="0">
                <a:effectLst/>
                <a:latin typeface="Calibri" panose="020F0502020204030204" pitchFamily="34" charset="0"/>
                <a:ea typeface="Times New Roman" panose="02020603050405020304" pitchFamily="18" charset="0"/>
                <a:cs typeface="Arial" panose="020B0604020202020204" pitchFamily="34" charset="0"/>
              </a:rPr>
              <a:t> </a:t>
            </a:r>
            <a:r>
              <a:rPr lang="el-GR" b="1" dirty="0">
                <a:effectLst/>
                <a:latin typeface="Calibri" panose="020F0502020204030204" pitchFamily="34" charset="0"/>
                <a:ea typeface="Times New Roman" panose="02020603050405020304" pitchFamily="18" charset="0"/>
                <a:cs typeface="Arial" panose="020B0604020202020204" pitchFamily="34" charset="0"/>
              </a:rPr>
              <a:t>διακόπτης</a:t>
            </a:r>
            <a:endParaRPr lang="el-GR" dirty="0"/>
          </a:p>
        </p:txBody>
      </p:sp>
      <p:sp>
        <p:nvSpPr>
          <p:cNvPr id="3" name="Θέση περιεχομένου 2">
            <a:extLst>
              <a:ext uri="{FF2B5EF4-FFF2-40B4-BE49-F238E27FC236}">
                <a16:creationId xmlns:a16="http://schemas.microsoft.com/office/drawing/2014/main" id="{C6D49BC7-5CB3-FC71-15E3-D42C541C47D4}"/>
              </a:ext>
            </a:extLst>
          </p:cNvPr>
          <p:cNvSpPr>
            <a:spLocks noGrp="1"/>
          </p:cNvSpPr>
          <p:nvPr>
            <p:ph idx="1"/>
          </p:nvPr>
        </p:nvSpPr>
        <p:spPr>
          <a:xfrm>
            <a:off x="1154954" y="2169041"/>
            <a:ext cx="8825659" cy="4359349"/>
          </a:xfrm>
        </p:spPr>
        <p:txBody>
          <a:bodyPr>
            <a:normAutofit/>
          </a:bodyPr>
          <a:lstStyle/>
          <a:p>
            <a:pPr marL="0" indent="0">
              <a:lnSpc>
                <a:spcPct val="150000"/>
              </a:lnSpc>
              <a:buNone/>
            </a:pPr>
            <a:r>
              <a:rPr lang="el-GR" dirty="0">
                <a:effectLst/>
                <a:latin typeface="Calibri" panose="020F0502020204030204" pitchFamily="34" charset="0"/>
                <a:ea typeface="Times New Roman" panose="02020603050405020304" pitchFamily="18" charset="0"/>
                <a:cs typeface="Arial" panose="020B0604020202020204" pitchFamily="34" charset="0"/>
              </a:rPr>
              <a:t>Αν για κάποιο λόγο έλθει σε επαφή ρευματοφόρος αγωγός τροφοδοσίας με το εξωτερικό μεταλλικό μέρος μιας συσκευής, τότε θα περάσει ρεύμα στο εξωτερικό μεταλλικό μέρος και από εκεί προς τη γη. Η ροή ρεύματος προς τη γη λέγεται διαρροή. </a:t>
            </a:r>
            <a:endParaRPr lang="el-GR" dirty="0">
              <a:effectLst/>
              <a:latin typeface="Times New Roman" panose="02020603050405020304" pitchFamily="18" charset="0"/>
              <a:ea typeface="Times New Roman" panose="02020603050405020304" pitchFamily="18" charset="0"/>
            </a:endParaRPr>
          </a:p>
          <a:p>
            <a:pPr marL="114300" indent="0">
              <a:lnSpc>
                <a:spcPct val="150000"/>
              </a:lnSpc>
              <a:buNone/>
            </a:pPr>
            <a:r>
              <a:rPr lang="el-GR" dirty="0">
                <a:effectLst/>
                <a:latin typeface="Calibri" panose="020F0502020204030204" pitchFamily="34" charset="0"/>
                <a:ea typeface="Times New Roman" panose="02020603050405020304" pitchFamily="18" charset="0"/>
                <a:cs typeface="Arial" panose="020B0604020202020204" pitchFamily="34" charset="0"/>
              </a:rPr>
              <a:t>Αν η διαρροή φτάσει και ξεπεράσει την τιμή των 30 </a:t>
            </a:r>
            <a:r>
              <a:rPr lang="en-US" dirty="0">
                <a:effectLst/>
                <a:latin typeface="Calibri" panose="020F0502020204030204" pitchFamily="34" charset="0"/>
                <a:ea typeface="Times New Roman" panose="02020603050405020304" pitchFamily="18" charset="0"/>
                <a:cs typeface="Arial" panose="020B0604020202020204" pitchFamily="34" charset="0"/>
              </a:rPr>
              <a:t>mA</a:t>
            </a:r>
            <a:r>
              <a:rPr lang="el-GR" dirty="0">
                <a:effectLst/>
                <a:latin typeface="Calibri" panose="020F0502020204030204" pitchFamily="34" charset="0"/>
                <a:ea typeface="Times New Roman" panose="02020603050405020304" pitchFamily="18" charset="0"/>
                <a:cs typeface="Arial" panose="020B0604020202020204" pitchFamily="34" charset="0"/>
              </a:rPr>
              <a:t>, τότε ο Δ.Δ.Ε. θα διακόψει αυτόματα την τροφοδοσία της ηλεκτρικής συσκευής σε ελάχιστο χρόνο (περίπου 0,2</a:t>
            </a:r>
            <a:r>
              <a:rPr lang="en-US" dirty="0">
                <a:effectLst/>
                <a:latin typeface="Calibri" panose="020F0502020204030204" pitchFamily="34" charset="0"/>
                <a:ea typeface="Times New Roman" panose="02020603050405020304" pitchFamily="18" charset="0"/>
                <a:cs typeface="Arial" panose="020B0604020202020204" pitchFamily="34" charset="0"/>
              </a:rPr>
              <a:t>sec</a:t>
            </a:r>
            <a:r>
              <a:rPr lang="el-GR" dirty="0">
                <a:effectLst/>
                <a:latin typeface="Calibri" panose="020F0502020204030204" pitchFamily="34" charset="0"/>
                <a:ea typeface="Times New Roman" panose="02020603050405020304" pitchFamily="18" charset="0"/>
                <a:cs typeface="Arial" panose="020B0604020202020204" pitchFamily="34" charset="0"/>
              </a:rPr>
              <a:t>). </a:t>
            </a:r>
          </a:p>
          <a:p>
            <a:pPr marL="114300" indent="0">
              <a:lnSpc>
                <a:spcPct val="150000"/>
              </a:lnSpc>
              <a:buNone/>
            </a:pPr>
            <a:endParaRPr lang="el-GR" dirty="0">
              <a:effectLst/>
              <a:latin typeface="Times New Roman" panose="02020603050405020304" pitchFamily="18" charset="0"/>
              <a:ea typeface="Times New Roman" panose="02020603050405020304" pitchFamily="18" charset="0"/>
            </a:endParaRPr>
          </a:p>
          <a:p>
            <a:pPr marL="457200">
              <a:lnSpc>
                <a:spcPct val="150000"/>
              </a:lnSpc>
            </a:pPr>
            <a:r>
              <a:rPr lang="el-GR" dirty="0">
                <a:effectLst/>
                <a:latin typeface="Calibri" panose="020F0502020204030204" pitchFamily="34" charset="0"/>
                <a:ea typeface="Times New Roman" panose="02020603050405020304" pitchFamily="18" charset="0"/>
                <a:cs typeface="Arial" panose="020B0604020202020204" pitchFamily="34" charset="0"/>
              </a:rPr>
              <a:t>Δηλαδή, </a:t>
            </a:r>
            <a:r>
              <a:rPr lang="el-GR" b="1" dirty="0">
                <a:effectLst/>
                <a:latin typeface="Calibri" panose="020F0502020204030204" pitchFamily="34" charset="0"/>
                <a:ea typeface="Times New Roman" panose="02020603050405020304" pitchFamily="18" charset="0"/>
                <a:cs typeface="Arial" panose="020B0604020202020204" pitchFamily="34" charset="0"/>
              </a:rPr>
              <a:t>με το Δ.Δ.Ε. εξασφαλίζεται ότι, στην περίπτωση που το ρεύμα διαρροής περάσει μέσα από το ανθρώπινο σώμα, η τιμή του δε θα είναι μεγαλύτερη από 30 </a:t>
            </a:r>
            <a:r>
              <a:rPr lang="en-US" b="1" dirty="0">
                <a:effectLst/>
                <a:latin typeface="Calibri" panose="020F0502020204030204" pitchFamily="34" charset="0"/>
                <a:ea typeface="Times New Roman" panose="02020603050405020304" pitchFamily="18" charset="0"/>
                <a:cs typeface="Arial" panose="020B0604020202020204" pitchFamily="34" charset="0"/>
              </a:rPr>
              <a:t>mA</a:t>
            </a:r>
            <a:r>
              <a:rPr lang="el-GR" b="1" dirty="0">
                <a:effectLst/>
                <a:latin typeface="Calibri" panose="020F0502020204030204" pitchFamily="34" charset="0"/>
                <a:ea typeface="Times New Roman" panose="02020603050405020304" pitchFamily="18" charset="0"/>
                <a:cs typeface="Arial" panose="020B0604020202020204" pitchFamily="34" charset="0"/>
              </a:rPr>
              <a:t>. </a:t>
            </a:r>
            <a:endParaRPr lang="el-GR"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1443630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C50F01-2B19-7BD2-149A-97E1DE8D958C}"/>
              </a:ext>
            </a:extLst>
          </p:cNvPr>
          <p:cNvSpPr>
            <a:spLocks noGrp="1"/>
          </p:cNvSpPr>
          <p:nvPr>
            <p:ph type="title"/>
          </p:nvPr>
        </p:nvSpPr>
        <p:spPr>
          <a:xfrm>
            <a:off x="1154954" y="569630"/>
            <a:ext cx="8761413" cy="1599412"/>
          </a:xfrm>
        </p:spPr>
        <p:txBody>
          <a:bodyPr/>
          <a:lstStyle/>
          <a:p>
            <a:r>
              <a:rPr lang="el-GR" b="1" u="sng"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ΜΕΘΟΔΟΙ ΠΡΟΣΤΑΣΙΑΣ ΤΗΣ ΗΛΕΚΤΡΙΚΗΣ ΕΓΚΑΤΑΣΤΑΣΗΣ </a:t>
            </a:r>
            <a:br>
              <a:rPr lang="el-GR" sz="1800" dirty="0">
                <a:effectLst/>
                <a:latin typeface="Times New Roman" panose="02020603050405020304" pitchFamily="18" charset="0"/>
                <a:ea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4B2C85BC-A03C-1019-8C87-495865BA6530}"/>
              </a:ext>
            </a:extLst>
          </p:cNvPr>
          <p:cNvSpPr>
            <a:spLocks noGrp="1"/>
          </p:cNvSpPr>
          <p:nvPr>
            <p:ph idx="1"/>
          </p:nvPr>
        </p:nvSpPr>
        <p:spPr>
          <a:xfrm>
            <a:off x="1154954" y="2331285"/>
            <a:ext cx="9466972" cy="4345961"/>
          </a:xfrm>
        </p:spPr>
        <p:txBody>
          <a:bodyPr>
            <a:normAutofit fontScale="85000" lnSpcReduction="20000"/>
          </a:bodyPr>
          <a:lstStyle/>
          <a:p>
            <a:pPr marL="0" indent="0" algn="just">
              <a:lnSpc>
                <a:spcPct val="150000"/>
              </a:lnSpc>
              <a:buNone/>
            </a:pPr>
            <a:r>
              <a:rPr lang="el-GR" sz="1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Οι μέθοδοι προστασίας που εφαρμόζονται για την πρόληψη ηλεκτροπληξίας ή πυρκαγιάς σε μια ηλεκτρική εγκατάσταση είναι μέθοδοι που εξασφαλίζουν τη διακοπή της τάσης τροφοδοσίας της εγκατάστασης, μόλις εμφανιστεί κάποιο σφάλμα.</a:t>
            </a:r>
            <a:endParaRPr lang="el-GR" sz="1900" dirty="0">
              <a:effectLst/>
              <a:latin typeface="Times New Roman" panose="02020603050405020304" pitchFamily="18" charset="0"/>
              <a:ea typeface="Times New Roman" panose="02020603050405020304" pitchFamily="18" charset="0"/>
            </a:endParaRPr>
          </a:p>
          <a:p>
            <a:pPr marL="0" indent="0" algn="just">
              <a:lnSpc>
                <a:spcPct val="150000"/>
              </a:lnSpc>
              <a:buNone/>
            </a:pPr>
            <a:r>
              <a:rPr lang="el-GR" sz="1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Τέτοιες μέθοδοι είναι: </a:t>
            </a:r>
            <a:endParaRPr lang="el-GR" sz="19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rabicPeriod"/>
            </a:pPr>
            <a:r>
              <a:rPr lang="el-GR" sz="1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Προστασία με γείωση μέσω ουδετέρου </a:t>
            </a:r>
            <a:r>
              <a:rPr lang="el-GR" sz="1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el-GR" sz="1900" b="1"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ουδετέρωση</a:t>
            </a:r>
            <a:r>
              <a:rPr lang="el-GR" sz="1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l-GR" sz="19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rabicPeriod"/>
            </a:pPr>
            <a:r>
              <a:rPr lang="el-GR" sz="1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Προστασία με </a:t>
            </a:r>
            <a:r>
              <a:rPr lang="el-GR" sz="1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άμεση γείωση</a:t>
            </a:r>
            <a:endParaRPr lang="el-GR" sz="19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rabicPeriod"/>
            </a:pPr>
            <a:r>
              <a:rPr lang="el-GR" sz="1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Προστασία μέσω </a:t>
            </a:r>
            <a:r>
              <a:rPr lang="el-GR" sz="19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διακοπτών διαφυγής</a:t>
            </a:r>
            <a:r>
              <a:rPr lang="el-GR" sz="1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l-GR" sz="1900" dirty="0">
              <a:effectLst/>
              <a:latin typeface="Times New Roman" panose="02020603050405020304" pitchFamily="18" charset="0"/>
              <a:ea typeface="Times New Roman" panose="02020603050405020304" pitchFamily="18" charset="0"/>
            </a:endParaRPr>
          </a:p>
          <a:p>
            <a:pPr marL="0" indent="0" algn="just">
              <a:lnSpc>
                <a:spcPct val="150000"/>
              </a:lnSpc>
              <a:buNone/>
            </a:pPr>
            <a:r>
              <a:rPr lang="el-GR" sz="1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Η εγκατάσταση γείωσης περιλαμβάνει : </a:t>
            </a:r>
            <a:endParaRPr lang="el-GR" sz="19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pPr>
            <a:r>
              <a:rPr lang="el-GR" sz="1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Το ηλεκτρόδιο γείωσης </a:t>
            </a:r>
            <a:endParaRPr lang="el-GR" sz="19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pPr>
            <a:r>
              <a:rPr lang="el-GR" sz="19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Τον αγωγό γείωσης ή προστασίας</a:t>
            </a:r>
            <a:endParaRPr lang="el-GR" sz="1900" dirty="0">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541166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7769B9-6273-FCA8-14A1-348640C26A6C}"/>
              </a:ext>
            </a:extLst>
          </p:cNvPr>
          <p:cNvSpPr>
            <a:spLocks noGrp="1"/>
          </p:cNvSpPr>
          <p:nvPr>
            <p:ph type="title"/>
          </p:nvPr>
        </p:nvSpPr>
        <p:spPr>
          <a:xfrm>
            <a:off x="1154954" y="838200"/>
            <a:ext cx="8761413" cy="1033552"/>
          </a:xfrm>
        </p:spPr>
        <p:txBody>
          <a:bodyPr/>
          <a:lstStyle/>
          <a:p>
            <a:r>
              <a:rPr lang="el-GR" b="1" u="sng"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ΑΝΤΙΚΕΡΑΥΝΙΚΗ ΠΡΟΣΤΑΣΙΑ</a:t>
            </a:r>
            <a:br>
              <a:rPr lang="el-GR" sz="1800" dirty="0">
                <a:effectLst/>
                <a:latin typeface="Times New Roman" panose="02020603050405020304" pitchFamily="18" charset="0"/>
                <a:ea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C7ACE587-F2D4-1D33-D004-654BBE86D6A5}"/>
              </a:ext>
            </a:extLst>
          </p:cNvPr>
          <p:cNvSpPr>
            <a:spLocks noGrp="1"/>
          </p:cNvSpPr>
          <p:nvPr>
            <p:ph idx="1"/>
          </p:nvPr>
        </p:nvSpPr>
        <p:spPr>
          <a:xfrm>
            <a:off x="624469" y="1538868"/>
            <a:ext cx="10392936" cy="4962293"/>
          </a:xfrm>
        </p:spPr>
        <p:txBody>
          <a:bodyPr>
            <a:normAutofit fontScale="55000" lnSpcReduction="20000"/>
          </a:bodyPr>
          <a:lstStyle/>
          <a:p>
            <a:pPr algn="just">
              <a:lnSpc>
                <a:spcPct val="150000"/>
              </a:lnSpc>
            </a:pPr>
            <a:r>
              <a:rPr lang="el-GR" sz="3700" b="1" u="sng"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ΑΛΕΞΙΚΕΡΑΥΝΑ </a:t>
            </a:r>
          </a:p>
          <a:p>
            <a:pPr marL="0" indent="0" algn="just">
              <a:lnSpc>
                <a:spcPct val="150000"/>
              </a:lnSpc>
              <a:buNone/>
            </a:pPr>
            <a:endParaRPr lang="el-GR" sz="37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gn="just">
              <a:lnSpc>
                <a:spcPct val="150000"/>
              </a:lnSpc>
              <a:buNone/>
            </a:pPr>
            <a:r>
              <a:rPr lang="el-GR" sz="37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Τα αλεξικέραυνα είναι διατάξεις που χρησιμοποιούνται για την προστασία από την πτώση των κεραυνών και, πιο συγκεκριμένα, δημιουργούν μια εύκολη δίοδο του κεραυνού προς τη γη, αποφεύγοντας έτσι δρόμους που μπορεί να προκαλέσουν καταστροφές. </a:t>
            </a:r>
            <a:endParaRPr lang="el-GR" sz="37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buNone/>
            </a:pPr>
            <a:endParaRPr lang="el-GR" sz="3700" dirty="0">
              <a:effectLst/>
              <a:latin typeface="Times New Roman" panose="02020603050405020304" pitchFamily="18" charset="0"/>
              <a:ea typeface="Times New Roman" panose="02020603050405020304" pitchFamily="18" charset="0"/>
            </a:endParaRPr>
          </a:p>
          <a:p>
            <a:pPr marL="0" indent="0" algn="just">
              <a:lnSpc>
                <a:spcPct val="150000"/>
              </a:lnSpc>
              <a:buNone/>
            </a:pPr>
            <a:r>
              <a:rPr lang="el-GR" sz="37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Η απλούστερη κατασκευή ενός αλεξικέραυνου περιλαμβάνει τα εξής μέρη : </a:t>
            </a:r>
            <a:endParaRPr lang="el-GR" sz="37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pPr>
            <a:r>
              <a:rPr lang="el-GR" sz="37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Τη ράβδο με την ακίδα </a:t>
            </a:r>
            <a:endParaRPr lang="el-GR" sz="37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pPr>
            <a:r>
              <a:rPr lang="el-GR" sz="37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Τον αγωγό καθόδου </a:t>
            </a:r>
            <a:endParaRPr lang="el-GR" sz="37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Wingdings" panose="05000000000000000000" pitchFamily="2" charset="2"/>
              <a:buChar char=""/>
            </a:pPr>
            <a:r>
              <a:rPr lang="el-GR" sz="37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Το ηλεκτρόδιο γείωσης </a:t>
            </a:r>
            <a:endParaRPr lang="el-GR" sz="3700" dirty="0">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202138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{746E8B7D-1E04-40ED-9EC1-B8373F096AFF}tf02900722</Template>
  <TotalTime>42</TotalTime>
  <Words>759</Words>
  <Application>Microsoft Office PowerPoint</Application>
  <PresentationFormat>Ευρεία οθόνη</PresentationFormat>
  <Paragraphs>49</Paragraphs>
  <Slides>10</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10</vt:i4>
      </vt:variant>
    </vt:vector>
  </HeadingPairs>
  <TitlesOfParts>
    <vt:vector size="17" baseType="lpstr">
      <vt:lpstr>Arial</vt:lpstr>
      <vt:lpstr>Calibri</vt:lpstr>
      <vt:lpstr>Century Gothic</vt:lpstr>
      <vt:lpstr>Times New Roman</vt:lpstr>
      <vt:lpstr>Wingdings</vt:lpstr>
      <vt:lpstr>Wingdings 3</vt:lpstr>
      <vt:lpstr>Αίθουσα συσκέψεων "Ιόν"</vt:lpstr>
      <vt:lpstr>ΚΙΝΔΥΝΟΙ ΑΠΌ ΤΟ ΗΛΕΚΤΡΙΚΟ ΡΕΥΜΑ</vt:lpstr>
      <vt:lpstr>ΗΛΕΚΤΡΟΠΛΗΞΙΑ </vt:lpstr>
      <vt:lpstr>ΟΡΙΣΜΟΣ ΗΛΕΚΤΡΟΠΛΗΞΙΑΣ</vt:lpstr>
      <vt:lpstr>Παρουσίαση του PowerPoint</vt:lpstr>
      <vt:lpstr>ΔΙΑΤΑΞΕΙΣ ΚΑΙ ΜΕΣΑ ΠΡΟΣΤΑΣΙΑΣ ΑΠΌ ΤΗΝ ΗΛΕΚΤΡΟΠΛΗΞΙΑ</vt:lpstr>
      <vt:lpstr>Γείωση των εξωτερικών μεταλλικών μερών της συσκευής  </vt:lpstr>
      <vt:lpstr>Τοποθέτηση Διακόπτη Διαφυγής Έντασης – Αντιηλεκτροπληξιακός διακόπτης</vt:lpstr>
      <vt:lpstr>ΜΕΘΟΔΟΙ ΠΡΟΣΤΑΣΙΑΣ ΤΗΣ ΗΛΕΚΤΡΙΚΗΣ ΕΓΚΑΤΑΣΤΑΣΗΣ  </vt:lpstr>
      <vt:lpstr>ΑΝΤΙΚΕΡΑΥΝΙΚΗ ΠΡΟΣΤΑΣΙΑ </vt:lpstr>
      <vt:lpstr>ΑΝΤΙΚΕΡΑΥΝΙΚΑ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ΚΙΝΔΥΝΟΙ ΑΠΌ ΤΟ ΗΛΕΚΤΡΙΚΟ ΡΕΥΜΑ</dc:title>
  <dc:creator>ΕΛΕΝΗ ΚΑΛΥΒΑ</dc:creator>
  <cp:lastModifiedBy>ΕΛΕΝΗ ΚΑΛΥΒΑ</cp:lastModifiedBy>
  <cp:revision>11</cp:revision>
  <dcterms:created xsi:type="dcterms:W3CDTF">2022-06-19T18:27:19Z</dcterms:created>
  <dcterms:modified xsi:type="dcterms:W3CDTF">2022-06-19T19:09:38Z</dcterms:modified>
</cp:coreProperties>
</file>