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256" r:id="rId2"/>
    <p:sldId id="264" r:id="rId3"/>
    <p:sldId id="266" r:id="rId4"/>
    <p:sldId id="265" r:id="rId5"/>
    <p:sldId id="267" r:id="rId6"/>
    <p:sldId id="273" r:id="rId7"/>
    <p:sldId id="268" r:id="rId8"/>
    <p:sldId id="270" r:id="rId9"/>
    <p:sldId id="271" r:id="rId10"/>
    <p:sldId id="272" r:id="rId11"/>
    <p:sldId id="260" r:id="rId12"/>
    <p:sldId id="262" r:id="rId13"/>
    <p:sldId id="259" r:id="rId14"/>
    <p:sldId id="263" r:id="rId15"/>
    <p:sldId id="258" r:id="rId16"/>
    <p:sldId id="25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Μεσαίο στυλ 2 - Έμφαση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Μεσαίο στυλ 3 - Έμφαση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Φωτεινό στυλ 3 - Έμφαση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49660-34B6-43A9-A342-85297EDB7C59}" type="datetimeFigureOut">
              <a:rPr lang="el-GR" smtClean="0"/>
              <a:t>1/5/2023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088F36A-BE03-402B-AE60-F64CDF9898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791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49660-34B6-43A9-A342-85297EDB7C59}" type="datetimeFigureOut">
              <a:rPr lang="el-GR" smtClean="0"/>
              <a:t>1/5/2023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088F36A-BE03-402B-AE60-F64CDF9898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3447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49660-34B6-43A9-A342-85297EDB7C59}" type="datetimeFigureOut">
              <a:rPr lang="el-GR" smtClean="0"/>
              <a:t>1/5/2023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088F36A-BE03-402B-AE60-F64CDF989813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4895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49660-34B6-43A9-A342-85297EDB7C59}" type="datetimeFigureOut">
              <a:rPr lang="el-GR" smtClean="0"/>
              <a:t>1/5/2023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088F36A-BE03-402B-AE60-F64CDF9898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9752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49660-34B6-43A9-A342-85297EDB7C59}" type="datetimeFigureOut">
              <a:rPr lang="el-GR" smtClean="0"/>
              <a:t>1/5/2023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088F36A-BE03-402B-AE60-F64CDF989813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578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49660-34B6-43A9-A342-85297EDB7C59}" type="datetimeFigureOut">
              <a:rPr lang="el-GR" smtClean="0"/>
              <a:t>1/5/2023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088F36A-BE03-402B-AE60-F64CDF9898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0287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49660-34B6-43A9-A342-85297EDB7C59}" type="datetimeFigureOut">
              <a:rPr lang="el-GR" smtClean="0"/>
              <a:t>1/5/2023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F36A-BE03-402B-AE60-F64CDF9898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8610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49660-34B6-43A9-A342-85297EDB7C59}" type="datetimeFigureOut">
              <a:rPr lang="el-GR" smtClean="0"/>
              <a:t>1/5/2023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F36A-BE03-402B-AE60-F64CDF9898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4070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49660-34B6-43A9-A342-85297EDB7C59}" type="datetimeFigureOut">
              <a:rPr lang="el-GR" smtClean="0"/>
              <a:t>1/5/2023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F36A-BE03-402B-AE60-F64CDF9898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055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49660-34B6-43A9-A342-85297EDB7C59}" type="datetimeFigureOut">
              <a:rPr lang="el-GR" smtClean="0"/>
              <a:t>1/5/2023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088F36A-BE03-402B-AE60-F64CDF9898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6335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49660-34B6-43A9-A342-85297EDB7C59}" type="datetimeFigureOut">
              <a:rPr lang="el-GR" smtClean="0"/>
              <a:t>1/5/2023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088F36A-BE03-402B-AE60-F64CDF9898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7099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49660-34B6-43A9-A342-85297EDB7C59}" type="datetimeFigureOut">
              <a:rPr lang="el-GR" smtClean="0"/>
              <a:t>1/5/2023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088F36A-BE03-402B-AE60-F64CDF9898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9699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49660-34B6-43A9-A342-85297EDB7C59}" type="datetimeFigureOut">
              <a:rPr lang="el-GR" smtClean="0"/>
              <a:t>1/5/2023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F36A-BE03-402B-AE60-F64CDF9898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6798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49660-34B6-43A9-A342-85297EDB7C59}" type="datetimeFigureOut">
              <a:rPr lang="el-GR" smtClean="0"/>
              <a:t>1/5/2023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F36A-BE03-402B-AE60-F64CDF9898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5920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49660-34B6-43A9-A342-85297EDB7C59}" type="datetimeFigureOut">
              <a:rPr lang="el-GR" smtClean="0"/>
              <a:t>1/5/2023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F36A-BE03-402B-AE60-F64CDF9898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7696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49660-34B6-43A9-A342-85297EDB7C59}" type="datetimeFigureOut">
              <a:rPr lang="el-GR" smtClean="0"/>
              <a:t>1/5/2023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088F36A-BE03-402B-AE60-F64CDF9898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6581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49660-34B6-43A9-A342-85297EDB7C59}" type="datetimeFigureOut">
              <a:rPr lang="el-GR" smtClean="0"/>
              <a:t>1/5/2023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088F36A-BE03-402B-AE60-F64CDF9898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81764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DDD4AF7F-4927-4940-96F6-69CFEFFD8904}"/>
              </a:ext>
            </a:extLst>
          </p:cNvPr>
          <p:cNvSpPr/>
          <p:nvPr/>
        </p:nvSpPr>
        <p:spPr>
          <a:xfrm>
            <a:off x="1352550" y="764476"/>
            <a:ext cx="948689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panose="020B0604020202020204" pitchFamily="34" charset="0"/>
              </a:rPr>
              <a:t>ΚΟΙΝΩΝΙΚΗ </a:t>
            </a:r>
            <a:br>
              <a:rPr lang="el-GR" sz="2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panose="020B0604020202020204" pitchFamily="34" charset="0"/>
              </a:rPr>
            </a:br>
            <a:r>
              <a:rPr lang="el-GR" sz="2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panose="020B0604020202020204" pitchFamily="34" charset="0"/>
              </a:rPr>
              <a:t>ΚΑΙ </a:t>
            </a:r>
            <a:br>
              <a:rPr lang="el-GR" sz="2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panose="020B0604020202020204" pitchFamily="34" charset="0"/>
              </a:rPr>
            </a:br>
            <a:r>
              <a:rPr lang="el-GR" sz="2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panose="020B0604020202020204" pitchFamily="34" charset="0"/>
              </a:rPr>
              <a:t>ΠΟΛΙΤΙΚΗ ΑΓΩΓΗ</a:t>
            </a:r>
            <a:br>
              <a:rPr lang="el-GR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panose="020B0604020202020204" pitchFamily="34" charset="0"/>
              </a:rPr>
            </a:br>
            <a:br>
              <a:rPr lang="el-GR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panose="020B0604020202020204" pitchFamily="34" charset="0"/>
              </a:rPr>
            </a:br>
            <a:r>
              <a:rPr lang="el-GR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panose="020B0604020202020204" pitchFamily="34" charset="0"/>
              </a:rPr>
              <a:t>Γ’ ΓΥΜΝΑΣΙΟΥ</a:t>
            </a:r>
            <a:br>
              <a:rPr lang="el-GR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panose="020B0604020202020204" pitchFamily="34" charset="0"/>
              </a:rPr>
            </a:br>
            <a:br>
              <a:rPr lang="el-GR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panose="020B0604020202020204" pitchFamily="34" charset="0"/>
              </a:rPr>
            </a:br>
            <a:r>
              <a:rPr lang="el-GR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panose="020B0604020202020204" pitchFamily="34" charset="0"/>
              </a:rPr>
              <a:t>ΚΕΦΑΛΑΙΟ 4</a:t>
            </a:r>
            <a:r>
              <a:rPr lang="el-GR" sz="2800" b="1" baseline="30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panose="020B0604020202020204" pitchFamily="34" charset="0"/>
              </a:rPr>
              <a:t>Ο</a:t>
            </a:r>
            <a:r>
              <a:rPr lang="el-GR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panose="020B0604020202020204" pitchFamily="34" charset="0"/>
              </a:rPr>
              <a:t> : </a:t>
            </a:r>
            <a:r>
              <a:rPr lang="el-GR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ΚΟΙΝΩΝΙΚΟΙ ΘΕΣΜΟΙ</a:t>
            </a:r>
            <a:br>
              <a:rPr lang="el-GR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panose="020B0604020202020204" pitchFamily="34" charset="0"/>
              </a:rPr>
            </a:br>
            <a:r>
              <a:rPr lang="el-GR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panose="020B0604020202020204" pitchFamily="34" charset="0"/>
              </a:rPr>
              <a:t> </a:t>
            </a:r>
            <a:br>
              <a:rPr lang="el-GR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panose="020B0604020202020204" pitchFamily="34" charset="0"/>
              </a:rPr>
            </a:br>
            <a:r>
              <a:rPr lang="el-GR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panose="020B0604020202020204" pitchFamily="34" charset="0"/>
              </a:rPr>
              <a:t>ΚΕΦΑΛΑΙΟ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l-GR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panose="020B0604020202020204" pitchFamily="34" charset="0"/>
              </a:rPr>
              <a:t>4.5 </a:t>
            </a:r>
            <a:r>
              <a:rPr lang="el-GR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Ο ΘΕΣΜΟΣ ΤΗΣ ΟΙΚΟΓΕΝΕΙΑΣ</a:t>
            </a:r>
          </a:p>
          <a:p>
            <a:pPr algn="ctr"/>
            <a:br>
              <a:rPr lang="el-GR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el-GR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panose="020B0604020202020204" pitchFamily="34" charset="0"/>
              </a:rPr>
              <a:t>ΚΑΠΕΤΑΝΟΥ ΚΑΛΛΙΟΠΗ</a:t>
            </a:r>
            <a:endParaRPr lang="el-GR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8196" name="Picture 4" descr="Ας μιλήσουμε λίγο για τις τιμές των βιβλίων (και για το επισφαλές μέλλον  του βιβλίου) | Η Εφημερίδα των Συντακτών">
            <a:extLst>
              <a:ext uri="{FF2B5EF4-FFF2-40B4-BE49-F238E27FC236}">
                <a16:creationId xmlns:a16="http://schemas.microsoft.com/office/drawing/2014/main" id="{6F944B6C-204B-436D-A7C0-A00F5A6B3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540" y="764476"/>
            <a:ext cx="3514447" cy="21998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327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391BE94-73AE-4B22-9D8A-E03325812FB2}"/>
              </a:ext>
            </a:extLst>
          </p:cNvPr>
          <p:cNvSpPr txBox="1"/>
          <p:nvPr/>
        </p:nvSpPr>
        <p:spPr>
          <a:xfrm>
            <a:off x="1656523" y="766732"/>
            <a:ext cx="584420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l-GR" sz="20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l-GR" sz="2000" dirty="0"/>
              <a:t>Χαρακτηριστικό φαινόμενο πολλών σύγχρονων κοινωνιών είναι η </a:t>
            </a:r>
            <a:r>
              <a:rPr lang="el-GR" sz="2000" b="1" i="1" u="sng" dirty="0"/>
              <a:t>«Υπογεννητικότητα»</a:t>
            </a:r>
            <a:r>
              <a:rPr lang="el-GR" sz="2000" dirty="0"/>
              <a:t>, η οποία μάλιστα οφείλεται στο υψηλό κόστος ανατροφής των παιδιών, στην επαγγελματική καριέρα των συζύγων κ.ά.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l-GR" sz="2000" dirty="0"/>
              <a:t>Η χαμηλή γεννητικότητα (1.3 παιδιά αναλογούν σε κάθε ελληνική οικογένεια και 1.4 στην Ενωμένη Ευρώπη), σε συνδυασμό μάλιστα και με το </a:t>
            </a:r>
            <a:r>
              <a:rPr lang="el-GR" sz="2000" b="1" dirty="0"/>
              <a:t>υψηλό όριο ζωής</a:t>
            </a:r>
            <a:r>
              <a:rPr lang="el-GR" sz="2000" dirty="0"/>
              <a:t>. Το οποίο με τη σειρά του διασφαλίζει η επιστημονική πρόοδος, αλλά παράλληλα και οι κοινωνικές παροχές, κινδυνεύουν να μετατρέψουν πολλές δυτικές κοινωνίες. Όπως για παράδειγμα η Ελλάδα και κυρίως, σε </a:t>
            </a:r>
            <a:r>
              <a:rPr lang="el-GR" sz="2000" b="1" dirty="0"/>
              <a:t>κοινωνίες γερόντων</a:t>
            </a:r>
            <a:r>
              <a:rPr lang="el-GR" sz="2000" dirty="0"/>
              <a:t>. </a:t>
            </a:r>
          </a:p>
        </p:txBody>
      </p:sp>
      <p:sp>
        <p:nvSpPr>
          <p:cNvPr id="6" name="Τίτλος 1">
            <a:extLst>
              <a:ext uri="{FF2B5EF4-FFF2-40B4-BE49-F238E27FC236}">
                <a16:creationId xmlns:a16="http://schemas.microsoft.com/office/drawing/2014/main" id="{00CF80BB-BBCE-4F41-B0E4-B073109F3E47}"/>
              </a:ext>
            </a:extLst>
          </p:cNvPr>
          <p:cNvSpPr txBox="1">
            <a:spLocks/>
          </p:cNvSpPr>
          <p:nvPr/>
        </p:nvSpPr>
        <p:spPr>
          <a:xfrm>
            <a:off x="2138342" y="277062"/>
            <a:ext cx="5181601" cy="6915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l-GR" sz="2800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ΠΡΟΣΟΧΗ!!!</a:t>
            </a:r>
          </a:p>
          <a:p>
            <a:pPr algn="ctr"/>
            <a:endParaRPr lang="el-GR" sz="2800" b="1" u="sng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endParaRPr lang="el-GR" sz="2800" dirty="0"/>
          </a:p>
        </p:txBody>
      </p:sp>
      <p:pic>
        <p:nvPicPr>
          <p:cNvPr id="16386" name="Picture 2" descr="Ολοταχώς προς «κοινωνίες γερόντων» - ΤΟ ΒΗΜΑ">
            <a:extLst>
              <a:ext uri="{FF2B5EF4-FFF2-40B4-BE49-F238E27FC236}">
                <a16:creationId xmlns:a16="http://schemas.microsoft.com/office/drawing/2014/main" id="{176F7CEB-EA48-447B-B135-233F0BCBB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464" y="1498026"/>
            <a:ext cx="4363169" cy="33390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838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33EF8EE4-4899-45DE-B80A-ACE1131D88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50503" y="914400"/>
            <a:ext cx="10402957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>
                <a:latin typeface="+mj-lt"/>
              </a:rPr>
              <a:t>Άσκηση 1</a:t>
            </a:r>
            <a:r>
              <a:rPr lang="el-GR" sz="2000" baseline="30000" dirty="0">
                <a:latin typeface="+mj-lt"/>
              </a:rPr>
              <a:t>η</a:t>
            </a:r>
            <a:r>
              <a:rPr lang="el-GR" sz="2000" dirty="0">
                <a:latin typeface="+mj-lt"/>
              </a:rPr>
              <a:t>:</a:t>
            </a:r>
          </a:p>
          <a:p>
            <a:pPr marL="0" indent="0">
              <a:buNone/>
            </a:pPr>
            <a:r>
              <a:rPr lang="el-GR" sz="2000" dirty="0">
                <a:latin typeface="+mj-lt"/>
                <a:cs typeface="Arial" panose="020B0604020202020204" pitchFamily="34" charset="0"/>
              </a:rPr>
              <a:t>Να χαρακτηρίσετε τις παρακάτω προτάσεις Σωστές ή Λανθασμένες, βάζοντας σε κύκλο το αντίστοιχο γράμμα (Σ ή Λ)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dirty="0">
                <a:latin typeface="+mj-lt"/>
                <a:cs typeface="Arial" panose="020B0604020202020204" pitchFamily="34" charset="0"/>
              </a:rPr>
              <a:t>Η οικογένεια είναι δευτερ</a:t>
            </a:r>
            <a:r>
              <a:rPr lang="el-GR" sz="2000" dirty="0"/>
              <a:t>ογενείς φορέας της κοινωνικοποίησης.		(Σ / Λ)</a:t>
            </a:r>
          </a:p>
          <a:p>
            <a:pPr marL="457200" indent="-457200">
              <a:buFont typeface="+mj-lt"/>
              <a:buAutoNum type="arabicPeriod"/>
            </a:pPr>
            <a:endParaRPr lang="el-GR" sz="2000" dirty="0"/>
          </a:p>
          <a:p>
            <a:pPr marL="457200" indent="-457200">
              <a:buFont typeface="+mj-lt"/>
              <a:buAutoNum type="arabicPeriod"/>
            </a:pPr>
            <a:r>
              <a:rPr lang="el-GR" sz="2000" dirty="0"/>
              <a:t>Η υπογεννητικότητα θεωρείται ένα από τα πιο σημαντικά φαινόμενα πολλών σύγχρονων κοινωνιών.		(Σ / Λ)</a:t>
            </a:r>
          </a:p>
          <a:p>
            <a:pPr marL="457200" indent="-457200">
              <a:buFont typeface="+mj-lt"/>
              <a:buAutoNum type="arabicPeriod"/>
            </a:pPr>
            <a:endParaRPr lang="el-GR" sz="20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l-GR" sz="2000" dirty="0">
                <a:latin typeface="+mj-lt"/>
              </a:rPr>
              <a:t>Μια από τις μορφές της οικογένειας, είναι και η </a:t>
            </a:r>
            <a:r>
              <a:rPr lang="el-GR" sz="2000" dirty="0" err="1">
                <a:latin typeface="+mj-lt"/>
              </a:rPr>
              <a:t>μονογονεική</a:t>
            </a:r>
            <a:r>
              <a:rPr lang="el-GR" sz="2000" dirty="0">
                <a:latin typeface="+mj-lt"/>
              </a:rPr>
              <a:t>, όπου εμπεριέχει μικρότερες οικογένειες. 		(Σ / Λ)</a:t>
            </a:r>
          </a:p>
          <a:p>
            <a:pPr marL="457200" indent="-457200">
              <a:buFont typeface="+mj-lt"/>
              <a:buAutoNum type="arabicPeriod"/>
            </a:pPr>
            <a:endParaRPr lang="el-GR" sz="20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l-GR" sz="2000" dirty="0"/>
              <a:t>Η μορφή κάθε οικογένειας εξαρτάται το περιβάλλον, 	αλλά και τη συμπεριφορά της κοινωνίας. 		(Σ / Λ)  </a:t>
            </a:r>
          </a:p>
          <a:p>
            <a:pPr marL="457200" indent="-457200">
              <a:buFont typeface="+mj-lt"/>
              <a:buAutoNum type="arabicPeriod"/>
            </a:pPr>
            <a:endParaRPr lang="el-GR" sz="2000" dirty="0">
              <a:latin typeface="+mj-lt"/>
            </a:endParaRPr>
          </a:p>
          <a:p>
            <a:pPr marL="0" indent="0">
              <a:buNone/>
            </a:pPr>
            <a:endParaRPr lang="el-GR" sz="2000" dirty="0">
              <a:latin typeface="+mj-lt"/>
            </a:endParaRPr>
          </a:p>
        </p:txBody>
      </p:sp>
      <p:sp>
        <p:nvSpPr>
          <p:cNvPr id="7" name="Τίτλος 1">
            <a:extLst>
              <a:ext uri="{FF2B5EF4-FFF2-40B4-BE49-F238E27FC236}">
                <a16:creationId xmlns:a16="http://schemas.microsoft.com/office/drawing/2014/main" id="{3D21873F-9E2A-4EED-9646-D24BA531FB0B}"/>
              </a:ext>
            </a:extLst>
          </p:cNvPr>
          <p:cNvSpPr txBox="1">
            <a:spLocks/>
          </p:cNvSpPr>
          <p:nvPr/>
        </p:nvSpPr>
        <p:spPr>
          <a:xfrm>
            <a:off x="1979943" y="41172"/>
            <a:ext cx="8911687" cy="5023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l-GR" sz="2800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ΦΥΛΛΟ ΑΞΙΟΛΟΓΗΣΗΣ:</a:t>
            </a:r>
            <a:br>
              <a:rPr lang="el-GR" sz="2800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644267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28BC730-F3DA-412A-9BD0-244335A885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97495" y="565037"/>
            <a:ext cx="10694505" cy="6230251"/>
          </a:xfrm>
        </p:spPr>
        <p:txBody>
          <a:bodyPr/>
          <a:lstStyle/>
          <a:p>
            <a:pPr marL="0" indent="0">
              <a:buNone/>
            </a:pPr>
            <a:r>
              <a:rPr lang="el-GR" sz="2000" b="1" u="sng" dirty="0">
                <a:solidFill>
                  <a:schemeClr val="tx1"/>
                </a:solidFill>
              </a:rPr>
              <a:t>Άσκηση 2</a:t>
            </a:r>
            <a:r>
              <a:rPr lang="el-GR" sz="2000" b="1" u="sng" baseline="30000" dirty="0">
                <a:solidFill>
                  <a:schemeClr val="tx1"/>
                </a:solidFill>
              </a:rPr>
              <a:t>η</a:t>
            </a:r>
            <a:r>
              <a:rPr lang="el-GR" sz="2000" b="1" u="sng" dirty="0">
                <a:solidFill>
                  <a:schemeClr val="tx1"/>
                </a:solidFill>
              </a:rPr>
              <a:t>: </a:t>
            </a:r>
          </a:p>
          <a:p>
            <a:pPr marL="0" indent="0">
              <a:buNone/>
            </a:pPr>
            <a:r>
              <a:rPr lang="el-GR" sz="1600" dirty="0">
                <a:solidFill>
                  <a:schemeClr val="tx1"/>
                </a:solidFill>
              </a:rPr>
              <a:t>Να συμπληρώσετε τον εννοιολογικό χάρτη με τις  κατάλληλες λέξεις (Οικογένεια χωρίς γάμο, λειτουργίες, προετοιμασία νέας γενιάς για την κοινωνική ζωή, εκτεταμένη, ανατροφή, μορφές, μονογονεϊκή, πρωτογενείς φορέας κοινωνικοποίησης, υπογεννητικότητα). </a:t>
            </a:r>
            <a:r>
              <a:rPr lang="el-GR" sz="1600" b="1" u="sng" dirty="0">
                <a:solidFill>
                  <a:schemeClr val="tx1"/>
                </a:solidFill>
              </a:rPr>
              <a:t>ΠΡΟΣΟΧΗ!!! </a:t>
            </a:r>
            <a:r>
              <a:rPr lang="el-GR" sz="1600" dirty="0">
                <a:solidFill>
                  <a:schemeClr val="tx1"/>
                </a:solidFill>
              </a:rPr>
              <a:t>Κάποιες μπορεί και να περισσεύουν… </a:t>
            </a:r>
          </a:p>
        </p:txBody>
      </p:sp>
      <p:sp>
        <p:nvSpPr>
          <p:cNvPr id="5" name="Τίτλος 1">
            <a:extLst>
              <a:ext uri="{FF2B5EF4-FFF2-40B4-BE49-F238E27FC236}">
                <a16:creationId xmlns:a16="http://schemas.microsoft.com/office/drawing/2014/main" id="{C8609129-3DF9-4AA9-9100-5087FCB07393}"/>
              </a:ext>
            </a:extLst>
          </p:cNvPr>
          <p:cNvSpPr txBox="1">
            <a:spLocks/>
          </p:cNvSpPr>
          <p:nvPr/>
        </p:nvSpPr>
        <p:spPr>
          <a:xfrm>
            <a:off x="1938329" y="62712"/>
            <a:ext cx="8911687" cy="5023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l-GR" sz="2800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ΦΥΛΛΟ ΑΞΙΟΛΟΓΗΣΗΣ:</a:t>
            </a:r>
            <a:br>
              <a:rPr lang="el-GR" sz="2800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endParaRPr lang="el-GR" sz="2800" dirty="0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D3D638B0-6A57-4684-9505-06319994AF48}"/>
              </a:ext>
            </a:extLst>
          </p:cNvPr>
          <p:cNvSpPr/>
          <p:nvPr/>
        </p:nvSpPr>
        <p:spPr>
          <a:xfrm>
            <a:off x="4300331" y="2020840"/>
            <a:ext cx="4194312" cy="634764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200" dirty="0">
                <a:solidFill>
                  <a:schemeClr val="bg1"/>
                </a:solidFill>
              </a:rPr>
              <a:t>ΟΙΚΟΓΕΝΕΙΑ</a:t>
            </a: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7BA466FF-49EC-4805-81ED-7A637DD84EA3}"/>
              </a:ext>
            </a:extLst>
          </p:cNvPr>
          <p:cNvSpPr/>
          <p:nvPr/>
        </p:nvSpPr>
        <p:spPr>
          <a:xfrm>
            <a:off x="1381538" y="3157929"/>
            <a:ext cx="3273288" cy="685802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971CE8A2-8DA3-498D-95E8-314AA73FD731}"/>
              </a:ext>
            </a:extLst>
          </p:cNvPr>
          <p:cNvSpPr/>
          <p:nvPr/>
        </p:nvSpPr>
        <p:spPr>
          <a:xfrm>
            <a:off x="8169762" y="3157928"/>
            <a:ext cx="3273289" cy="685803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60C4A7DB-D762-4524-828B-D589477A66D1}"/>
              </a:ext>
            </a:extLst>
          </p:cNvPr>
          <p:cNvSpPr/>
          <p:nvPr/>
        </p:nvSpPr>
        <p:spPr>
          <a:xfrm>
            <a:off x="705678" y="4597792"/>
            <a:ext cx="2087217" cy="685802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000" dirty="0"/>
              <a:t>ΔΗΜΙΟΥΡΓΙΑ</a:t>
            </a: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0CAACA1B-E2C5-46C0-9825-A76657278235}"/>
              </a:ext>
            </a:extLst>
          </p:cNvPr>
          <p:cNvSpPr/>
          <p:nvPr/>
        </p:nvSpPr>
        <p:spPr>
          <a:xfrm>
            <a:off x="3617842" y="4529719"/>
            <a:ext cx="2087217" cy="685802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E5EC0FC2-6A94-4B2D-BDA9-38FD1B11EDCB}"/>
              </a:ext>
            </a:extLst>
          </p:cNvPr>
          <p:cNvSpPr/>
          <p:nvPr/>
        </p:nvSpPr>
        <p:spPr>
          <a:xfrm>
            <a:off x="2683566" y="5623100"/>
            <a:ext cx="2087217" cy="685802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A02E8B8E-81D9-45D4-8DC3-DE5AFE7BB8BC}"/>
              </a:ext>
            </a:extLst>
          </p:cNvPr>
          <p:cNvSpPr/>
          <p:nvPr/>
        </p:nvSpPr>
        <p:spPr>
          <a:xfrm>
            <a:off x="6695452" y="4371804"/>
            <a:ext cx="2087217" cy="685802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000" dirty="0"/>
              <a:t>ΠΥΡΗΝΙΚΗ</a:t>
            </a:r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30F3E305-B4FC-4FA2-8E7E-FEB457B7DD35}"/>
              </a:ext>
            </a:extLst>
          </p:cNvPr>
          <p:cNvSpPr/>
          <p:nvPr/>
        </p:nvSpPr>
        <p:spPr>
          <a:xfrm>
            <a:off x="9995451" y="4371803"/>
            <a:ext cx="2110209" cy="685803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DE9697DA-07B9-4E65-9B6A-EA5386CD603C}"/>
              </a:ext>
            </a:extLst>
          </p:cNvPr>
          <p:cNvSpPr/>
          <p:nvPr/>
        </p:nvSpPr>
        <p:spPr>
          <a:xfrm>
            <a:off x="7305262" y="5359634"/>
            <a:ext cx="2087217" cy="685802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5BA9631B-94CB-4E50-B255-9DDAE203E94A}"/>
              </a:ext>
            </a:extLst>
          </p:cNvPr>
          <p:cNvSpPr/>
          <p:nvPr/>
        </p:nvSpPr>
        <p:spPr>
          <a:xfrm>
            <a:off x="9806407" y="5965289"/>
            <a:ext cx="2087217" cy="685802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cxnSp>
        <p:nvCxnSpPr>
          <p:cNvPr id="16" name="Ευθύγραμμο βέλος σύνδεσης 15">
            <a:extLst>
              <a:ext uri="{FF2B5EF4-FFF2-40B4-BE49-F238E27FC236}">
                <a16:creationId xmlns:a16="http://schemas.microsoft.com/office/drawing/2014/main" id="{5CD2A30B-D8F9-4BB4-94FE-D8644430A771}"/>
              </a:ext>
            </a:extLst>
          </p:cNvPr>
          <p:cNvCxnSpPr>
            <a:cxnSpLocks/>
          </p:cNvCxnSpPr>
          <p:nvPr/>
        </p:nvCxnSpPr>
        <p:spPr>
          <a:xfrm flipH="1">
            <a:off x="4323522" y="2778755"/>
            <a:ext cx="331304" cy="29531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ύγραμμο βέλος σύνδεσης 17">
            <a:extLst>
              <a:ext uri="{FF2B5EF4-FFF2-40B4-BE49-F238E27FC236}">
                <a16:creationId xmlns:a16="http://schemas.microsoft.com/office/drawing/2014/main" id="{6CF35B17-A7CD-488C-AE07-8A9699C20326}"/>
              </a:ext>
            </a:extLst>
          </p:cNvPr>
          <p:cNvCxnSpPr>
            <a:cxnSpLocks/>
          </p:cNvCxnSpPr>
          <p:nvPr/>
        </p:nvCxnSpPr>
        <p:spPr>
          <a:xfrm flipH="1">
            <a:off x="1880154" y="4079688"/>
            <a:ext cx="193814" cy="3809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Ευθύγραμμο βέλος σύνδεσης 21">
            <a:extLst>
              <a:ext uri="{FF2B5EF4-FFF2-40B4-BE49-F238E27FC236}">
                <a16:creationId xmlns:a16="http://schemas.microsoft.com/office/drawing/2014/main" id="{EB869968-EE06-41C8-9753-E89E0CB4B5C9}"/>
              </a:ext>
            </a:extLst>
          </p:cNvPr>
          <p:cNvCxnSpPr>
            <a:cxnSpLocks/>
          </p:cNvCxnSpPr>
          <p:nvPr/>
        </p:nvCxnSpPr>
        <p:spPr>
          <a:xfrm flipH="1">
            <a:off x="3018182" y="4079688"/>
            <a:ext cx="149088" cy="139437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Ευθύγραμμο βέλος σύνδεσης 23">
            <a:extLst>
              <a:ext uri="{FF2B5EF4-FFF2-40B4-BE49-F238E27FC236}">
                <a16:creationId xmlns:a16="http://schemas.microsoft.com/office/drawing/2014/main" id="{304BEEE8-A0B4-4C7C-8895-597EF61F298A}"/>
              </a:ext>
            </a:extLst>
          </p:cNvPr>
          <p:cNvCxnSpPr>
            <a:cxnSpLocks/>
          </p:cNvCxnSpPr>
          <p:nvPr/>
        </p:nvCxnSpPr>
        <p:spPr>
          <a:xfrm flipH="1">
            <a:off x="9020593" y="4028188"/>
            <a:ext cx="482043" cy="121988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Ευθύγραμμο βέλος σύνδεσης 25">
            <a:extLst>
              <a:ext uri="{FF2B5EF4-FFF2-40B4-BE49-F238E27FC236}">
                <a16:creationId xmlns:a16="http://schemas.microsoft.com/office/drawing/2014/main" id="{5CD7BFC5-910A-4127-B22D-6F70B9680450}"/>
              </a:ext>
            </a:extLst>
          </p:cNvPr>
          <p:cNvCxnSpPr>
            <a:cxnSpLocks/>
          </p:cNvCxnSpPr>
          <p:nvPr/>
        </p:nvCxnSpPr>
        <p:spPr>
          <a:xfrm>
            <a:off x="9709499" y="4111407"/>
            <a:ext cx="285952" cy="170968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Ευθύγραμμο βέλος σύνδεσης 29">
            <a:extLst>
              <a:ext uri="{FF2B5EF4-FFF2-40B4-BE49-F238E27FC236}">
                <a16:creationId xmlns:a16="http://schemas.microsoft.com/office/drawing/2014/main" id="{465E21B6-E09C-4CD0-9E6D-24FC0DBCF2FD}"/>
              </a:ext>
            </a:extLst>
          </p:cNvPr>
          <p:cNvCxnSpPr>
            <a:cxnSpLocks/>
          </p:cNvCxnSpPr>
          <p:nvPr/>
        </p:nvCxnSpPr>
        <p:spPr>
          <a:xfrm>
            <a:off x="4111484" y="4027715"/>
            <a:ext cx="426552" cy="38451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Ευθύγραμμο βέλος σύνδεσης 31">
            <a:extLst>
              <a:ext uri="{FF2B5EF4-FFF2-40B4-BE49-F238E27FC236}">
                <a16:creationId xmlns:a16="http://schemas.microsoft.com/office/drawing/2014/main" id="{D4DB0318-C9E7-465E-AC3B-4476F101B987}"/>
              </a:ext>
            </a:extLst>
          </p:cNvPr>
          <p:cNvCxnSpPr>
            <a:cxnSpLocks/>
          </p:cNvCxnSpPr>
          <p:nvPr/>
        </p:nvCxnSpPr>
        <p:spPr>
          <a:xfrm flipH="1">
            <a:off x="8629756" y="3955290"/>
            <a:ext cx="390837" cy="34294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Ευθύγραμμο βέλος σύνδεσης 33">
            <a:extLst>
              <a:ext uri="{FF2B5EF4-FFF2-40B4-BE49-F238E27FC236}">
                <a16:creationId xmlns:a16="http://schemas.microsoft.com/office/drawing/2014/main" id="{86B44F12-E1AD-4732-B06E-9D2D27B28003}"/>
              </a:ext>
            </a:extLst>
          </p:cNvPr>
          <p:cNvCxnSpPr>
            <a:cxnSpLocks/>
          </p:cNvCxnSpPr>
          <p:nvPr/>
        </p:nvCxnSpPr>
        <p:spPr>
          <a:xfrm>
            <a:off x="10654230" y="3952548"/>
            <a:ext cx="292997" cy="27505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Ευθύγραμμο βέλος σύνδεσης 38">
            <a:extLst>
              <a:ext uri="{FF2B5EF4-FFF2-40B4-BE49-F238E27FC236}">
                <a16:creationId xmlns:a16="http://schemas.microsoft.com/office/drawing/2014/main" id="{C7EE1DFD-EAF6-4601-8EC4-BD86CF419D48}"/>
              </a:ext>
            </a:extLst>
          </p:cNvPr>
          <p:cNvCxnSpPr>
            <a:cxnSpLocks/>
          </p:cNvCxnSpPr>
          <p:nvPr/>
        </p:nvCxnSpPr>
        <p:spPr>
          <a:xfrm>
            <a:off x="8196135" y="2764413"/>
            <a:ext cx="586534" cy="25550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927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7AC1C58-14AB-4195-9EF3-10795135E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943" y="41172"/>
            <a:ext cx="8911687" cy="502325"/>
          </a:xfrm>
        </p:spPr>
        <p:txBody>
          <a:bodyPr>
            <a:noAutofit/>
          </a:bodyPr>
          <a:lstStyle/>
          <a:p>
            <a:pPr algn="ctr"/>
            <a:r>
              <a:rPr lang="el-GR" sz="2800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ΑΝΑΚΕΦΑΛΑΙΩΣΗ:</a:t>
            </a:r>
            <a:br>
              <a:rPr lang="el-GR" sz="2800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endParaRPr lang="el-GR" sz="2800" dirty="0"/>
          </a:p>
        </p:txBody>
      </p:sp>
      <p:sp>
        <p:nvSpPr>
          <p:cNvPr id="4" name="Τίτλος 3">
            <a:extLst>
              <a:ext uri="{FF2B5EF4-FFF2-40B4-BE49-F238E27FC236}">
                <a16:creationId xmlns:a16="http://schemas.microsoft.com/office/drawing/2014/main" id="{8D24B69F-496F-4499-A255-16A9840C7310}"/>
              </a:ext>
            </a:extLst>
          </p:cNvPr>
          <p:cNvSpPr txBox="1">
            <a:spLocks/>
          </p:cNvSpPr>
          <p:nvPr/>
        </p:nvSpPr>
        <p:spPr>
          <a:xfrm>
            <a:off x="728869" y="2607365"/>
            <a:ext cx="4280453" cy="16432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l-GR" sz="2800" b="1" u="sng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6E0357B9-AD64-491A-BF1E-672DF2D22B06}"/>
              </a:ext>
            </a:extLst>
          </p:cNvPr>
          <p:cNvSpPr/>
          <p:nvPr/>
        </p:nvSpPr>
        <p:spPr>
          <a:xfrm>
            <a:off x="4598504" y="722127"/>
            <a:ext cx="3591338" cy="634764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dirty="0"/>
              <a:t>ΟΙΚΟΓΕΝΕΙΑ</a:t>
            </a: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A5C9D7F6-C34D-4EA2-8057-D2D3D348836D}"/>
              </a:ext>
            </a:extLst>
          </p:cNvPr>
          <p:cNvSpPr/>
          <p:nvPr/>
        </p:nvSpPr>
        <p:spPr>
          <a:xfrm>
            <a:off x="1232450" y="2160300"/>
            <a:ext cx="3273288" cy="685802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200" dirty="0"/>
              <a:t>ΛΕΙΤΟΥΡΓΙΕΣ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340AD83B-79F1-45D5-AA20-E212892F8641}"/>
              </a:ext>
            </a:extLst>
          </p:cNvPr>
          <p:cNvSpPr/>
          <p:nvPr/>
        </p:nvSpPr>
        <p:spPr>
          <a:xfrm>
            <a:off x="8189842" y="2189920"/>
            <a:ext cx="3273289" cy="685803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200" dirty="0"/>
              <a:t>ΜΟΡΦΕΣ</a:t>
            </a: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023B6ED6-7AA5-4F6F-821F-69BF86C23510}"/>
              </a:ext>
            </a:extLst>
          </p:cNvPr>
          <p:cNvSpPr/>
          <p:nvPr/>
        </p:nvSpPr>
        <p:spPr>
          <a:xfrm>
            <a:off x="321365" y="3968711"/>
            <a:ext cx="2373700" cy="685802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000" dirty="0"/>
              <a:t>ΔΗΜΙΟΥΡΓΙΑ</a:t>
            </a: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EE18E8A6-CD2E-4F85-A8EC-AA032128BBFD}"/>
              </a:ext>
            </a:extLst>
          </p:cNvPr>
          <p:cNvSpPr/>
          <p:nvPr/>
        </p:nvSpPr>
        <p:spPr>
          <a:xfrm>
            <a:off x="1674742" y="5181603"/>
            <a:ext cx="2716569" cy="1083996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000" dirty="0"/>
              <a:t>ΠΡΟΕΤΟΙΜΑΣΙΑ ΝΕΑΣ ΓΕΝΙΑΣ ΓΙΑ ΤΗΝ ΚΟΙΝΩΝΙΚΗ ΖΩΗ</a:t>
            </a: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79800358-3159-41D0-80C1-64B8F2D2272E}"/>
              </a:ext>
            </a:extLst>
          </p:cNvPr>
          <p:cNvSpPr/>
          <p:nvPr/>
        </p:nvSpPr>
        <p:spPr>
          <a:xfrm>
            <a:off x="3670853" y="3423871"/>
            <a:ext cx="2373700" cy="685802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000" dirty="0"/>
              <a:t>ΑΝΑΤΡΟΦΗ</a:t>
            </a: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A9D6F326-64E4-4CF6-95D1-5DE561C024E1}"/>
              </a:ext>
            </a:extLst>
          </p:cNvPr>
          <p:cNvSpPr/>
          <p:nvPr/>
        </p:nvSpPr>
        <p:spPr>
          <a:xfrm>
            <a:off x="6536636" y="4042389"/>
            <a:ext cx="2373700" cy="685802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000" dirty="0"/>
              <a:t>ΠΥΡΗΝΙΚΗ</a:t>
            </a:r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FFC790C7-D934-4528-8023-B5D8F2665B0D}"/>
              </a:ext>
            </a:extLst>
          </p:cNvPr>
          <p:cNvSpPr/>
          <p:nvPr/>
        </p:nvSpPr>
        <p:spPr>
          <a:xfrm>
            <a:off x="9886124" y="3485008"/>
            <a:ext cx="2305876" cy="685802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000" dirty="0"/>
              <a:t>ΜΟΝΟΓΟΝΕΙΚΗ</a:t>
            </a: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998332A5-BA5C-4EDD-826D-2890319AE46A}"/>
              </a:ext>
            </a:extLst>
          </p:cNvPr>
          <p:cNvSpPr/>
          <p:nvPr/>
        </p:nvSpPr>
        <p:spPr>
          <a:xfrm>
            <a:off x="7315200" y="5164092"/>
            <a:ext cx="2373700" cy="685802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000" dirty="0"/>
              <a:t>ΕΚΤΕΤΑΜΕΝΗ</a:t>
            </a:r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00F7027A-1531-49C4-A204-FEBD0C576B89}"/>
              </a:ext>
            </a:extLst>
          </p:cNvPr>
          <p:cNvSpPr/>
          <p:nvPr/>
        </p:nvSpPr>
        <p:spPr>
          <a:xfrm>
            <a:off x="9848022" y="5747501"/>
            <a:ext cx="2373700" cy="685802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000" dirty="0"/>
              <a:t>ΟΙΚΟΓΕΝΕΙΑ ΧΩΡΙΣ ΓΑΜΟ</a:t>
            </a:r>
          </a:p>
        </p:txBody>
      </p:sp>
      <p:cxnSp>
        <p:nvCxnSpPr>
          <p:cNvPr id="19" name="Ευθύγραμμο βέλος σύνδεσης 18">
            <a:extLst>
              <a:ext uri="{FF2B5EF4-FFF2-40B4-BE49-F238E27FC236}">
                <a16:creationId xmlns:a16="http://schemas.microsoft.com/office/drawing/2014/main" id="{EC2A3CDF-D859-4762-9DE6-D4922ABA73CE}"/>
              </a:ext>
            </a:extLst>
          </p:cNvPr>
          <p:cNvCxnSpPr>
            <a:cxnSpLocks/>
          </p:cNvCxnSpPr>
          <p:nvPr/>
        </p:nvCxnSpPr>
        <p:spPr>
          <a:xfrm flipH="1">
            <a:off x="4267199" y="1545971"/>
            <a:ext cx="742123" cy="52513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Ευθύγραμμο βέλος σύνδεσης 19">
            <a:extLst>
              <a:ext uri="{FF2B5EF4-FFF2-40B4-BE49-F238E27FC236}">
                <a16:creationId xmlns:a16="http://schemas.microsoft.com/office/drawing/2014/main" id="{99AA54F0-2F28-4FD0-A5E8-C770E34F0263}"/>
              </a:ext>
            </a:extLst>
          </p:cNvPr>
          <p:cNvCxnSpPr>
            <a:cxnSpLocks/>
          </p:cNvCxnSpPr>
          <p:nvPr/>
        </p:nvCxnSpPr>
        <p:spPr>
          <a:xfrm flipH="1">
            <a:off x="1399929" y="3037742"/>
            <a:ext cx="587667" cy="68448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Ευθύγραμμο βέλος σύνδεσης 20">
            <a:extLst>
              <a:ext uri="{FF2B5EF4-FFF2-40B4-BE49-F238E27FC236}">
                <a16:creationId xmlns:a16="http://schemas.microsoft.com/office/drawing/2014/main" id="{BFB6A210-56C2-4D8C-836B-82CF197ABBC1}"/>
              </a:ext>
            </a:extLst>
          </p:cNvPr>
          <p:cNvCxnSpPr>
            <a:cxnSpLocks/>
          </p:cNvCxnSpPr>
          <p:nvPr/>
        </p:nvCxnSpPr>
        <p:spPr>
          <a:xfrm flipH="1">
            <a:off x="8143456" y="3152205"/>
            <a:ext cx="510212" cy="67570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Ευθύγραμμο βέλος σύνδεσης 24">
            <a:extLst>
              <a:ext uri="{FF2B5EF4-FFF2-40B4-BE49-F238E27FC236}">
                <a16:creationId xmlns:a16="http://schemas.microsoft.com/office/drawing/2014/main" id="{F05DB629-E239-491F-8FD6-E0A94A3E2E33}"/>
              </a:ext>
            </a:extLst>
          </p:cNvPr>
          <p:cNvCxnSpPr>
            <a:cxnSpLocks/>
          </p:cNvCxnSpPr>
          <p:nvPr/>
        </p:nvCxnSpPr>
        <p:spPr>
          <a:xfrm>
            <a:off x="4152670" y="3037742"/>
            <a:ext cx="353068" cy="25491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Ευθύγραμμο βέλος σύνδεσης 26">
            <a:extLst>
              <a:ext uri="{FF2B5EF4-FFF2-40B4-BE49-F238E27FC236}">
                <a16:creationId xmlns:a16="http://schemas.microsoft.com/office/drawing/2014/main" id="{2D3F1796-160A-4C9F-A775-CEA219A4A2C8}"/>
              </a:ext>
            </a:extLst>
          </p:cNvPr>
          <p:cNvCxnSpPr>
            <a:cxnSpLocks/>
          </p:cNvCxnSpPr>
          <p:nvPr/>
        </p:nvCxnSpPr>
        <p:spPr>
          <a:xfrm flipH="1">
            <a:off x="9093928" y="3292655"/>
            <a:ext cx="84759" cy="170645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Ευθύγραμμο βέλος σύνδεσης 29">
            <a:extLst>
              <a:ext uri="{FF2B5EF4-FFF2-40B4-BE49-F238E27FC236}">
                <a16:creationId xmlns:a16="http://schemas.microsoft.com/office/drawing/2014/main" id="{1BBFAFA2-65F1-44B4-8362-99FD8CC20554}"/>
              </a:ext>
            </a:extLst>
          </p:cNvPr>
          <p:cNvCxnSpPr>
            <a:cxnSpLocks/>
          </p:cNvCxnSpPr>
          <p:nvPr/>
        </p:nvCxnSpPr>
        <p:spPr>
          <a:xfrm>
            <a:off x="8118610" y="1545971"/>
            <a:ext cx="766880" cy="52639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Ευθύγραμμο βέλος σύνδεσης 30">
            <a:extLst>
              <a:ext uri="{FF2B5EF4-FFF2-40B4-BE49-F238E27FC236}">
                <a16:creationId xmlns:a16="http://schemas.microsoft.com/office/drawing/2014/main" id="{AC1113A1-2AC6-4156-9B29-5BFBDFF16BF2}"/>
              </a:ext>
            </a:extLst>
          </p:cNvPr>
          <p:cNvCxnSpPr>
            <a:cxnSpLocks/>
          </p:cNvCxnSpPr>
          <p:nvPr/>
        </p:nvCxnSpPr>
        <p:spPr>
          <a:xfrm>
            <a:off x="10611760" y="2958610"/>
            <a:ext cx="430532" cy="38718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Ευθύγραμμο βέλος σύνδεσης 32">
            <a:extLst>
              <a:ext uri="{FF2B5EF4-FFF2-40B4-BE49-F238E27FC236}">
                <a16:creationId xmlns:a16="http://schemas.microsoft.com/office/drawing/2014/main" id="{6E693412-141C-494E-9CF0-84382704F652}"/>
              </a:ext>
            </a:extLst>
          </p:cNvPr>
          <p:cNvCxnSpPr>
            <a:cxnSpLocks/>
          </p:cNvCxnSpPr>
          <p:nvPr/>
        </p:nvCxnSpPr>
        <p:spPr>
          <a:xfrm>
            <a:off x="9480274" y="3210164"/>
            <a:ext cx="670893" cy="240444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Ευθύγραμμο βέλος σύνδεσης 38">
            <a:extLst>
              <a:ext uri="{FF2B5EF4-FFF2-40B4-BE49-F238E27FC236}">
                <a16:creationId xmlns:a16="http://schemas.microsoft.com/office/drawing/2014/main" id="{F4BCC3A2-0680-4412-B826-AEF6BDBCCB58}"/>
              </a:ext>
            </a:extLst>
          </p:cNvPr>
          <p:cNvCxnSpPr>
            <a:cxnSpLocks/>
          </p:cNvCxnSpPr>
          <p:nvPr/>
        </p:nvCxnSpPr>
        <p:spPr>
          <a:xfrm flipH="1">
            <a:off x="3034749" y="3037742"/>
            <a:ext cx="44893" cy="196136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797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BDF524C0-A504-4B20-9C45-15A473EB5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0904" y="1933786"/>
            <a:ext cx="4967976" cy="4056197"/>
          </a:xfr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400" dirty="0"/>
              <a:t>«Οι λειτουργίες της οικογένειας μειώνονται όσο η κοινωνία εκσυγχρονίζεται». </a:t>
            </a:r>
          </a:p>
          <a:p>
            <a:pPr algn="ctr"/>
            <a:r>
              <a:rPr lang="el-GR" sz="2400" dirty="0"/>
              <a:t>Αφού συζητήσετε με άτομα της τρίτης ηλικίας, να αναφέρετε λειτουργίες που είχε η οικογένεια στην εποχή τους. Μπορείτε να συγκεντρώσετε μαρτυρίες, φωτογραφικό και άλλο λαογραφικό υλικό.</a:t>
            </a:r>
          </a:p>
          <a:p>
            <a:br>
              <a:rPr lang="el-GR" sz="2400" dirty="0"/>
            </a:br>
            <a:endParaRPr lang="el-GR" sz="2400" dirty="0"/>
          </a:p>
        </p:txBody>
      </p:sp>
      <p:sp>
        <p:nvSpPr>
          <p:cNvPr id="7" name="Τίτλος 1">
            <a:extLst>
              <a:ext uri="{FF2B5EF4-FFF2-40B4-BE49-F238E27FC236}">
                <a16:creationId xmlns:a16="http://schemas.microsoft.com/office/drawing/2014/main" id="{C29EBDE5-61FF-4851-B9A1-41FF61B5C5FE}"/>
              </a:ext>
            </a:extLst>
          </p:cNvPr>
          <p:cNvSpPr txBox="1">
            <a:spLocks/>
          </p:cNvSpPr>
          <p:nvPr/>
        </p:nvSpPr>
        <p:spPr>
          <a:xfrm>
            <a:off x="1476229" y="446089"/>
            <a:ext cx="4618182" cy="12006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l-GR" sz="2800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ΕΡΓΑΣΙΑ ΓΙΑ ΤΟ ΣΠΙΤΙ:</a:t>
            </a:r>
            <a:br>
              <a:rPr lang="el-GR" sz="2800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endParaRPr lang="el-GR" sz="2800" dirty="0"/>
          </a:p>
        </p:txBody>
      </p:sp>
      <p:pic>
        <p:nvPicPr>
          <p:cNvPr id="3074" name="Picture 2" descr="Εργασία από το σπίτι Royalty-Free Διανύσματα">
            <a:extLst>
              <a:ext uri="{FF2B5EF4-FFF2-40B4-BE49-F238E27FC236}">
                <a16:creationId xmlns:a16="http://schemas.microsoft.com/office/drawing/2014/main" id="{94C40B95-C7B0-46CA-B21D-547E37EA1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1" y="0"/>
            <a:ext cx="60975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525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A503B424-F841-4FDE-B9A3-6D08B62B4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69" y="2607365"/>
            <a:ext cx="4280453" cy="1643269"/>
          </a:xfrm>
        </p:spPr>
        <p:txBody>
          <a:bodyPr>
            <a:noAutofit/>
          </a:bodyPr>
          <a:lstStyle/>
          <a:p>
            <a:pPr algn="ctr"/>
            <a:r>
              <a:rPr lang="el-GR" sz="2800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ΣΤΟ ΕΠΟΜΕΝΟ ΜΑΘΗΜΑ ΘΑ ΜΙΛΗΣΟΥΜΕ ΓΙΑ:</a:t>
            </a:r>
          </a:p>
        </p:txBody>
      </p:sp>
      <p:pic>
        <p:nvPicPr>
          <p:cNvPr id="2050" name="Picture 2" descr="5. Κοινωνικοποίηση και κοινωνικός έλεγχος. Έννοια της κοινωνικοποίησης -  Φορείς κοινωνικοποίησης.">
            <a:extLst>
              <a:ext uri="{FF2B5EF4-FFF2-40B4-BE49-F238E27FC236}">
                <a16:creationId xmlns:a16="http://schemas.microsoft.com/office/drawing/2014/main" id="{F9ABF0AD-FF8E-433E-AE0B-79735281970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340" y="0"/>
            <a:ext cx="71959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035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2 Ways to Say Thank You in Chinese That Suit Any Situation">
            <a:extLst>
              <a:ext uri="{FF2B5EF4-FFF2-40B4-BE49-F238E27FC236}">
                <a16:creationId xmlns:a16="http://schemas.microsoft.com/office/drawing/2014/main" id="{44636D0F-8D50-4AEA-A34A-8BCE2E3F5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361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Πίνακας 12">
            <a:extLst>
              <a:ext uri="{FF2B5EF4-FFF2-40B4-BE49-F238E27FC236}">
                <a16:creationId xmlns:a16="http://schemas.microsoft.com/office/drawing/2014/main" id="{4A84F08A-EE8C-4A1F-BF03-6E48324F25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03977"/>
              </p:ext>
            </p:extLst>
          </p:nvPr>
        </p:nvGraphicFramePr>
        <p:xfrm>
          <a:off x="4065814" y="0"/>
          <a:ext cx="8130289" cy="6903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6289">
                  <a:extLst>
                    <a:ext uri="{9D8B030D-6E8A-4147-A177-3AD203B41FA5}">
                      <a16:colId xmlns:a16="http://schemas.microsoft.com/office/drawing/2014/main" val="210171210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286071872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algn="ctr"/>
                      <a:endParaRPr lang="el-GR" sz="2400" b="1" dirty="0"/>
                    </a:p>
                    <a:p>
                      <a:pPr algn="ctr"/>
                      <a:r>
                        <a:rPr lang="el-GR" sz="2400" b="1" dirty="0"/>
                        <a:t>ΒΑΣΙΚΟΙ ΘΕΣΜΟΙ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/>
                        <a:t>ΑΝΑΓΚΕΣ ΠΟΥ ΕΞΥΠΗΡΕΤΟΥΝ</a:t>
                      </a:r>
                    </a:p>
                    <a:p>
                      <a:endParaRPr lang="el-GR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735167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r>
                        <a:rPr lang="el-GR" sz="2400" b="0" dirty="0"/>
                        <a:t>Οικογενειακοί Θεσμοί</a:t>
                      </a:r>
                    </a:p>
                    <a:p>
                      <a:endParaRPr lang="el-GR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b="0" dirty="0"/>
                        <a:t>Βιολογική αναπαραγωγή -Κοινωνικοποίηση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195468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r>
                        <a:rPr lang="el-GR" sz="2400" b="0" dirty="0"/>
                        <a:t>Οικονομικοί Θεσμοί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b="0" dirty="0"/>
                        <a:t>Παραγωγή – </a:t>
                      </a:r>
                    </a:p>
                    <a:p>
                      <a:r>
                        <a:rPr lang="el-GR" sz="2400" b="0" dirty="0"/>
                        <a:t>Διανομή των αγαθών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204125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r>
                        <a:rPr lang="el-GR" sz="2400" b="0" dirty="0"/>
                        <a:t>Πολιτικοί Θεσμοί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b="0" dirty="0"/>
                        <a:t>Διαχείριση εξουσίας – </a:t>
                      </a:r>
                    </a:p>
                    <a:p>
                      <a:r>
                        <a:rPr lang="el-GR" sz="2400" b="0" dirty="0"/>
                        <a:t>Λήψη αποφάσεων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3564424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r>
                        <a:rPr lang="el-GR" sz="2400" b="0" dirty="0"/>
                        <a:t>Εκπαιδευτικοί Θεσμοί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b="0" dirty="0"/>
                        <a:t>Μόρφωση νέας γενιάς – </a:t>
                      </a:r>
                    </a:p>
                    <a:p>
                      <a:r>
                        <a:rPr lang="el-GR" sz="2400" b="0" dirty="0"/>
                        <a:t>Παραγωγή νέας γνώσης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89324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r>
                        <a:rPr lang="el-GR" sz="2400" b="0" dirty="0"/>
                        <a:t>Θρησκευτικοί Θεσμοί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b="0" dirty="0"/>
                        <a:t>Προσέγγιση του θείου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085994"/>
                  </a:ext>
                </a:extLst>
              </a:tr>
            </a:tbl>
          </a:graphicData>
        </a:graphic>
      </p:graphicFrame>
      <p:sp>
        <p:nvSpPr>
          <p:cNvPr id="14" name="Τίτλος 1">
            <a:extLst>
              <a:ext uri="{FF2B5EF4-FFF2-40B4-BE49-F238E27FC236}">
                <a16:creationId xmlns:a16="http://schemas.microsoft.com/office/drawing/2014/main" id="{66DAEDFE-103D-4C32-AFD5-BE02A4FFE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78" y="2197440"/>
            <a:ext cx="3502025" cy="2463119"/>
          </a:xfrm>
        </p:spPr>
        <p:txBody>
          <a:bodyPr>
            <a:noAutofit/>
          </a:bodyPr>
          <a:lstStyle/>
          <a:p>
            <a:pPr algn="ctr"/>
            <a:r>
              <a:rPr lang="el-GR" sz="2800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ΣΤΟ ΠΡΟΗΓΟΥΜΕΝΟ ΜΑΘΗΜΑ ΜΙΛΗΣΑΜΕ ΓΙΑ: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927389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Οικογένεια: Μια αγκαλιά δεδομένη και πάντα ανοιχτή | eWoman.gr">
            <a:extLst>
              <a:ext uri="{FF2B5EF4-FFF2-40B4-BE49-F238E27FC236}">
                <a16:creationId xmlns:a16="http://schemas.microsoft.com/office/drawing/2014/main" id="{2E9A5774-1B3E-43CA-BEE4-C1116752D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65" y="2302365"/>
            <a:ext cx="3368447" cy="20302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 παραδοσιακή οικογένεια | paidorama.com">
            <a:extLst>
              <a:ext uri="{FF2B5EF4-FFF2-40B4-BE49-F238E27FC236}">
                <a16:creationId xmlns:a16="http://schemas.microsoft.com/office/drawing/2014/main" id="{BB0E45D8-755B-4A7A-8289-D2FB0093C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782" y="2216611"/>
            <a:ext cx="3244861" cy="1937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Η οικογένεια ως δεσμός και ως δεσμώτης">
            <a:extLst>
              <a:ext uri="{FF2B5EF4-FFF2-40B4-BE49-F238E27FC236}">
                <a16:creationId xmlns:a16="http://schemas.microsoft.com/office/drawing/2014/main" id="{FF50AAF6-BE36-4457-84E0-44803056E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315" y="186345"/>
            <a:ext cx="3283759" cy="2143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Οι 6 τύποι της οικογένειας στην εποχή μας - Αναλυτικά τα είδη οικογένειας">
            <a:extLst>
              <a:ext uri="{FF2B5EF4-FFF2-40B4-BE49-F238E27FC236}">
                <a16:creationId xmlns:a16="http://schemas.microsoft.com/office/drawing/2014/main" id="{545A334C-6901-4EB1-B832-D84609284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97" y="4420043"/>
            <a:ext cx="3581868" cy="23860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Μονογονεϊκές οικογένειες: Τα προβλήματα &amp; ο ρόλος του Συνδέσμου | Offsite">
            <a:extLst>
              <a:ext uri="{FF2B5EF4-FFF2-40B4-BE49-F238E27FC236}">
                <a16:creationId xmlns:a16="http://schemas.microsoft.com/office/drawing/2014/main" id="{FBEC2A56-7999-4AD1-8C51-3B7911B79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775" y="4297564"/>
            <a:ext cx="3581868" cy="2560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Η ελληνική οικογένεια σήμερα: Τι δείχνουν τα στοιχεία για τους γάμους, τα  διαζύγια, την επιθυμία για παιδιά - iefimerida.gr">
            <a:extLst>
              <a:ext uri="{FF2B5EF4-FFF2-40B4-BE49-F238E27FC236}">
                <a16:creationId xmlns:a16="http://schemas.microsoft.com/office/drawing/2014/main" id="{BBDCA829-6DE6-42B2-8ACD-EB1547CCC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28" y="3953244"/>
            <a:ext cx="2605007" cy="2605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4" descr="4ο Γενικό Λύκειο Μυτιλήνης. Σχολ. έτος 2014- 15 Τάξη Α1 Εργασία στη νεοελλη">
            <a:extLst>
              <a:ext uri="{FF2B5EF4-FFF2-40B4-BE49-F238E27FC236}">
                <a16:creationId xmlns:a16="http://schemas.microsoft.com/office/drawing/2014/main" id="{7E7235AF-2F95-4097-8A90-9A1733D615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5" name="Picture 6" descr="Οικογένεια, συγγενειακά δίκτυα και οικονομικοκοινωνικές προεκτάσεις —  Μνήμες Ελληνισμού">
            <a:extLst>
              <a:ext uri="{FF2B5EF4-FFF2-40B4-BE49-F238E27FC236}">
                <a16:creationId xmlns:a16="http://schemas.microsoft.com/office/drawing/2014/main" id="{FBCCD940-63D6-4AF6-BCB8-150ACFD1B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394" y="172092"/>
            <a:ext cx="3336605" cy="1900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Τίτλος 1">
            <a:extLst>
              <a:ext uri="{FF2B5EF4-FFF2-40B4-BE49-F238E27FC236}">
                <a16:creationId xmlns:a16="http://schemas.microsoft.com/office/drawing/2014/main" id="{4F6595B0-C522-4C6A-B5F1-84AE8596C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9565" y="2216612"/>
            <a:ext cx="4563210" cy="1790442"/>
          </a:xfrm>
        </p:spPr>
        <p:txBody>
          <a:bodyPr>
            <a:noAutofit/>
          </a:bodyPr>
          <a:lstStyle/>
          <a:p>
            <a:pPr algn="ctr"/>
            <a:br>
              <a:rPr lang="el-GR" sz="2800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r>
              <a:rPr lang="el-GR" sz="2800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ΤΙ ΕΙΝΑΙ ΟΜΩΣ Η ΟΙΚΟΓΕΝΕΙΑ;;;</a:t>
            </a:r>
            <a:endParaRPr lang="el-GR" sz="2800" dirty="0"/>
          </a:p>
        </p:txBody>
      </p:sp>
      <p:sp>
        <p:nvSpPr>
          <p:cNvPr id="9" name="Φυσαλίδα σκέψης: Σύννεφο 8">
            <a:extLst>
              <a:ext uri="{FF2B5EF4-FFF2-40B4-BE49-F238E27FC236}">
                <a16:creationId xmlns:a16="http://schemas.microsoft.com/office/drawing/2014/main" id="{5343268B-C8CF-4B8B-A620-5515ABF9C686}"/>
              </a:ext>
            </a:extLst>
          </p:cNvPr>
          <p:cNvSpPr/>
          <p:nvPr/>
        </p:nvSpPr>
        <p:spPr>
          <a:xfrm rot="1425761">
            <a:off x="7461619" y="2583613"/>
            <a:ext cx="510597" cy="439389"/>
          </a:xfrm>
          <a:prstGeom prst="cloud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10258" name="Picture 18" descr="Η σημασία της οικογένειας στη ζωή μας | greekaffair.news">
            <a:extLst>
              <a:ext uri="{FF2B5EF4-FFF2-40B4-BE49-F238E27FC236}">
                <a16:creationId xmlns:a16="http://schemas.microsoft.com/office/drawing/2014/main" id="{436C865A-CACE-4C76-BB31-4C8A60D78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8" y="186344"/>
            <a:ext cx="3283759" cy="20302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986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1">
            <a:extLst>
              <a:ext uri="{FF2B5EF4-FFF2-40B4-BE49-F238E27FC236}">
                <a16:creationId xmlns:a16="http://schemas.microsoft.com/office/drawing/2014/main" id="{F55BC467-3D0D-4E3C-9F2A-3A34970D3EE8}"/>
              </a:ext>
            </a:extLst>
          </p:cNvPr>
          <p:cNvSpPr txBox="1">
            <a:spLocks/>
          </p:cNvSpPr>
          <p:nvPr/>
        </p:nvSpPr>
        <p:spPr>
          <a:xfrm>
            <a:off x="1979943" y="41172"/>
            <a:ext cx="8911687" cy="11912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l-GR" sz="2800" b="1" i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«ΟΙΚΟΓΕΝΕΙΑ»: </a:t>
            </a:r>
            <a:r>
              <a:rPr lang="el-GR" sz="2800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ΣΗΜΑΝΤΙΚΟ ΚΕΦΑΛΑΙΟ ΣΤΗ ΖΩΗ ΕΝΟΣ ΑΝΘΡΩΠΟΥ</a:t>
            </a:r>
            <a:br>
              <a:rPr lang="el-GR" sz="2800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endParaRPr lang="el-GR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DD3298-6DA3-4EEF-A351-13A191720812}"/>
              </a:ext>
            </a:extLst>
          </p:cNvPr>
          <p:cNvSpPr txBox="1"/>
          <p:nvPr/>
        </p:nvSpPr>
        <p:spPr>
          <a:xfrm>
            <a:off x="2557669" y="1855304"/>
            <a:ext cx="8135177" cy="1692771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400" dirty="0"/>
              <a:t>Μια </a:t>
            </a:r>
            <a:r>
              <a:rPr lang="el-GR" sz="2400" i="1" dirty="0"/>
              <a:t>ΟΙΚΟΓΕΝΕΙΑ</a:t>
            </a:r>
            <a:r>
              <a:rPr lang="el-GR" sz="2400" dirty="0"/>
              <a:t> είναι: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l-GR" sz="2000" dirty="0"/>
              <a:t>Ένας θεσμός που συναντάται σε όλες τις κοινωνίες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l-GR" sz="2000" dirty="0"/>
              <a:t>Το σύνολο των ανθρώπων που ζουν κάτω από την ίδια στέγη και παράλληλα, συνδέονται μεταξύ τους με γάμο και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l-GR" sz="2000" dirty="0"/>
              <a:t>Πρωτογενείς φορέας της κοινωνικοποίησης</a:t>
            </a:r>
          </a:p>
        </p:txBody>
      </p:sp>
      <p:pic>
        <p:nvPicPr>
          <p:cNvPr id="11266" name="Picture 2" descr="List it up | 20 τραγούδια για την οικογένεια - SounDarts.gr">
            <a:extLst>
              <a:ext uri="{FF2B5EF4-FFF2-40B4-BE49-F238E27FC236}">
                <a16:creationId xmlns:a16="http://schemas.microsoft.com/office/drawing/2014/main" id="{2D3E0215-7FB4-4FB2-A853-A532726BE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078" y="4170927"/>
            <a:ext cx="6003235" cy="24949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637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id="{E2343EBD-857B-4672-83DD-3F3A31A39E06}"/>
              </a:ext>
            </a:extLst>
          </p:cNvPr>
          <p:cNvSpPr txBox="1">
            <a:spLocks/>
          </p:cNvSpPr>
          <p:nvPr/>
        </p:nvSpPr>
        <p:spPr>
          <a:xfrm>
            <a:off x="2659920" y="660188"/>
            <a:ext cx="7279210" cy="6915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l-GR" sz="2800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ΒΑΣΙΚΕΣ ΛΕΙΤΟΥΡΓΙΕΣ ΤΗΣ ΟΙΚΟΓΕΝΕΙΑΣ</a:t>
            </a:r>
            <a:endParaRPr lang="el-GR" sz="2800" dirty="0"/>
          </a:p>
        </p:txBody>
      </p:sp>
      <p:cxnSp>
        <p:nvCxnSpPr>
          <p:cNvPr id="6" name="Ευθύγραμμο βέλος σύνδεσης 5">
            <a:extLst>
              <a:ext uri="{FF2B5EF4-FFF2-40B4-BE49-F238E27FC236}">
                <a16:creationId xmlns:a16="http://schemas.microsoft.com/office/drawing/2014/main" id="{625A6826-A307-4886-BAFD-A3E2FEDA40FA}"/>
              </a:ext>
            </a:extLst>
          </p:cNvPr>
          <p:cNvCxnSpPr>
            <a:cxnSpLocks/>
          </p:cNvCxnSpPr>
          <p:nvPr/>
        </p:nvCxnSpPr>
        <p:spPr>
          <a:xfrm flipH="1">
            <a:off x="3485322" y="1351721"/>
            <a:ext cx="446808" cy="64935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Ευθύγραμμο βέλος σύνδεσης 7">
            <a:extLst>
              <a:ext uri="{FF2B5EF4-FFF2-40B4-BE49-F238E27FC236}">
                <a16:creationId xmlns:a16="http://schemas.microsoft.com/office/drawing/2014/main" id="{8F784A70-8AC7-42C4-9570-F303F9A66A4F}"/>
              </a:ext>
            </a:extLst>
          </p:cNvPr>
          <p:cNvCxnSpPr>
            <a:cxnSpLocks/>
          </p:cNvCxnSpPr>
          <p:nvPr/>
        </p:nvCxnSpPr>
        <p:spPr>
          <a:xfrm>
            <a:off x="5915211" y="1351721"/>
            <a:ext cx="0" cy="76862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ύγραμμο βέλος σύνδεσης 12">
            <a:extLst>
              <a:ext uri="{FF2B5EF4-FFF2-40B4-BE49-F238E27FC236}">
                <a16:creationId xmlns:a16="http://schemas.microsoft.com/office/drawing/2014/main" id="{E919FD80-E810-4DAB-80FD-9DA765FB2CB9}"/>
              </a:ext>
            </a:extLst>
          </p:cNvPr>
          <p:cNvCxnSpPr>
            <a:cxnSpLocks/>
          </p:cNvCxnSpPr>
          <p:nvPr/>
        </p:nvCxnSpPr>
        <p:spPr>
          <a:xfrm>
            <a:off x="8216346" y="1351721"/>
            <a:ext cx="463828" cy="64935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7132FA4-A5D7-47B4-8E72-D04BDE38AFBF}"/>
              </a:ext>
            </a:extLst>
          </p:cNvPr>
          <p:cNvSpPr txBox="1"/>
          <p:nvPr/>
        </p:nvSpPr>
        <p:spPr>
          <a:xfrm>
            <a:off x="1997312" y="2259496"/>
            <a:ext cx="2256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Η ΔΗΜΙΟΥΡΓΙΑ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7FA08F-7BC4-4CAD-96C2-1ED3042E16C7}"/>
              </a:ext>
            </a:extLst>
          </p:cNvPr>
          <p:cNvSpPr txBox="1"/>
          <p:nvPr/>
        </p:nvSpPr>
        <p:spPr>
          <a:xfrm>
            <a:off x="4533224" y="2259496"/>
            <a:ext cx="2256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Η ΑΝΑΤΡΟΦΗ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6D246F6-AA33-4065-912E-2B129704BD01}"/>
              </a:ext>
            </a:extLst>
          </p:cNvPr>
          <p:cNvSpPr txBox="1"/>
          <p:nvPr/>
        </p:nvSpPr>
        <p:spPr>
          <a:xfrm>
            <a:off x="6950829" y="2259496"/>
            <a:ext cx="4757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Η ΠΡΟΕΤΟΙΜΑΣΙΑ ΤΗΣ ΝΕΑΣ ΓΕΝΙΑΣ ΓΙΑ ΤΗΝ ΚΟΙΝΩΝΙΚΗ ΤΟΥΣ ΖΩΗ</a:t>
            </a:r>
          </a:p>
        </p:txBody>
      </p:sp>
      <p:sp>
        <p:nvSpPr>
          <p:cNvPr id="26" name="Οβάλ 25">
            <a:extLst>
              <a:ext uri="{FF2B5EF4-FFF2-40B4-BE49-F238E27FC236}">
                <a16:creationId xmlns:a16="http://schemas.microsoft.com/office/drawing/2014/main" id="{686821FE-904E-4606-A7B6-60A727287D30}"/>
              </a:ext>
            </a:extLst>
          </p:cNvPr>
          <p:cNvSpPr/>
          <p:nvPr/>
        </p:nvSpPr>
        <p:spPr>
          <a:xfrm>
            <a:off x="3485322" y="3670852"/>
            <a:ext cx="4982817" cy="27962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Συνήθως η οικογένεια δημιουργείται με τον «ΓΑΜΟ», ο οποίος προσδιορίζεται από…</a:t>
            </a:r>
          </a:p>
        </p:txBody>
      </p:sp>
      <p:sp>
        <p:nvSpPr>
          <p:cNvPr id="27" name="Οβάλ 26">
            <a:extLst>
              <a:ext uri="{FF2B5EF4-FFF2-40B4-BE49-F238E27FC236}">
                <a16:creationId xmlns:a16="http://schemas.microsoft.com/office/drawing/2014/main" id="{D26C6D56-A046-4FA1-8A6C-83A6CD1CF8F2}"/>
              </a:ext>
            </a:extLst>
          </p:cNvPr>
          <p:cNvSpPr/>
          <p:nvPr/>
        </p:nvSpPr>
        <p:spPr>
          <a:xfrm>
            <a:off x="4948774" y="2885371"/>
            <a:ext cx="1921565" cy="13649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Το νόμο</a:t>
            </a:r>
          </a:p>
        </p:txBody>
      </p:sp>
      <p:sp>
        <p:nvSpPr>
          <p:cNvPr id="29" name="Οβάλ 28">
            <a:extLst>
              <a:ext uri="{FF2B5EF4-FFF2-40B4-BE49-F238E27FC236}">
                <a16:creationId xmlns:a16="http://schemas.microsoft.com/office/drawing/2014/main" id="{E30934B1-4DCB-4387-AD6E-A5B725AADBEC}"/>
              </a:ext>
            </a:extLst>
          </p:cNvPr>
          <p:cNvSpPr/>
          <p:nvPr/>
        </p:nvSpPr>
        <p:spPr>
          <a:xfrm>
            <a:off x="1997313" y="5102087"/>
            <a:ext cx="2064480" cy="13649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Τη θρησκεία</a:t>
            </a:r>
          </a:p>
        </p:txBody>
      </p:sp>
      <p:sp>
        <p:nvSpPr>
          <p:cNvPr id="30" name="Οβάλ 29">
            <a:extLst>
              <a:ext uri="{FF2B5EF4-FFF2-40B4-BE49-F238E27FC236}">
                <a16:creationId xmlns:a16="http://schemas.microsoft.com/office/drawing/2014/main" id="{075599CD-7EC8-4229-AC44-6DBE3C1FE28F}"/>
              </a:ext>
            </a:extLst>
          </p:cNvPr>
          <p:cNvSpPr/>
          <p:nvPr/>
        </p:nvSpPr>
        <p:spPr>
          <a:xfrm>
            <a:off x="7647934" y="5068956"/>
            <a:ext cx="2308214" cy="13649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Τις παραδόσεις κάθε κοινωνίας</a:t>
            </a:r>
          </a:p>
        </p:txBody>
      </p:sp>
    </p:spTree>
    <p:extLst>
      <p:ext uri="{BB962C8B-B14F-4D97-AF65-F5344CB8AC3E}">
        <p14:creationId xmlns:p14="http://schemas.microsoft.com/office/powerpoint/2010/main" val="3329617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5101B77-18FE-4F19-94AF-FF05C42C5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943" y="1036606"/>
            <a:ext cx="9524669" cy="4784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b="1" u="sng" dirty="0"/>
              <a:t>Άσκηση 1</a:t>
            </a:r>
            <a:r>
              <a:rPr lang="el-GR" sz="2000" b="1" u="sng" baseline="30000" dirty="0"/>
              <a:t>η</a:t>
            </a:r>
            <a:r>
              <a:rPr lang="el-GR" sz="2000" b="1" u="sng" dirty="0"/>
              <a:t>:</a:t>
            </a:r>
          </a:p>
          <a:p>
            <a:pPr marL="0" indent="0">
              <a:buNone/>
            </a:pPr>
            <a:r>
              <a:rPr lang="el-GR" sz="2000" dirty="0"/>
              <a:t>Να βάλετε σε κύκλο το γράμμα που αντιστοιχεί στη σωστή απάντηση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000" dirty="0"/>
              <a:t>Οι θεσμοί δημιουργούνται:</a:t>
            </a:r>
          </a:p>
          <a:p>
            <a:pPr marL="0" indent="0">
              <a:buNone/>
            </a:pPr>
            <a:r>
              <a:rPr lang="el-GR" sz="2000" dirty="0"/>
              <a:t>α. για την οργάνωση της κοινωνίας</a:t>
            </a:r>
          </a:p>
          <a:p>
            <a:pPr marL="0" indent="0">
              <a:buNone/>
            </a:pPr>
            <a:r>
              <a:rPr lang="el-GR" sz="2000" dirty="0"/>
              <a:t>β. για να μάθουν τα άτομα τις αξίες και τους</a:t>
            </a:r>
          </a:p>
          <a:p>
            <a:pPr marL="0" indent="0">
              <a:buNone/>
            </a:pPr>
            <a:r>
              <a:rPr lang="el-GR" sz="2000" dirty="0"/>
              <a:t>γ. για να εξυπηρετήσουν αποκλειστικά ατομικές επιδιώξεις</a:t>
            </a:r>
          </a:p>
          <a:p>
            <a:pPr marL="0" indent="0">
              <a:buNone/>
            </a:pPr>
            <a:r>
              <a:rPr lang="el-GR" sz="2000" dirty="0"/>
              <a:t>δ. το α και β</a:t>
            </a:r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D7626B33-5419-4336-A1E6-C9922E91664D}"/>
              </a:ext>
            </a:extLst>
          </p:cNvPr>
          <p:cNvSpPr txBox="1">
            <a:spLocks/>
          </p:cNvSpPr>
          <p:nvPr/>
        </p:nvSpPr>
        <p:spPr>
          <a:xfrm>
            <a:off x="1979943" y="345972"/>
            <a:ext cx="8911687" cy="5023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l-GR" sz="2800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ΦΥΛΛΟ ΕΡΓΑΣΙΑΣ:</a:t>
            </a:r>
            <a:br>
              <a:rPr lang="el-GR" sz="2800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endParaRPr lang="el-GR" sz="2800" dirty="0"/>
          </a:p>
        </p:txBody>
      </p:sp>
      <p:pic>
        <p:nvPicPr>
          <p:cNvPr id="17410" name="Picture 2" descr="Εκπαίδευση - μαθητές στο σχολείο που κάνει την εργασία Στοκ Εικόνα - εικόνα  από schoolwork, schoolroom: 36008589">
            <a:extLst>
              <a:ext uri="{FF2B5EF4-FFF2-40B4-BE49-F238E27FC236}">
                <a16:creationId xmlns:a16="http://schemas.microsoft.com/office/drawing/2014/main" id="{99736BFA-5BB0-4006-BEC5-8D17B6129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669" y="4181408"/>
            <a:ext cx="4287078" cy="23306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723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id="{B55D21D8-C872-4387-91BA-D5DA4AE6836D}"/>
              </a:ext>
            </a:extLst>
          </p:cNvPr>
          <p:cNvSpPr txBox="1">
            <a:spLocks/>
          </p:cNvSpPr>
          <p:nvPr/>
        </p:nvSpPr>
        <p:spPr>
          <a:xfrm>
            <a:off x="2646668" y="554170"/>
            <a:ext cx="7279210" cy="9963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l-GR" sz="2800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ΠΟΙΕΣ ΕΙΝΑΙ ΕΝ ΤΕΛΕΙ ΟΙ ΜΟΡΦΕΣ ΤΗΣ ΟΙΚΟΓΕΝΕΙΑΣ…</a:t>
            </a:r>
            <a:endParaRPr lang="el-GR" sz="2800" dirty="0"/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EB2F3B7A-C8F4-4818-B40A-171D6DEF763B}"/>
              </a:ext>
            </a:extLst>
          </p:cNvPr>
          <p:cNvSpPr/>
          <p:nvPr/>
        </p:nvSpPr>
        <p:spPr>
          <a:xfrm>
            <a:off x="848137" y="2110408"/>
            <a:ext cx="2690191" cy="13649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ΠΥΡΗΝΙΚΗ</a:t>
            </a:r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CDC9D36D-0C2F-4B40-BD59-F7C13A29E0E8}"/>
              </a:ext>
            </a:extLst>
          </p:cNvPr>
          <p:cNvSpPr/>
          <p:nvPr/>
        </p:nvSpPr>
        <p:spPr>
          <a:xfrm>
            <a:off x="3147392" y="3173895"/>
            <a:ext cx="2690191" cy="13649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ΕΚΤΕΤΑΜΕΝΗ</a:t>
            </a:r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1DF432EE-4D6F-4699-B3F4-0B033817D26E}"/>
              </a:ext>
            </a:extLst>
          </p:cNvPr>
          <p:cNvSpPr/>
          <p:nvPr/>
        </p:nvSpPr>
        <p:spPr>
          <a:xfrm>
            <a:off x="8792819" y="2110408"/>
            <a:ext cx="2981737" cy="13649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ΜΟΝΟΓΟΝΕΙΚΗ</a:t>
            </a:r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3EA56D60-4907-4E5B-8C00-0F57CD0A664B}"/>
              </a:ext>
            </a:extLst>
          </p:cNvPr>
          <p:cNvSpPr/>
          <p:nvPr/>
        </p:nvSpPr>
        <p:spPr>
          <a:xfrm>
            <a:off x="6679097" y="3173895"/>
            <a:ext cx="2690191" cy="13649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ΟΙΚΟΓΕΝΕΙΑ ΧΩΡΙΣ ΓΑΜΟ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1F3514-E65C-466F-9E40-43064F49A75A}"/>
              </a:ext>
            </a:extLst>
          </p:cNvPr>
          <p:cNvSpPr txBox="1"/>
          <p:nvPr/>
        </p:nvSpPr>
        <p:spPr>
          <a:xfrm>
            <a:off x="1338470" y="5088835"/>
            <a:ext cx="96740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/>
              <a:t>Η μορφή μάλιστα κάθε οικογένειας εξαρτάται από παράγοντες, όπως το </a:t>
            </a:r>
            <a:r>
              <a:rPr lang="el-GR" sz="2000" b="1" dirty="0"/>
              <a:t>περιβάλλον</a:t>
            </a:r>
            <a:r>
              <a:rPr lang="el-GR" sz="2000" dirty="0"/>
              <a:t>, η </a:t>
            </a:r>
            <a:r>
              <a:rPr lang="el-GR" sz="2000" b="1" dirty="0"/>
              <a:t>παράδοση</a:t>
            </a:r>
            <a:r>
              <a:rPr lang="el-GR" sz="2000" dirty="0"/>
              <a:t>, ο χαρακτήρας της </a:t>
            </a:r>
            <a:r>
              <a:rPr lang="el-GR" sz="2000" b="1" dirty="0"/>
              <a:t>οικονομίας</a:t>
            </a:r>
            <a:r>
              <a:rPr lang="el-GR" sz="2000" dirty="0"/>
              <a:t> και της </a:t>
            </a:r>
            <a:r>
              <a:rPr lang="el-GR" sz="2000" b="1" dirty="0"/>
              <a:t>κοινωνίας</a:t>
            </a:r>
            <a:r>
              <a:rPr lang="el-GR" sz="2000" dirty="0"/>
              <a:t> ευρύτερα.  </a:t>
            </a:r>
          </a:p>
        </p:txBody>
      </p:sp>
    </p:spTree>
    <p:extLst>
      <p:ext uri="{BB962C8B-B14F-4D97-AF65-F5344CB8AC3E}">
        <p14:creationId xmlns:p14="http://schemas.microsoft.com/office/powerpoint/2010/main" val="3001362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id="{FB38FB4B-D5EE-4EB5-A95C-5329B0C05560}"/>
              </a:ext>
            </a:extLst>
          </p:cNvPr>
          <p:cNvSpPr txBox="1">
            <a:spLocks/>
          </p:cNvSpPr>
          <p:nvPr/>
        </p:nvSpPr>
        <p:spPr>
          <a:xfrm>
            <a:off x="2381624" y="613053"/>
            <a:ext cx="4774550" cy="6915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l-GR" sz="2800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«ΠΥΡΗΝΙΚΗ ΟΙΚΟΓΕΝΕΙΑ»</a:t>
            </a:r>
            <a:endParaRPr lang="el-GR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91CA8F-31FF-4012-AD5A-DE3EDAD0E022}"/>
              </a:ext>
            </a:extLst>
          </p:cNvPr>
          <p:cNvSpPr txBox="1"/>
          <p:nvPr/>
        </p:nvSpPr>
        <p:spPr>
          <a:xfrm>
            <a:off x="1457740" y="1103596"/>
            <a:ext cx="66525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/>
              <a:t>Περιλαμβάνει τους συζύγους και τα παιδιά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/>
              <a:t>Συναντάται στις σύγχρονες κοινωνίες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/>
              <a:t>Κύριες λειτουργίες της είναι η ανατροφή και η κοινωνικοποίηση των νέων σε συνθήκες ασφάλειας, φροντίδας και αγάπης, αλλά και η συναισθηματική στήριξη των συζύγων</a:t>
            </a:r>
          </a:p>
          <a:p>
            <a:endParaRPr lang="el-GR" dirty="0"/>
          </a:p>
        </p:txBody>
      </p:sp>
      <p:pic>
        <p:nvPicPr>
          <p:cNvPr id="12290" name="Picture 2" descr="Οικογένεια. Η κρίση που διέρχεται ο θεσμός της οικογένειας">
            <a:extLst>
              <a:ext uri="{FF2B5EF4-FFF2-40B4-BE49-F238E27FC236}">
                <a16:creationId xmlns:a16="http://schemas.microsoft.com/office/drawing/2014/main" id="{C5FAB157-1690-43E3-8937-BB3E9FDBD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359" y="984779"/>
            <a:ext cx="4031561" cy="2268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Τίτλος 1">
            <a:extLst>
              <a:ext uri="{FF2B5EF4-FFF2-40B4-BE49-F238E27FC236}">
                <a16:creationId xmlns:a16="http://schemas.microsoft.com/office/drawing/2014/main" id="{78F1F814-C750-4E27-84DD-1240C9FE31CD}"/>
              </a:ext>
            </a:extLst>
          </p:cNvPr>
          <p:cNvSpPr txBox="1">
            <a:spLocks/>
          </p:cNvSpPr>
          <p:nvPr/>
        </p:nvSpPr>
        <p:spPr>
          <a:xfrm>
            <a:off x="2178098" y="3735879"/>
            <a:ext cx="5181601" cy="6915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l-GR" sz="2800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«ΕΚΤΕΤΑΜΕΝΗ ΟΙΚΟΓΕΝΕΙΑ»</a:t>
            </a:r>
            <a:endParaRPr lang="el-GR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BED820-093C-401B-B709-783794C68F31}"/>
              </a:ext>
            </a:extLst>
          </p:cNvPr>
          <p:cNvSpPr txBox="1"/>
          <p:nvPr/>
        </p:nvSpPr>
        <p:spPr>
          <a:xfrm>
            <a:off x="1457740" y="4215377"/>
            <a:ext cx="66525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/>
              <a:t>Περιλαμβάνει πολλές μικρότερες οικογένειες, συνήθως αδερφών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/>
              <a:t>Συνήθως συναντάται στις παραδοσιακές κοινωνίες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/>
              <a:t>Είναι </a:t>
            </a:r>
            <a:r>
              <a:rPr lang="el-GR" i="1" dirty="0"/>
              <a:t>«Πατριαρχική» </a:t>
            </a:r>
            <a:r>
              <a:rPr lang="el-GR" dirty="0"/>
              <a:t>(= αρχηγός της οικογένειας είναι ο μεγαλύτερος άνδρας σε ηλικία)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/>
              <a:t>Εργάζονται όλα τα μέλη στην οικογενειακή επιχείρηση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/>
              <a:t>Οι λειτουργίες της είναι να παράγει, να εκπαιδεύει επαγγελματικά τα νέα μέλη, αλλά και φροντίζει τα ηλικιωμένα μέλη</a:t>
            </a:r>
          </a:p>
          <a:p>
            <a:endParaRPr lang="el-GR" dirty="0"/>
          </a:p>
        </p:txBody>
      </p:sp>
      <p:pic>
        <p:nvPicPr>
          <p:cNvPr id="12292" name="Picture 4" descr="Η πατριαρχική οικογένεια στον πόντο και το έθιμο του «μαch». Της Γιώτας  Ιωακειμίδου | schooltime.gr">
            <a:extLst>
              <a:ext uri="{FF2B5EF4-FFF2-40B4-BE49-F238E27FC236}">
                <a16:creationId xmlns:a16="http://schemas.microsoft.com/office/drawing/2014/main" id="{A071C8BE-CD1C-495C-B782-305DD6DD5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359" y="4096559"/>
            <a:ext cx="4031560" cy="23363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397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id="{27F4C8D1-511C-4605-A268-482FB3E9E5FF}"/>
              </a:ext>
            </a:extLst>
          </p:cNvPr>
          <p:cNvSpPr txBox="1">
            <a:spLocks/>
          </p:cNvSpPr>
          <p:nvPr/>
        </p:nvSpPr>
        <p:spPr>
          <a:xfrm>
            <a:off x="2120348" y="587037"/>
            <a:ext cx="5728706" cy="6915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l-GR" sz="2800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«ΜΟΝΟΓΟΝΕΙΚΗ ΟΙΚΟΓΕΝΕΙΑ»</a:t>
            </a:r>
            <a:endParaRPr lang="el-GR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6F7172-F057-4962-93AA-F13A7FD5F005}"/>
              </a:ext>
            </a:extLst>
          </p:cNvPr>
          <p:cNvSpPr txBox="1"/>
          <p:nvPr/>
        </p:nvSpPr>
        <p:spPr>
          <a:xfrm>
            <a:off x="1919682" y="1063839"/>
            <a:ext cx="665259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/>
              <a:t>Περιλαμβάνει έναν γονέα και τα παιδιά, τα οποία ζουν μαζί του εξαιτίας: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dirty="0"/>
          </a:p>
          <a:p>
            <a:r>
              <a:rPr lang="el-GR" dirty="0"/>
              <a:t>                           	    1) Χηρείας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dirty="0"/>
          </a:p>
          <a:p>
            <a:r>
              <a:rPr lang="el-GR" dirty="0"/>
              <a:t>                                  2) Διαζυγίου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dirty="0"/>
          </a:p>
          <a:p>
            <a:r>
              <a:rPr lang="el-GR" dirty="0"/>
              <a:t>                               </a:t>
            </a:r>
          </a:p>
          <a:p>
            <a:r>
              <a:rPr lang="el-GR" dirty="0"/>
              <a:t>                                 3) Προσωπική Επιλογή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/>
              <a:t>Συναντάται συνήθως στις σύγχρονες κοινωνίες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dirty="0"/>
          </a:p>
        </p:txBody>
      </p:sp>
      <p:cxnSp>
        <p:nvCxnSpPr>
          <p:cNvPr id="7" name="Γραμμή σύνδεσης: Γωνιώδης 6">
            <a:extLst>
              <a:ext uri="{FF2B5EF4-FFF2-40B4-BE49-F238E27FC236}">
                <a16:creationId xmlns:a16="http://schemas.microsoft.com/office/drawing/2014/main" id="{69B03F62-0F2B-4815-95F3-3A50A06259F1}"/>
              </a:ext>
            </a:extLst>
          </p:cNvPr>
          <p:cNvCxnSpPr/>
          <p:nvPr/>
        </p:nvCxnSpPr>
        <p:spPr>
          <a:xfrm>
            <a:off x="3207023" y="1824819"/>
            <a:ext cx="808383" cy="291548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Γραμμή σύνδεσης: Γωνιώδης 7">
            <a:extLst>
              <a:ext uri="{FF2B5EF4-FFF2-40B4-BE49-F238E27FC236}">
                <a16:creationId xmlns:a16="http://schemas.microsoft.com/office/drawing/2014/main" id="{C30D9DA5-8C09-49C6-BB61-323675332168}"/>
              </a:ext>
            </a:extLst>
          </p:cNvPr>
          <p:cNvCxnSpPr/>
          <p:nvPr/>
        </p:nvCxnSpPr>
        <p:spPr>
          <a:xfrm>
            <a:off x="3207024" y="2600824"/>
            <a:ext cx="808383" cy="291548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Γραμμή σύνδεσης: Γωνιώδης 8">
            <a:extLst>
              <a:ext uri="{FF2B5EF4-FFF2-40B4-BE49-F238E27FC236}">
                <a16:creationId xmlns:a16="http://schemas.microsoft.com/office/drawing/2014/main" id="{C236D8B5-66A7-48F1-BD30-8E4B98C801E3}"/>
              </a:ext>
            </a:extLst>
          </p:cNvPr>
          <p:cNvCxnSpPr/>
          <p:nvPr/>
        </p:nvCxnSpPr>
        <p:spPr>
          <a:xfrm>
            <a:off x="3207024" y="3468305"/>
            <a:ext cx="808383" cy="291548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Τίτλος 1">
            <a:extLst>
              <a:ext uri="{FF2B5EF4-FFF2-40B4-BE49-F238E27FC236}">
                <a16:creationId xmlns:a16="http://schemas.microsoft.com/office/drawing/2014/main" id="{ED408765-FDFC-494B-90D6-BB3FFDD1BD55}"/>
              </a:ext>
            </a:extLst>
          </p:cNvPr>
          <p:cNvSpPr txBox="1">
            <a:spLocks/>
          </p:cNvSpPr>
          <p:nvPr/>
        </p:nvSpPr>
        <p:spPr>
          <a:xfrm>
            <a:off x="1919682" y="4910044"/>
            <a:ext cx="5728706" cy="6915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l-GR" sz="2800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«ΟΙΚΟΓΕΝΕΙΑ ΧΩΡΙΣ ΓΑΜΟ»</a:t>
            </a:r>
            <a:endParaRPr lang="el-GR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25F3B0-EB84-40C7-9904-642D61CEC0AA}"/>
              </a:ext>
            </a:extLst>
          </p:cNvPr>
          <p:cNvSpPr txBox="1"/>
          <p:nvPr/>
        </p:nvSpPr>
        <p:spPr>
          <a:xfrm>
            <a:off x="1658406" y="5418707"/>
            <a:ext cx="6652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/>
              <a:t>Περιλαμβάνει το ζευγάρι που συζεί με  / χωρίς παιδιά</a:t>
            </a:r>
          </a:p>
          <a:p>
            <a:endParaRPr lang="el-GR" dirty="0"/>
          </a:p>
        </p:txBody>
      </p:sp>
      <p:pic>
        <p:nvPicPr>
          <p:cNvPr id="15362" name="Picture 2" descr="Μονογονεϊκή οικογένεια. Πληροφορίες και συμβουλές | babyzone.gr">
            <a:extLst>
              <a:ext uri="{FF2B5EF4-FFF2-40B4-BE49-F238E27FC236}">
                <a16:creationId xmlns:a16="http://schemas.microsoft.com/office/drawing/2014/main" id="{EC72E1A7-23E8-4359-8C40-821AAEA83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914" y="713226"/>
            <a:ext cx="3745476" cy="23612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Μένουμε μαζί για τα παιδιά»: Σωστό ή λάθος;">
            <a:extLst>
              <a:ext uri="{FF2B5EF4-FFF2-40B4-BE49-F238E27FC236}">
                <a16:creationId xmlns:a16="http://schemas.microsoft.com/office/drawing/2014/main" id="{ECED7974-C6F8-4CDC-9938-1D68FCDB6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915" y="4086991"/>
            <a:ext cx="3745476" cy="24860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088914"/>
      </p:ext>
    </p:extLst>
  </p:cSld>
  <p:clrMapOvr>
    <a:masterClrMapping/>
  </p:clrMapOvr>
</p:sld>
</file>

<file path=ppt/theme/theme1.xml><?xml version="1.0" encoding="utf-8"?>
<a:theme xmlns:a="http://schemas.openxmlformats.org/drawingml/2006/main" name="Θρόισμα">
  <a:themeElements>
    <a:clrScheme name="Θρόισμα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Θρόισμα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Θρόισμα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791</TotalTime>
  <Words>586</Words>
  <Application>Microsoft Office PowerPoint</Application>
  <PresentationFormat>Ευρεία οθόνη</PresentationFormat>
  <Paragraphs>107</Paragraphs>
  <Slides>16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Wingdings</vt:lpstr>
      <vt:lpstr>Wingdings 3</vt:lpstr>
      <vt:lpstr>Θρόισμα</vt:lpstr>
      <vt:lpstr>Παρουσίαση του PowerPoint</vt:lpstr>
      <vt:lpstr>ΣΤΟ ΠΡΟΗΓΟΥΜΕΝΟ ΜΑΘΗΜΑ ΜΙΛΗΣΑΜΕ ΓΙΑ:</vt:lpstr>
      <vt:lpstr> ΤΙ ΕΙΝΑΙ ΟΜΩΣ Η ΟΙΚΟΓΕΝΕΙΑ;;;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ΑΝΑΚΕΦΑΛΑΙΩΣΗ: </vt:lpstr>
      <vt:lpstr>Παρουσίαση του PowerPoint</vt:lpstr>
      <vt:lpstr>ΣΤΟ ΕΠΟΜΕΝΟ ΜΑΘΗΜΑ ΘΑ ΜΙΛΗΣΟΥΜΕ ΓΙΑ: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user</cp:lastModifiedBy>
  <cp:revision>28</cp:revision>
  <dcterms:created xsi:type="dcterms:W3CDTF">2023-04-26T09:33:12Z</dcterms:created>
  <dcterms:modified xsi:type="dcterms:W3CDTF">2023-05-01T10:33:43Z</dcterms:modified>
</cp:coreProperties>
</file>