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70" r:id="rId3"/>
    <p:sldId id="257" r:id="rId4"/>
    <p:sldId id="261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4" r:id="rId15"/>
    <p:sldId id="285" r:id="rId16"/>
    <p:sldId id="286" r:id="rId17"/>
    <p:sldId id="287" r:id="rId18"/>
    <p:sldId id="288" r:id="rId19"/>
    <p:sldId id="272" r:id="rId20"/>
    <p:sldId id="273" r:id="rId21"/>
    <p:sldId id="271" r:id="rId22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33" autoAdjust="0"/>
    <p:restoredTop sz="94660"/>
  </p:normalViewPr>
  <p:slideViewPr>
    <p:cSldViewPr>
      <p:cViewPr varScale="1">
        <p:scale>
          <a:sx n="86" d="100"/>
          <a:sy n="86" d="100"/>
        </p:scale>
        <p:origin x="-384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- Ισοσκελές τρίγωνο"/>
          <p:cNvSpPr/>
          <p:nvPr/>
        </p:nvSpPr>
        <p:spPr>
          <a:xfrm rot="16200000">
            <a:off x="7553325" y="5254626"/>
            <a:ext cx="1893887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5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1371600" y="6011863"/>
            <a:ext cx="5791200" cy="365125"/>
          </a:xfrm>
        </p:spPr>
        <p:txBody>
          <a:bodyPr tIns="0" bIns="0" anchor="t"/>
          <a:lstStyle>
            <a:lvl1pPr algn="r">
              <a:defRPr sz="1000" smtClean="0"/>
            </a:lvl1pPr>
          </a:lstStyle>
          <a:p>
            <a:pPr>
              <a:defRPr/>
            </a:pPr>
            <a:fld id="{6C3E9D6B-A8E8-4337-BF3E-E57A228225BF}" type="datetimeFigureOut">
              <a:rPr lang="el-GR"/>
              <a:pPr>
                <a:defRPr/>
              </a:pPr>
              <a:t>16/12/2012</a:t>
            </a:fld>
            <a:endParaRPr lang="el-GR"/>
          </a:p>
        </p:txBody>
      </p:sp>
      <p:sp>
        <p:nvSpPr>
          <p:cNvPr id="6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371600" y="5649913"/>
            <a:ext cx="5791200" cy="365125"/>
          </a:xfrm>
        </p:spPr>
        <p:txBody>
          <a:bodyPr tIns="0" bIns="0"/>
          <a:lstStyle>
            <a:lvl1pPr algn="r">
              <a:defRPr sz="11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91525" y="5753100"/>
            <a:ext cx="503238" cy="365125"/>
          </a:xfrm>
        </p:spPr>
        <p:txBody>
          <a:bodyPr anchor="ctr"/>
          <a:lstStyle>
            <a:lvl1pPr algn="ctr">
              <a:defRPr sz="13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584B5C3-ED65-4651-9C62-20EEB9822F7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1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265FBB-39DF-4B39-9262-7823C10C15FA}" type="datetimeFigureOut">
              <a:rPr lang="el-GR"/>
              <a:pPr>
                <a:defRPr/>
              </a:pPr>
              <a:t>16/12/2012</a:t>
            </a:fld>
            <a:endParaRPr lang="el-GR"/>
          </a:p>
        </p:txBody>
      </p:sp>
      <p:sp>
        <p:nvSpPr>
          <p:cNvPr id="5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1D9171-576F-455F-A975-9F41F78F30E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1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1F66EE-86C3-4844-86B3-24F6250C03EF}" type="datetimeFigureOut">
              <a:rPr lang="el-GR"/>
              <a:pPr>
                <a:defRPr/>
              </a:pPr>
              <a:t>16/12/2012</a:t>
            </a:fld>
            <a:endParaRPr lang="el-GR"/>
          </a:p>
        </p:txBody>
      </p:sp>
      <p:sp>
        <p:nvSpPr>
          <p:cNvPr id="5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48A11-3073-4C7C-BE3C-F134AA26318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075" y="64801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2AAFB4-0E52-4923-9043-D52A7C00A0B4}" type="datetimeFigureOut">
              <a:rPr lang="el-GR"/>
              <a:pPr>
                <a:defRPr/>
              </a:pPr>
              <a:t>16/12/2012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59263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6D8CB4-78EA-4012-8AF0-724E17EE14D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8 - Ορθογώνιο τρίγωνο"/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7 - Ισοσκελές τρίγωνο"/>
          <p:cNvSpPr/>
          <p:nvPr/>
        </p:nvSpPr>
        <p:spPr>
          <a:xfrm rot="5400000" flipV="1">
            <a:off x="7553325" y="309563"/>
            <a:ext cx="1893888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10 - Ευθεία γραμμή σύνδεσης"/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9 - Ευθεία γραμμή σύνδεσης"/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8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956425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E37A32-4549-4472-8A57-EF9829ACDCE0}" type="datetimeFigureOut">
              <a:rPr lang="el-GR"/>
              <a:pPr>
                <a:defRPr/>
              </a:pPr>
              <a:t>16/12/2012</a:t>
            </a:fld>
            <a:endParaRPr lang="el-GR"/>
          </a:p>
        </p:txBody>
      </p:sp>
      <p:sp>
        <p:nvSpPr>
          <p:cNvPr id="9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619375" y="6481763"/>
            <a:ext cx="4260850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450263" y="809625"/>
            <a:ext cx="503237" cy="3000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2E9F82-E097-4E94-905F-76AAF5B6FC7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90BAC-3179-419B-AF4E-D2602C361C5B}" type="datetimeFigureOut">
              <a:rPr lang="el-GR"/>
              <a:pPr>
                <a:defRPr/>
              </a:pPr>
              <a:t>16/12/2012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B401B7-962D-465A-BC62-0137705FC32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075" y="6481763"/>
            <a:ext cx="2130425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0196FC-ADE2-41C3-A7B2-1B034D58460E}" type="datetimeFigureOut">
              <a:rPr lang="el-GR"/>
              <a:pPr>
                <a:defRPr/>
              </a:pPr>
              <a:t>16/12/2012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6085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838" y="6483350"/>
            <a:ext cx="503237" cy="301625"/>
          </a:xfrm>
        </p:spPr>
        <p:txBody>
          <a:bodyPr/>
          <a:lstStyle>
            <a:lvl1pPr algn="ctr">
              <a:defRPr smtClean="0"/>
            </a:lvl1pPr>
          </a:lstStyle>
          <a:p>
            <a:pPr>
              <a:defRPr/>
            </a:pPr>
            <a:fld id="{F1AF6A3F-0BA6-4B8B-B1DE-B1C5EE07EB7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1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3255F5-E96F-4251-AF91-9FC5AE2879CD}" type="datetimeFigureOut">
              <a:rPr lang="el-GR"/>
              <a:pPr>
                <a:defRPr/>
              </a:pPr>
              <a:t>16/12/2012</a:t>
            </a:fld>
            <a:endParaRPr lang="el-GR"/>
          </a:p>
        </p:txBody>
      </p:sp>
      <p:sp>
        <p:nvSpPr>
          <p:cNvPr id="4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0AFBC0-5D90-40F2-BAA4-1C6A6C3EA63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505D9E-DA49-4F90-866F-591A12A2C7AF}" type="datetimeFigureOut">
              <a:rPr lang="el-GR"/>
              <a:pPr>
                <a:defRPr/>
              </a:pPr>
              <a:t>16/12/2012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8E3867-1DE2-46C9-9644-0CF31A19FC3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278563" y="6556375"/>
            <a:ext cx="2133600" cy="30162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6CA62D53-77F4-4E9C-AB5C-CA99F6582427}" type="datetimeFigureOut">
              <a:rPr lang="el-GR"/>
              <a:pPr>
                <a:defRPr/>
              </a:pPr>
              <a:t>16/12/2012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135063" y="6556375"/>
            <a:ext cx="51435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410575" y="6556375"/>
            <a:ext cx="503238" cy="30162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83C66F69-6BEA-4403-A4B1-39F5C07E6C7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l-GR" noProof="0" smtClean="0"/>
              <a:t>Κάντε κλικ στο εικονίδιο για να προσθέσετε μια εικόνα</a:t>
            </a:r>
            <a:endParaRPr lang="en-US" noProof="0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108700" y="6556375"/>
            <a:ext cx="2101850" cy="30162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843CC8A8-4A0D-4C2D-A03B-2ECD1CAC2886}" type="datetimeFigureOut">
              <a:rPr lang="el-GR"/>
              <a:pPr>
                <a:defRPr/>
              </a:pPr>
              <a:t>16/12/2012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169988" y="6557963"/>
            <a:ext cx="4948237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16900" y="6556375"/>
            <a:ext cx="366713" cy="301625"/>
          </a:xfrm>
        </p:spPr>
        <p:txBody>
          <a:bodyPr/>
          <a:lstStyle>
            <a:lvl1pPr algn="ctr">
              <a:defRPr sz="900" smtClean="0"/>
            </a:lvl1pPr>
          </a:lstStyle>
          <a:p>
            <a:pPr>
              <a:defRPr/>
            </a:pPr>
            <a:fld id="{4B6E55BA-14F9-47A5-BC5A-34AF712027E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Ορθογώνιο τρίγωνο"/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7 - Ευθεία γραμμή σύνδεσης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- Ευθεία γραμμή σύνδεσης"/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1030" name="12 - Θέση κειμένου"/>
          <p:cNvSpPr>
            <a:spLocks noGrp="1"/>
          </p:cNvSpPr>
          <p:nvPr>
            <p:ph type="body" idx="1"/>
          </p:nvPr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E7522878-CCC3-4D51-9A4A-F35E76E0479B}" type="datetimeFigureOut">
              <a:rPr lang="el-GR"/>
              <a:pPr>
                <a:defRPr/>
              </a:pPr>
              <a:t>16/12/2012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16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7" cy="3016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1E349CF6-E107-4F4B-BA5A-01059DE7B31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07" r:id="rId6"/>
    <p:sldLayoutId id="2147483706" r:id="rId7"/>
    <p:sldLayoutId id="2147483713" r:id="rId8"/>
    <p:sldLayoutId id="2147483714" r:id="rId9"/>
    <p:sldLayoutId id="2147483705" r:id="rId10"/>
    <p:sldLayoutId id="2147483704" r:id="rId11"/>
  </p:sldLayoutIdLst>
  <p:transition>
    <p:fade thruBlk="1"/>
  </p:transition>
  <p:txStyles>
    <p:titleStyle>
      <a:lvl1pPr marL="484188" algn="l" rtl="0" fontAlgn="base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FF5C9C"/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marL="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2pPr>
      <a:lvl3pPr marL="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3pPr>
      <a:lvl4pPr marL="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4pPr>
      <a:lvl5pPr marL="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5pPr>
      <a:lvl6pPr marL="9413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6pPr>
      <a:lvl7pPr marL="13985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7pPr>
      <a:lvl8pPr marL="18557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8pPr>
      <a:lvl9pPr marL="23129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9pPr>
    </p:titleStyle>
    <p:bodyStyle>
      <a:lvl1pPr marL="447675" indent="-3825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4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095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09550" algn="l" rtl="0" fontAlgn="base">
        <a:spcBef>
          <a:spcPct val="20000"/>
        </a:spcBef>
        <a:spcAft>
          <a:spcPct val="0"/>
        </a:spcAft>
        <a:buClr>
          <a:srgbClr val="FF90B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ΑΙΜΑΤΟΛΟΓΙΑ ΑΙΜΟΔΟΣΙΑ Ι</a:t>
            </a:r>
            <a:endParaRPr lang="el-GR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3314" name="2 - Υπότιτλος"/>
          <p:cNvSpPr>
            <a:spLocks noGrp="1"/>
          </p:cNvSpPr>
          <p:nvPr>
            <p:ph sz="half" idx="1"/>
          </p:nvPr>
        </p:nvSpPr>
        <p:spPr>
          <a:xfrm>
            <a:off x="457200" y="1722438"/>
            <a:ext cx="4038600" cy="4525962"/>
          </a:xfrm>
        </p:spPr>
        <p:txBody>
          <a:bodyPr/>
          <a:lstStyle/>
          <a:p>
            <a:r>
              <a:rPr lang="el-GR" smtClean="0"/>
              <a:t>Β ΤΑΞΗΣ 1ουΚύκλου</a:t>
            </a:r>
          </a:p>
          <a:p>
            <a:endParaRPr lang="el-GR" smtClean="0"/>
          </a:p>
        </p:txBody>
      </p:sp>
      <p:pic>
        <p:nvPicPr>
          <p:cNvPr id="13315" name="4 - Θέση περιεχομένου" descr="0.png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755650" y="3213100"/>
            <a:ext cx="2160588" cy="2979738"/>
          </a:xfr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fontAlgn="auto">
              <a:spcAft>
                <a:spcPts val="0"/>
              </a:spcAft>
              <a:defRPr/>
            </a:pPr>
            <a:r>
              <a:rPr lang="el-GR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ΑΙΜΟΠΕΤΑΛΙΑ</a:t>
            </a:r>
            <a:endParaRPr lang="el-GR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>
            <a:normAutofit fontScale="92500" lnSpcReduction="20000"/>
          </a:bodyPr>
          <a:lstStyle/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l-GR" dirty="0" smtClean="0"/>
              <a:t>Είναι τα πιο μικρά από τα έμμορφα συστατικά αλλά ο ρόλος τους είναι πολύ σημαντικός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l-GR" dirty="0" smtClean="0"/>
              <a:t>Έχετε αναρωτηθεί ποτέ πώς σταματά η ροή του αίματος όταν χτυπήσουμε κάπου;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el-GR" dirty="0" smtClean="0"/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el-GR" dirty="0" smtClean="0"/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l-GR" dirty="0" smtClean="0"/>
              <a:t>Μαζεύονται μεγάλες ομάδες αιμοπεταλίων στην περιοχή της πληγής και απελευθερώνουν μία ουσία για να κολλήσουν μεταξύ τους και να σταματήσει το αίμα.</a:t>
            </a:r>
            <a:endParaRPr lang="el-GR" dirty="0"/>
          </a:p>
        </p:txBody>
      </p:sp>
      <p:sp>
        <p:nvSpPr>
          <p:cNvPr id="4" name="3 - Βέλος προς τα κάτω"/>
          <p:cNvSpPr/>
          <p:nvPr/>
        </p:nvSpPr>
        <p:spPr>
          <a:xfrm>
            <a:off x="4572000" y="3789363"/>
            <a:ext cx="287338" cy="5032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pic>
        <p:nvPicPr>
          <p:cNvPr id="22532" name="Picture 2" descr="http://x.pstatic.gr/news/n/49/926704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19925" y="260350"/>
            <a:ext cx="1905000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fontAlgn="auto">
              <a:spcAft>
                <a:spcPts val="0"/>
              </a:spcAft>
              <a:defRPr/>
            </a:pPr>
            <a:r>
              <a:rPr lang="el-GR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ΑΝΑΚΕΦΑΛΑΙΩΣΗ</a:t>
            </a:r>
            <a:br>
              <a:rPr lang="el-GR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el-GR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ΤΟ ΑΙΜΑ ΕΊΝΑΙ:</a:t>
            </a:r>
            <a:endParaRPr lang="el-GR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23554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endParaRPr lang="el-GR" smtClean="0"/>
          </a:p>
          <a:p>
            <a:r>
              <a:rPr lang="el-GR" smtClean="0"/>
              <a:t>ΥΓΡΟ ΖΩΗΣ:ΜΕΤΑΦΕΡΕΙ ΤΟ ΟΞΥΓΟΝΟ ΑΠΌ ΤΟΥΣ ΠΝΕΥΜΟΝΕΣ        ΙΣΤΟΥΣ</a:t>
            </a:r>
          </a:p>
          <a:p>
            <a:r>
              <a:rPr lang="el-GR" smtClean="0"/>
              <a:t>ΚΑΙ ΤΟ ΔΙΟΞΕΙΔΙΟ ΤΟΥ ΑΝΘΡΑΚΑ ΑΠΌ ΤΟΥΣ ΙΣΤΟΥΣ           ΠΝΕΥΜΟΝΕΣ</a:t>
            </a:r>
          </a:p>
          <a:p>
            <a:endParaRPr lang="el-GR" smtClean="0"/>
          </a:p>
        </p:txBody>
      </p:sp>
      <p:sp>
        <p:nvSpPr>
          <p:cNvPr id="4" name="3 - Δεξιό βέλος"/>
          <p:cNvSpPr/>
          <p:nvPr/>
        </p:nvSpPr>
        <p:spPr>
          <a:xfrm>
            <a:off x="5435600" y="2852738"/>
            <a:ext cx="720725" cy="6477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5" name="4 - Δεξιό βέλος"/>
          <p:cNvSpPr/>
          <p:nvPr/>
        </p:nvSpPr>
        <p:spPr>
          <a:xfrm>
            <a:off x="3492500" y="3860800"/>
            <a:ext cx="719138" cy="6477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fontAlgn="auto">
              <a:spcAft>
                <a:spcPts val="0"/>
              </a:spcAft>
              <a:defRPr/>
            </a:pPr>
            <a:r>
              <a:rPr lang="el-GR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ΥΓΡΟ  ΑΝΑΠΤΥΞΗΣ</a:t>
            </a:r>
            <a:br>
              <a:rPr lang="el-GR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endParaRPr lang="el-GR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24578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r>
              <a:rPr lang="el-GR" smtClean="0"/>
              <a:t>ΤΑ ΚΥΤΤΑΡΑ ΑΠΑΙΤΟΥΝ ΕΝΕΡΓΕΙΑ ΤΗΝ ΟΠΟΙΑ ΠΑΙΡΝΟΥΝ ΑΠΌ ΤΙΣ ΘΡΕΠΤΙΚΕΣ ΟΥΣΙΕΣ  ΟΠΟΥ ΜΕΤΑΦΕΡΟΝΑΤΙ ΜΕ ΤΟ ΑΙΜΑ.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fontAlgn="auto">
              <a:spcAft>
                <a:spcPts val="0"/>
              </a:spcAft>
              <a:defRPr/>
            </a:pPr>
            <a:r>
              <a:rPr lang="el-GR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ΥΓΡΟ ΥΓΕΙΑΣ</a:t>
            </a:r>
            <a:endParaRPr lang="el-GR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>
            <a:normAutofit/>
          </a:bodyPr>
          <a:lstStyle/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l-GR" dirty="0" smtClean="0"/>
              <a:t>ΠΕΡΙΕΧΕΙ ΤΑ ΛΕΥΚΑ ΑΙΜΟΣΦΑΙΡΙΑ ΟΠΟΥ ΕΊΝΑΙ  ΚΥΡΙΟΣ  </a:t>
            </a:r>
            <a:r>
              <a:rPr lang="el-GR" dirty="0" smtClean="0">
                <a:solidFill>
                  <a:schemeClr val="accent2">
                    <a:lumMod val="50000"/>
                  </a:schemeClr>
                </a:solidFill>
              </a:rPr>
              <a:t>ΦΡΟΥΡΟΣ</a:t>
            </a:r>
            <a:r>
              <a:rPr lang="el-GR" dirty="0" smtClean="0"/>
              <a:t> ΚΑΙ </a:t>
            </a:r>
            <a:r>
              <a:rPr lang="el-GR" dirty="0" smtClean="0">
                <a:solidFill>
                  <a:schemeClr val="accent2">
                    <a:lumMod val="50000"/>
                  </a:schemeClr>
                </a:solidFill>
              </a:rPr>
              <a:t>ΠΟΛΕΜΙΣΤΗΣ</a:t>
            </a:r>
            <a:r>
              <a:rPr lang="el-GR" dirty="0" smtClean="0"/>
              <a:t> ΤΟΥ ΑΙΜΑΤΟΣ.</a:t>
            </a:r>
            <a:endParaRPr lang="el-GR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</p:spPr>
        <p:txBody>
          <a:bodyPr/>
          <a:lstStyle/>
          <a:p>
            <a:pPr marL="484632" fontAlgn="auto">
              <a:spcAft>
                <a:spcPts val="0"/>
              </a:spcAft>
              <a:defRPr/>
            </a:pPr>
            <a:endParaRPr lang="el-GR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26626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r>
              <a:rPr lang="el-GR" smtClean="0"/>
              <a:t>ΠΟΣΑ ΛΙΤΡΑ ΑΙΜΑΤΟΣ  ΕΧΟΥΜΕ  ΣΤΟ ΣΩΜΑ ΜΑΣ;</a:t>
            </a:r>
          </a:p>
          <a:p>
            <a:pPr>
              <a:buFont typeface="Wingdings 2" pitchFamily="18" charset="2"/>
              <a:buNone/>
            </a:pPr>
            <a:r>
              <a:rPr lang="el-GR" smtClean="0"/>
              <a:t>            15</a:t>
            </a:r>
          </a:p>
          <a:p>
            <a:pPr>
              <a:buFont typeface="Wingdings 2" pitchFamily="18" charset="2"/>
              <a:buNone/>
            </a:pPr>
            <a:r>
              <a:rPr lang="el-GR" smtClean="0"/>
              <a:t>             </a:t>
            </a:r>
          </a:p>
          <a:p>
            <a:pPr>
              <a:buFont typeface="Wingdings 2" pitchFamily="18" charset="2"/>
              <a:buNone/>
            </a:pPr>
            <a:r>
              <a:rPr lang="el-GR" smtClean="0"/>
              <a:t>            10    </a:t>
            </a:r>
          </a:p>
          <a:p>
            <a:pPr>
              <a:buFont typeface="Wingdings 2" pitchFamily="18" charset="2"/>
              <a:buNone/>
            </a:pPr>
            <a:r>
              <a:rPr lang="el-GR" smtClean="0"/>
              <a:t>   </a:t>
            </a:r>
          </a:p>
          <a:p>
            <a:pPr>
              <a:buFont typeface="Wingdings 2" pitchFamily="18" charset="2"/>
              <a:buNone/>
            </a:pPr>
            <a:r>
              <a:rPr lang="el-GR" smtClean="0"/>
              <a:t>             5                                                          </a:t>
            </a:r>
          </a:p>
        </p:txBody>
      </p:sp>
      <p:sp>
        <p:nvSpPr>
          <p:cNvPr id="26627" name="AutoShape 6" descr="data:image/jpeg;base64,/9j/4AAQSkZJRgABAQAAAQABAAD/2wCEAAkGBggGBQkIBwgKCQkKDRYODQwMDRoTFBAWHxwhIB8cHh4jJzIqIyUvJR4eKzssLzNBODg4ISo9QTwvQTI3ODUBCQoKDQsNGQ4OGTUkHiQ1NTU1NTU1NTU1NTU1NCkrNTU1NTU0KjU1NTU1KTQ1NTU2LDQ2NTUpNSk1NDY1NTU1Nf/AABEIACIAIgMBIgACEQEDEQH/xAAZAAACAwEAAAAAAAAAAAAAAAAABgQFBwH/xAAwEAABAwMBBgMHBQAAAAAAAAABAgMEAAURBiExQVFhkRITIxQiMkJxgbEHYqHB8P/EABgBAAMBAQAAAAAAAAAAAAAAAAEFBgID/8QAIBEAAQUBAAEFAAAAAAAAAAAAAQACAwQRIUExUaHh8f/aAAwDAQACEQMRAD8A1jUeo2bDGGwOSXB6bef5PSs/m6iuFwcKn5TmD8iFeFI+wqPqK5LueopTm1XqltsDb7oOB/utVhdwSDsIqetWHyuIB4pW5akmeQDjVbR7xNiLCmJbyCOSzjtTxpnVariW41wSlt9wHyljYHcdOf5waTNP2UXBt2fOJatsUFTq+K8fKmq6Xd1ybkZTfolKh5SUbmwPhA+lCGSSDHbw+EK8stYB+8Pj3W1UVBgXRmXbo8hSkpLzSVkcsgGu1QBwI1VIc0jdWMX5py3ahmx15Spt9WPpnIPbBp10pdrZq6P7Be4zLs9tPuuKGFOpH7htyOPfnUvX2il31An24D21tPhU2TjzUjd9xWUlcu03AeIOxZTCgQFApUgilBa6vIdGgpE5jqsp0a0/Kfv1CvbMRDOn7cEtsMAF4I3Z4J/s9SKRw8ScDaaivS3Zkpbzq1OPOqKlKO9Siaf9B6DkrltXO8NFlpo+JlhYwpauBI4AcuP55lrrEnPwLkWPtS8H0E72qypYtENp4qDiGEJWOoSM12reinQY0DFQCNoGYio0y3Q7ggJmxGJIG4PNJXjuKKK2Rq2Rvqo1ps9uhsodiwIrDhHxtspSe4FWVFFAAAcQaABxFFFFFaX/2Q=="/>
          <p:cNvSpPr>
            <a:spLocks noChangeAspect="1" noChangeArrowheads="1"/>
          </p:cNvSpPr>
          <p:nvPr/>
        </p:nvSpPr>
        <p:spPr bwMode="auto">
          <a:xfrm>
            <a:off x="63500" y="-165100"/>
            <a:ext cx="32385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l-GR">
              <a:latin typeface="Century Gothic" pitchFamily="34" charset="0"/>
            </a:endParaRPr>
          </a:p>
        </p:txBody>
      </p:sp>
      <p:sp>
        <p:nvSpPr>
          <p:cNvPr id="26628" name="AutoShape 8" descr="data:image/jpeg;base64,/9j/4AAQSkZJRgABAQAAAQABAAD/2wCEAAkGBggGBQkIBwgKCQkKDRYODQwMDRoTFBAWHxwhIB8cHh4jJzIqIyUvJR4eKzssLzNBODg4ISo9QTwvQTI3ODUBCQoKDQsNGQ4OGTUkHiQ1NTU1NTU1NTU1NTU1NCkrNTU1NTU0KjU1NTU1KTQ1NTU2LDQ2NTUpNSk1NDY1NTU1Nf/AABEIACIAIgMBIgACEQEDEQH/xAAZAAACAwEAAAAAAAAAAAAAAAAABgQFBwH/xAAwEAABAwMBBgMHBQAAAAAAAAABAgMEAAURBiExQVFhkRITIxQiMkJxgbEHYqHB8P/EABgBAAMBAQAAAAAAAAAAAAAAAAEFBgID/8QAIBEAAQUBAAEFAAAAAAAAAAAAAQACAwQRIUExUaHh8f/aAAwDAQACEQMRAD8A1jUeo2bDGGwOSXB6bef5PSs/m6iuFwcKn5TmD8iFeFI+wqPqK5LueopTm1XqltsDb7oOB/utVhdwSDsIqetWHyuIB4pW5akmeQDjVbR7xNiLCmJbyCOSzjtTxpnVariW41wSlt9wHyljYHcdOf5waTNP2UXBt2fOJatsUFTq+K8fKmq6Xd1ybkZTfolKh5SUbmwPhA+lCGSSDHbw+EK8stYB+8Pj3W1UVBgXRmXbo8hSkpLzSVkcsgGu1QBwI1VIc0jdWMX5py3ahmx15Spt9WPpnIPbBp10pdrZq6P7Be4zLs9tPuuKGFOpH7htyOPfnUvX2il31An24D21tPhU2TjzUjd9xWUlcu03AeIOxZTCgQFApUgilBa6vIdGgpE5jqsp0a0/Kfv1CvbMRDOn7cEtsMAF4I3Z4J/s9SKRw8ScDaaivS3Zkpbzq1OPOqKlKO9Siaf9B6DkrltXO8NFlpo+JlhYwpauBI4AcuP55lrrEnPwLkWPtS8H0E72qypYtENp4qDiGEJWOoSM12reinQY0DFQCNoGYio0y3Q7ggJmxGJIG4PNJXjuKKK2Rq2Rvqo1ps9uhsodiwIrDhHxtspSe4FWVFFAAAcQaABxFFFFFaX/2Q=="/>
          <p:cNvSpPr>
            <a:spLocks noChangeAspect="1" noChangeArrowheads="1"/>
          </p:cNvSpPr>
          <p:nvPr/>
        </p:nvSpPr>
        <p:spPr bwMode="auto">
          <a:xfrm>
            <a:off x="63500" y="-165100"/>
            <a:ext cx="32385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l-GR">
              <a:latin typeface="Century Gothic" pitchFamily="34" charset="0"/>
            </a:endParaRPr>
          </a:p>
        </p:txBody>
      </p:sp>
      <p:sp>
        <p:nvSpPr>
          <p:cNvPr id="26629" name="AutoShape 10" descr="data:image/jpeg;base64,/9j/4AAQSkZJRgABAQAAAQABAAD/2wCEAAkGBggGBQkIBwgKCQkKDRYODQwMDRoTFBAWHxwhIB8cHh4jJzIqIyUvJR4eKzssLzNBODg4ISo9QTwvQTI3ODUBCQoKDQsNGQ4OGTUkHiQ1NTU1NTU1NTU1NTU1NCkrNTU1NTU0KjU1NTU1KTQ1NTU2LDQ2NTUpNSk1NDY1NTU1Nf/AABEIACIAIgMBIgACEQEDEQH/xAAZAAACAwEAAAAAAAAAAAAAAAAABgQFBwH/xAAwEAABAwMBBgMHBQAAAAAAAAABAgMEAAURBiExQVFhkRITIxQiMkJxgbEHYqHB8P/EABgBAAMBAQAAAAAAAAAAAAAAAAEFBgID/8QAIBEAAQUBAAEFAAAAAAAAAAAAAQACAwQRIUExUaHh8f/aAAwDAQACEQMRAD8A1jUeo2bDGGwOSXB6bef5PSs/m6iuFwcKn5TmD8iFeFI+wqPqK5LueopTm1XqltsDb7oOB/utVhdwSDsIqetWHyuIB4pW5akmeQDjVbR7xNiLCmJbyCOSzjtTxpnVariW41wSlt9wHyljYHcdOf5waTNP2UXBt2fOJatsUFTq+K8fKmq6Xd1ybkZTfolKh5SUbmwPhA+lCGSSDHbw+EK8stYB+8Pj3W1UVBgXRmXbo8hSkpLzSVkcsgGu1QBwI1VIc0jdWMX5py3ahmx15Spt9WPpnIPbBp10pdrZq6P7Be4zLs9tPuuKGFOpH7htyOPfnUvX2il31An24D21tPhU2TjzUjd9xWUlcu03AeIOxZTCgQFApUgilBa6vIdGgpE5jqsp0a0/Kfv1CvbMRDOn7cEtsMAF4I3Z4J/s9SKRw8ScDaaivS3Zkpbzq1OPOqKlKO9Siaf9B6DkrltXO8NFlpo+JlhYwpauBI4AcuP55lrrEnPwLkWPtS8H0E72qypYtENp4qDiGEJWOoSM12reinQY0DFQCNoGYio0y3Q7ggJmxGJIG4PNJXjuKKK2Rq2Rvqo1ps9uhsodiwIrDhHxtspSe4FWVFFAAAcQaABxFFFFFaX/2Q=="/>
          <p:cNvSpPr>
            <a:spLocks noChangeAspect="1" noChangeArrowheads="1"/>
          </p:cNvSpPr>
          <p:nvPr/>
        </p:nvSpPr>
        <p:spPr bwMode="auto">
          <a:xfrm>
            <a:off x="63500" y="-165100"/>
            <a:ext cx="32385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l-GR">
              <a:latin typeface="Century Gothic" pitchFamily="34" charset="0"/>
            </a:endParaRPr>
          </a:p>
        </p:txBody>
      </p:sp>
      <p:pic>
        <p:nvPicPr>
          <p:cNvPr id="1036" name="Picture 12" descr="http://t0.gstatic.com/images?q=tbn:ANd9GcQJsciLm4xDmOfopPKl2jBuku15c4UofS2tuBpr6-rAML9QgrenU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87675" y="4941888"/>
            <a:ext cx="647700" cy="74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1" name="AutoShape 14" descr="http://tortoisesvn.googlecode.com/svn-history/r11713/trunk/src/Resources/Icons/XPStyle/DeletedIcon.ico"/>
          <p:cNvSpPr>
            <a:spLocks noChangeAspect="1" noChangeArrowheads="1"/>
          </p:cNvSpPr>
          <p:nvPr/>
        </p:nvSpPr>
        <p:spPr bwMode="auto">
          <a:xfrm>
            <a:off x="155575" y="-1165225"/>
            <a:ext cx="24384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l-GR">
              <a:latin typeface="Century Gothic" pitchFamily="34" charset="0"/>
            </a:endParaRPr>
          </a:p>
        </p:txBody>
      </p:sp>
      <p:sp>
        <p:nvSpPr>
          <p:cNvPr id="26632" name="AutoShape 16" descr="http://tortoisesvn.googlecode.com/svn-history/r11713/trunk/src/Resources/Icons/XPStyle/DeletedIcon.ico"/>
          <p:cNvSpPr>
            <a:spLocks noChangeAspect="1" noChangeArrowheads="1"/>
          </p:cNvSpPr>
          <p:nvPr/>
        </p:nvSpPr>
        <p:spPr bwMode="auto">
          <a:xfrm>
            <a:off x="155575" y="-1165225"/>
            <a:ext cx="24384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l-GR">
              <a:latin typeface="Century Gothic" pitchFamily="34" charset="0"/>
            </a:endParaRPr>
          </a:p>
        </p:txBody>
      </p:sp>
      <p:pic>
        <p:nvPicPr>
          <p:cNvPr id="1042" name="Picture 18" descr="http://t1.gstatic.com/images?q=tbn:ANd9GcTGo0x_OM5KDjutRvH2ska22I-qD_DuLpcunt3jN0GwO_LSHPO-Aw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87675" y="2924175"/>
            <a:ext cx="6477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8" descr="http://t1.gstatic.com/images?q=tbn:ANd9GcTGo0x_OM5KDjutRvH2ska22I-qD_DuLpcunt3jN0GwO_LSHPO-Aw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87675" y="3933825"/>
            <a:ext cx="6477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</p:spPr>
        <p:txBody>
          <a:bodyPr/>
          <a:lstStyle/>
          <a:p>
            <a:pPr marL="484632" fontAlgn="auto">
              <a:spcAft>
                <a:spcPts val="0"/>
              </a:spcAft>
              <a:defRPr/>
            </a:pPr>
            <a:endParaRPr lang="el-GR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>
            <a:normAutofit/>
          </a:bodyPr>
          <a:lstStyle/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dirty="0" smtClean="0"/>
              <a:t>ΠΟΙΑ ΣΥΣΤΑΤΙΚΑ  ΤΟΥ ΑΙΜΑΤΟΣ ΜΕΤΑΦΕΡΕΙ ΤΟ ΠΛΑΣΜΑ;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endParaRPr lang="el-GR" dirty="0" smtClean="0"/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dirty="0" smtClean="0"/>
              <a:t>      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ΛΕΥΚΑ ΑΙΜΟΣΦΑΙΡΙΑ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      ΕΡΥΘΡΑ ΑΙΜΟΣΦΑΙΡΙΑ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      ΑΙΜΟΠΕΤΑΛΙΑ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</p:spPr>
        <p:txBody>
          <a:bodyPr/>
          <a:lstStyle/>
          <a:p>
            <a:pPr marL="484632" fontAlgn="auto">
              <a:spcAft>
                <a:spcPts val="0"/>
              </a:spcAft>
              <a:defRPr/>
            </a:pPr>
            <a:endParaRPr lang="el-GR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28674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r>
              <a:rPr lang="el-GR" smtClean="0"/>
              <a:t>ΠΟΣΟ ΖΟΥΝ ΤΑ ΕΡΥΘΡΑ ΑΙΜΟΣΦΑΙΡΙΑ;</a:t>
            </a:r>
          </a:p>
          <a:p>
            <a:pPr>
              <a:buFont typeface="Wingdings 2" pitchFamily="18" charset="2"/>
              <a:buNone/>
            </a:pPr>
            <a:endParaRPr lang="el-GR" smtClean="0"/>
          </a:p>
          <a:p>
            <a:pPr>
              <a:buFont typeface="Wingdings 2" pitchFamily="18" charset="2"/>
              <a:buNone/>
            </a:pPr>
            <a:r>
              <a:rPr lang="el-GR" smtClean="0"/>
              <a:t>                   2 ΜΗΝΕΣ</a:t>
            </a:r>
          </a:p>
          <a:p>
            <a:pPr>
              <a:buFont typeface="Wingdings 2" pitchFamily="18" charset="2"/>
              <a:buNone/>
            </a:pPr>
            <a:endParaRPr lang="el-GR" smtClean="0"/>
          </a:p>
          <a:p>
            <a:pPr>
              <a:buFont typeface="Wingdings 2" pitchFamily="18" charset="2"/>
              <a:buNone/>
            </a:pPr>
            <a:r>
              <a:rPr lang="el-GR" smtClean="0"/>
              <a:t>                   4 ΜΗΝΕΣ</a:t>
            </a:r>
          </a:p>
          <a:p>
            <a:pPr>
              <a:buFont typeface="Wingdings 2" pitchFamily="18" charset="2"/>
              <a:buNone/>
            </a:pPr>
            <a:endParaRPr lang="el-GR" smtClean="0"/>
          </a:p>
          <a:p>
            <a:pPr>
              <a:buFont typeface="Wingdings 2" pitchFamily="18" charset="2"/>
              <a:buNone/>
            </a:pPr>
            <a:r>
              <a:rPr lang="el-GR" smtClean="0"/>
              <a:t>                   6 ΜΗΝΕΣ</a:t>
            </a:r>
          </a:p>
        </p:txBody>
      </p:sp>
      <p:pic>
        <p:nvPicPr>
          <p:cNvPr id="4" name="Picture 18" descr="http://t1.gstatic.com/images?q=tbn:ANd9GcTGo0x_OM5KDjutRvH2ska22I-qD_DuLpcunt3jN0GwO_LSHPO-A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6463" y="2924175"/>
            <a:ext cx="6477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8" descr="http://t1.gstatic.com/images?q=tbn:ANd9GcTGo0x_OM5KDjutRvH2ska22I-qD_DuLpcunt3jN0GwO_LSHPO-A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6463" y="5084763"/>
            <a:ext cx="647700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2" descr="http://t0.gstatic.com/images?q=tbn:ANd9GcQJsciLm4xDmOfopPKl2jBuku15c4UofS2tuBpr6-rAML9QgrenU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6463" y="3933825"/>
            <a:ext cx="647700" cy="74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</p:spPr>
        <p:txBody>
          <a:bodyPr/>
          <a:lstStyle/>
          <a:p>
            <a:pPr marL="484632" fontAlgn="auto">
              <a:spcAft>
                <a:spcPts val="0"/>
              </a:spcAft>
              <a:defRPr/>
            </a:pPr>
            <a:endParaRPr lang="el-GR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r>
              <a:rPr lang="el-GR" smtClean="0"/>
              <a:t>ΤΙ ΠΑΡΑΓΟΥΝ  ΤΑ ΛΕΥΚΑ ΑΙΜΟΣΦΑΙΡΙΑ</a:t>
            </a:r>
          </a:p>
          <a:p>
            <a:pPr>
              <a:buFont typeface="Wingdings 2" pitchFamily="18" charset="2"/>
              <a:buNone/>
            </a:pPr>
            <a:endParaRPr lang="el-GR" smtClean="0"/>
          </a:p>
          <a:p>
            <a:pPr>
              <a:buFont typeface="Wingdings 2" pitchFamily="18" charset="2"/>
              <a:buNone/>
            </a:pPr>
            <a:endParaRPr lang="el-GR" smtClean="0"/>
          </a:p>
          <a:p>
            <a:pPr>
              <a:buFont typeface="Wingdings 2" pitchFamily="18" charset="2"/>
              <a:buNone/>
            </a:pPr>
            <a:endParaRPr lang="el-GR" smtClean="0"/>
          </a:p>
          <a:p>
            <a:pPr>
              <a:buFont typeface="Wingdings 2" pitchFamily="18" charset="2"/>
              <a:buNone/>
            </a:pPr>
            <a:r>
              <a:rPr lang="el-GR" smtClean="0"/>
              <a:t>                      ΑΝΤΙΣΩΜΑΤΑ</a:t>
            </a:r>
          </a:p>
          <a:p>
            <a:pPr>
              <a:buFont typeface="Wingdings 2" pitchFamily="18" charset="2"/>
              <a:buNone/>
            </a:pPr>
            <a:endParaRPr lang="el-GR" smtClean="0"/>
          </a:p>
          <a:p>
            <a:pPr>
              <a:buFont typeface="Wingdings 2" pitchFamily="18" charset="2"/>
              <a:buNone/>
            </a:pPr>
            <a:endParaRPr lang="el-GR" smtClean="0"/>
          </a:p>
          <a:p>
            <a:pPr>
              <a:buFont typeface="Wingdings 2" pitchFamily="18" charset="2"/>
              <a:buNone/>
            </a:pPr>
            <a:r>
              <a:rPr lang="el-GR" smtClean="0"/>
              <a:t>       ΚΑΤΑΠΟΛΕΜΟΥΝ  ΤΑ ΜΚΡΟΒΙΑ</a:t>
            </a:r>
          </a:p>
        </p:txBody>
      </p:sp>
      <p:sp>
        <p:nvSpPr>
          <p:cNvPr id="4" name="3 - Βέλος προς τα κάτω"/>
          <p:cNvSpPr/>
          <p:nvPr/>
        </p:nvSpPr>
        <p:spPr>
          <a:xfrm>
            <a:off x="3851275" y="2492375"/>
            <a:ext cx="504825" cy="7921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5" name="4 - Βέλος προς τα κάτω"/>
          <p:cNvSpPr/>
          <p:nvPr/>
        </p:nvSpPr>
        <p:spPr>
          <a:xfrm>
            <a:off x="3924300" y="4868863"/>
            <a:ext cx="503238" cy="7921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</p:spPr>
        <p:txBody>
          <a:bodyPr/>
          <a:lstStyle/>
          <a:p>
            <a:pPr marL="484632" fontAlgn="auto">
              <a:spcAft>
                <a:spcPts val="0"/>
              </a:spcAft>
              <a:defRPr/>
            </a:pPr>
            <a:endParaRPr lang="el-GR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0722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r>
              <a:rPr lang="el-GR" smtClean="0"/>
              <a:t>ΣΕ ΤΙ ΧΡΗΣΙΜΕΥΟΥΝ ΤΑ ΑΙΜΟΠΕΤΑΛΙΑ;</a:t>
            </a:r>
          </a:p>
          <a:p>
            <a:pPr>
              <a:buFont typeface="Wingdings 2" pitchFamily="18" charset="2"/>
              <a:buNone/>
            </a:pPr>
            <a:r>
              <a:rPr lang="el-GR" smtClean="0"/>
              <a:t> </a:t>
            </a:r>
          </a:p>
          <a:p>
            <a:pPr>
              <a:buFont typeface="Wingdings 2" pitchFamily="18" charset="2"/>
              <a:buNone/>
            </a:pPr>
            <a:r>
              <a:rPr lang="el-GR" smtClean="0"/>
              <a:t>ΜΕΤΑΦΟΡΑ ΟΞΥΓΟΝΟΥ</a:t>
            </a:r>
          </a:p>
          <a:p>
            <a:pPr>
              <a:buFont typeface="Wingdings 2" pitchFamily="18" charset="2"/>
              <a:buNone/>
            </a:pPr>
            <a:endParaRPr lang="el-GR" smtClean="0"/>
          </a:p>
          <a:p>
            <a:pPr>
              <a:buFont typeface="Wingdings 2" pitchFamily="18" charset="2"/>
              <a:buNone/>
            </a:pPr>
            <a:r>
              <a:rPr lang="el-GR" smtClean="0"/>
              <a:t>ΠΗΞΗ ΤΟΥ ΑΙΜΑΤΟΣ</a:t>
            </a:r>
          </a:p>
          <a:p>
            <a:pPr>
              <a:buFont typeface="Wingdings 2" pitchFamily="18" charset="2"/>
              <a:buNone/>
            </a:pPr>
            <a:endParaRPr lang="el-GR" smtClean="0"/>
          </a:p>
          <a:p>
            <a:pPr>
              <a:buFont typeface="Wingdings 2" pitchFamily="18" charset="2"/>
              <a:buNone/>
            </a:pPr>
            <a:r>
              <a:rPr lang="el-GR" smtClean="0"/>
              <a:t>ΣΤΗΝ ΑΝΑΠΝΟΗ</a:t>
            </a:r>
          </a:p>
        </p:txBody>
      </p:sp>
      <p:pic>
        <p:nvPicPr>
          <p:cNvPr id="4" name="Picture 18" descr="http://t1.gstatic.com/images?q=tbn:ANd9GcTGo0x_OM5KDjutRvH2ska22I-qD_DuLpcunt3jN0GwO_LSHPO-A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84888" y="2997200"/>
            <a:ext cx="6477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8" descr="http://t1.gstatic.com/images?q=tbn:ANd9GcTGo0x_OM5KDjutRvH2ska22I-qD_DuLpcunt3jN0GwO_LSHPO-A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6325" y="5013325"/>
            <a:ext cx="6477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2" descr="http://t0.gstatic.com/images?q=tbn:ANd9GcQJsciLm4xDmOfopPKl2jBuku15c4UofS2tuBpr6-rAML9QgrenU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84888" y="3933825"/>
            <a:ext cx="647700" cy="74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Τίτλος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</p:spPr>
        <p:txBody>
          <a:bodyPr/>
          <a:lstStyle/>
          <a:p>
            <a:pPr marL="484632" fontAlgn="auto">
              <a:spcAft>
                <a:spcPts val="0"/>
              </a:spcAft>
              <a:defRPr/>
            </a:pPr>
            <a:endParaRPr lang="el-GR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1746" name="9 - Θέση περιεχομένου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r>
              <a:rPr lang="el-GR" smtClean="0"/>
              <a:t>ΤΟ ΑΙΜΑ ΑΠΟΤΕΛΕΙ ΤΟ ΣΠΟΥΔΑΙΟΤΕΡΟ ΒΙΟΛΟΓΙΚΟ ΥΓΡΟ ΤΟΥ ΟΡΓΑΝΙΣΜΟΥ ΚΑΙ ΧΑΡΑΚΤΗΡΙΖΕΤΑΙ ΩΣ ΘΑΥΜΑΣΤΟΣ ‘ΠΟΤΑΜΟΣ  ΖΩΗΣ’</a:t>
            </a:r>
          </a:p>
          <a:p>
            <a:r>
              <a:rPr lang="el-GR" smtClean="0"/>
              <a:t>Η ΠΡΩΤΗ ΜΕΤΑΓΓΙΣΗ ΕΓΙΝΕ  ΤΟ 1492</a:t>
            </a:r>
          </a:p>
        </p:txBody>
      </p:sp>
      <p:pic>
        <p:nvPicPr>
          <p:cNvPr id="31747" name="Picture 1" descr="C:\Users\ΛΕΤΑ\Pictures\img127-nolan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19475" y="4652963"/>
            <a:ext cx="2447925" cy="177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fontAlgn="auto">
              <a:spcAft>
                <a:spcPts val="0"/>
              </a:spcAft>
              <a:defRPr/>
            </a:pPr>
            <a:r>
              <a:rPr lang="el-GR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ΣΤΟΧΟΙ ΕΚΠΑΙΔΕΥΤΙΚΗΣ ΕΝΟΤΗΤΑΣ</a:t>
            </a:r>
            <a:endParaRPr lang="el-GR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4338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r>
              <a:rPr lang="el-GR" smtClean="0"/>
              <a:t>ΟΙ ΜΑΘΗΤΕΣ ΘΑ ΠΡΕΠΕΙ ΝΑ:</a:t>
            </a:r>
          </a:p>
          <a:p>
            <a:r>
              <a:rPr lang="el-GR" smtClean="0"/>
              <a:t>ΓΝΩΡΙΣΟΥΝ ΤΟ ΡΟΛΟ ΤΟΥ ΑΙΜΑΤΟΣ</a:t>
            </a:r>
          </a:p>
          <a:p>
            <a:r>
              <a:rPr lang="el-GR" smtClean="0"/>
              <a:t>ΚΑΤΑΝΟΗΣΟΥΝ ΠΟΙΕΣ ΛΕΙΤΟΥΡΓΙΕΣ ΕΠΙΤΕΛΕΙ ΤΟ ΑΙΜΑ</a:t>
            </a:r>
          </a:p>
          <a:p>
            <a:r>
              <a:rPr lang="el-GR" smtClean="0"/>
              <a:t>ΑΠΌ ΠΟΙΑ ΣΥΣΤΑΤΙΚΑ ΑΠΟΤΕΛΕΙΤΑΙ</a:t>
            </a:r>
          </a:p>
          <a:p>
            <a:r>
              <a:rPr lang="el-GR" smtClean="0"/>
              <a:t>ΓΝΩΡΙΣΟΥΝ ΤΗΝ ΣΗΜΑΣΙΑ ΤΗΣ ΠΡΟΣΦΟΡΑΣ  ΤΟΥ ΑΙΜΑΤΟΣ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el-GR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2770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722438"/>
            <a:ext cx="4038600" cy="4525962"/>
          </a:xfrm>
        </p:spPr>
        <p:txBody>
          <a:bodyPr/>
          <a:lstStyle/>
          <a:p>
            <a:r>
              <a:rPr lang="el-GR" smtClean="0"/>
              <a:t>Η ΔΙΑΘΕΣΗ ΤΟΥ ΑΙΜΑΤΟΣ ΓΙΝΕΤΑΙ ΜΟΝΟ ΜΕ  ΔΩΡΕΑ</a:t>
            </a:r>
          </a:p>
          <a:p>
            <a:pPr>
              <a:buFont typeface="Wingdings 2" pitchFamily="18" charset="2"/>
              <a:buNone/>
            </a:pPr>
            <a:r>
              <a:rPr lang="el-GR" smtClean="0"/>
              <a:t>    ΚΥΡΙΑ ΠΗΓΗ ΕΊΝΑΙ Ο ΕΘΕΛΟΝΤΗΣ ΑΙΜΟΔΟΤΗΣ</a:t>
            </a:r>
          </a:p>
          <a:p>
            <a:pPr>
              <a:buFont typeface="Wingdings 2" pitchFamily="18" charset="2"/>
              <a:buNone/>
            </a:pPr>
            <a:r>
              <a:rPr lang="el-GR" smtClean="0"/>
              <a:t>    Ο ΕΘΕΛΟΝΤΙΣΜΟΣ ΕΊΝΑΙ ΜΙΑ ΣΠΟΥΔΑΙΑ ΑΡΕΤΗ</a:t>
            </a:r>
          </a:p>
        </p:txBody>
      </p:sp>
      <p:pic>
        <p:nvPicPr>
          <p:cNvPr id="32771" name="5 - Θέση περιεχομένου" descr="1.png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003800" y="1916113"/>
            <a:ext cx="2085975" cy="1905000"/>
          </a:xfrm>
        </p:spPr>
      </p:pic>
      <p:pic>
        <p:nvPicPr>
          <p:cNvPr id="32772" name="Picture 1" descr="C:\Users\ΛΕΤΑ\Pictures\imagesCA7OCCDK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56325" y="4508500"/>
            <a:ext cx="2466975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fontAlgn="auto">
              <a:spcAft>
                <a:spcPts val="0"/>
              </a:spcAft>
              <a:defRPr/>
            </a:pPr>
            <a:r>
              <a:rPr lang="el-GR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ΒΙΒΛΙΟΓΡΑΦΙΑ</a:t>
            </a:r>
            <a:br>
              <a:rPr lang="el-GR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endParaRPr lang="el-GR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3794" name="4 - Θέση περιεχομένου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r>
              <a:rPr lang="el-GR" smtClean="0"/>
              <a:t>ΦΕΡΤΑΚΗΣ ΑΡ.:ΑΙΜΑΤΟΛΟΓΙΑ ΑΘΗΝΑ 1955</a:t>
            </a:r>
          </a:p>
          <a:p>
            <a:r>
              <a:rPr lang="el-GR" smtClean="0"/>
              <a:t>ΥΠΟΥΡΓΕΙΟ ΥΓΕΙΑΣ ΚΑΙ ΠΡΟΝΟΙΑΣ         ’ΤΟ ΑΙΜΑ’</a:t>
            </a:r>
          </a:p>
          <a:p>
            <a:r>
              <a:rPr lang="el-GR" smtClean="0"/>
              <a:t>ΣΠΙΝΟΣ ΘΑ.:ΑΙΜΟΔΟΣΙΑ ΙΙ</a:t>
            </a:r>
          </a:p>
          <a:p>
            <a:r>
              <a:rPr lang="el-GR" smtClean="0"/>
              <a:t>ΠΑΥΛΑΤΟΥ Μ.:ΑΝΟΣΟΛΟΓΙΑ ΑΘΗΝΑ 1977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fontAlgn="auto">
              <a:spcAft>
                <a:spcPts val="0"/>
              </a:spcAft>
              <a:defRPr/>
            </a:pPr>
            <a:r>
              <a:rPr lang="el-GR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/>
            </a:r>
            <a:br>
              <a:rPr lang="el-GR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endParaRPr lang="el-GR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5362" name="3 - Θέση περιεχομένου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r>
              <a:rPr lang="el-GR" smtClean="0"/>
              <a:t>ΤΙ ΕΊΝΑΙ ΤΟ ΑΙΜΑ</a:t>
            </a:r>
          </a:p>
          <a:p>
            <a:r>
              <a:rPr lang="el-GR" smtClean="0"/>
              <a:t>ΤΙ ΕΊΝΑΙ ΤΟ ΠΛΑΣΜΑ</a:t>
            </a:r>
          </a:p>
          <a:p>
            <a:r>
              <a:rPr lang="el-GR" smtClean="0"/>
              <a:t>ΑΙΜΟΣΦΑΙΡΙΑ</a:t>
            </a:r>
          </a:p>
          <a:p>
            <a:r>
              <a:rPr lang="el-GR" smtClean="0"/>
              <a:t>ΑΙΜΟΠΕΤΑΛΙΑ</a:t>
            </a:r>
          </a:p>
          <a:p>
            <a:pPr>
              <a:buFont typeface="Wingdings 2" pitchFamily="18" charset="2"/>
              <a:buNone/>
            </a:pPr>
            <a:endParaRPr lang="el-GR" smtClean="0"/>
          </a:p>
          <a:p>
            <a:endParaRPr lang="el-GR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ΑΙΜΑ</a:t>
            </a:r>
            <a:br>
              <a:rPr lang="el-GR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el-GR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ΟΡΙΣΜΟΣ</a:t>
            </a:r>
            <a:br>
              <a:rPr lang="el-GR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endParaRPr lang="el-GR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6386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722438"/>
            <a:ext cx="4038600" cy="4525962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el-GR" smtClean="0"/>
              <a:t>Τι ξέρετε για αυτό;</a:t>
            </a:r>
          </a:p>
          <a:p>
            <a:pPr>
              <a:buFont typeface="Wingdings 2" pitchFamily="18" charset="2"/>
              <a:buNone/>
            </a:pPr>
            <a:r>
              <a:rPr lang="el-GR" smtClean="0"/>
              <a:t>Ότι χωρίς τα 5 λίτρα αυτού δεν μπορούμε να ζήσουμε..σωστά;</a:t>
            </a:r>
          </a:p>
          <a:p>
            <a:pPr>
              <a:buFont typeface="Wingdings 2" pitchFamily="18" charset="2"/>
              <a:buNone/>
            </a:pPr>
            <a:r>
              <a:rPr lang="el-GR" smtClean="0"/>
              <a:t>Γιατί όμως;</a:t>
            </a:r>
          </a:p>
          <a:p>
            <a:pPr>
              <a:buFont typeface="Wingdings 2" pitchFamily="18" charset="2"/>
              <a:buNone/>
            </a:pPr>
            <a:r>
              <a:rPr lang="el-GR" smtClean="0"/>
              <a:t>Το αίμα ονομάζεται και υγρό της ζωής αφού εκτελεί κάποιες λειτουργίες σημαντικές</a:t>
            </a:r>
          </a:p>
          <a:p>
            <a:pPr>
              <a:buFont typeface="Wingdings 2" pitchFamily="18" charset="2"/>
              <a:buNone/>
            </a:pPr>
            <a:endParaRPr lang="el-GR" smtClean="0"/>
          </a:p>
        </p:txBody>
      </p:sp>
      <p:pic>
        <p:nvPicPr>
          <p:cNvPr id="5" name="4 - Θέση περιεχομένου" descr="3.png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686425" y="2817813"/>
            <a:ext cx="1962150" cy="2333625"/>
          </a:xfr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fontAlgn="auto">
              <a:spcAft>
                <a:spcPts val="0"/>
              </a:spcAft>
              <a:defRPr/>
            </a:pPr>
            <a:r>
              <a:rPr lang="el-GR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ΠΛΑΣΜΑ</a:t>
            </a:r>
            <a:endParaRPr lang="el-GR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>
            <a:normAutofit lnSpcReduction="10000"/>
          </a:bodyPr>
          <a:lstStyle/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l-GR" dirty="0" smtClean="0"/>
              <a:t>Το αίμα αποτελείται κατά 55% από ένα κιτρινωπό υγρό το πλάσμα όπου με την σειρά του αποτελείται κατά 90% από νερό.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l-GR" dirty="0" smtClean="0"/>
              <a:t>Τι κάνει το πλάσμα;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l-GR" dirty="0" smtClean="0"/>
              <a:t>Είναι το λεωφορείο με το οποίο ταξιδεύουν τα συστατικά του αίματος στο κυκλοφορικό σύστημα όπως τα ερυθρά και λευκά  αιμοσφαίρια και τα αιμοπετάλια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el-GR" dirty="0"/>
          </a:p>
        </p:txBody>
      </p:sp>
      <p:pic>
        <p:nvPicPr>
          <p:cNvPr id="17411" name="Picture 1" descr="C:\Users\ΛΕΤΑ\Pictures\45497505_c0013438-frozen_blood_plasma-spl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88125" y="260350"/>
            <a:ext cx="2152650" cy="161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Τίτλος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</p:spPr>
        <p:txBody>
          <a:bodyPr/>
          <a:lstStyle/>
          <a:p>
            <a:pPr marL="484632" fontAlgn="auto">
              <a:spcAft>
                <a:spcPts val="0"/>
              </a:spcAft>
              <a:defRPr/>
            </a:pPr>
            <a:endParaRPr lang="el-GR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8434" name="6 - Θέση περιεχομένου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r>
              <a:rPr lang="el-GR" smtClean="0"/>
              <a:t>Τα συστατικά αυτά παράγονται στο μυελό των οστών(βρίσκεται στο εσωτερικό των κοκάλων μας)και ιδιαίτερα της σπονδυλικής στήλης,των πλευρών,της λεκάνης,του στέρνου και του κρανίου μας.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fontAlgn="auto">
              <a:spcAft>
                <a:spcPts val="0"/>
              </a:spcAft>
              <a:defRPr/>
            </a:pPr>
            <a:r>
              <a:rPr lang="el-GR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ΕΡΥΘΡΑ ΑΙΜΟΣΦΑΙΡΙΑ</a:t>
            </a:r>
            <a:endParaRPr lang="el-GR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9458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r>
              <a:rPr lang="el-GR" smtClean="0"/>
              <a:t>Είναι κύτταρα που μοιάζουν με 2 βαθουλωτούς δίσκους κολλημένους μεταξύ τους και ζούν περίπου 4 μήνες.</a:t>
            </a:r>
          </a:p>
          <a:p>
            <a:r>
              <a:rPr lang="el-GR" smtClean="0"/>
              <a:t>Παράγουν την αιμοσφαιρίνη η οποία με την βοήθεια του σιδήρου μπορεί να συλλάβει το οξυγόνο από τους πνεύμονες και να το μεταφέρει στους ιστούς και στα όργανα του σώματος.</a:t>
            </a:r>
          </a:p>
        </p:txBody>
      </p:sp>
      <p:pic>
        <p:nvPicPr>
          <p:cNvPr id="19459" name="Picture 2" descr="http://t2.gstatic.com/images?q=tbn:ANd9GcS5mw8It2jJL8jj72QwoLHi6I0wft1ZQ7Y5fo8XFmNVfdj5X-ec3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80288" y="333375"/>
            <a:ext cx="1501775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Τίτλος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</p:spPr>
        <p:txBody>
          <a:bodyPr/>
          <a:lstStyle/>
          <a:p>
            <a:pPr marL="484632" fontAlgn="auto">
              <a:spcAft>
                <a:spcPts val="0"/>
              </a:spcAft>
              <a:defRPr/>
            </a:pPr>
            <a:endParaRPr lang="el-GR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8313" y="1773238"/>
            <a:ext cx="8229600" cy="4572000"/>
          </a:xfrm>
        </p:spPr>
        <p:txBody>
          <a:bodyPr>
            <a:normAutofit fontScale="92500" lnSpcReduction="20000"/>
          </a:bodyPr>
          <a:lstStyle/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l-GR" dirty="0" smtClean="0"/>
              <a:t>Εκεί ανταλλάσει το οξυγόνο με το διοξείδιο του άνθρακα προς τους πνεύμονες από όπου αποβάλλεται με την αναπνοή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endParaRPr lang="el-GR" dirty="0" smtClean="0"/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dirty="0" smtClean="0"/>
              <a:t>ΟΞΥΓΟΝΟ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dirty="0" smtClean="0">
                <a:solidFill>
                  <a:srgbClr val="00B050"/>
                </a:solidFill>
              </a:rPr>
              <a:t>                                           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dirty="0" smtClean="0"/>
              <a:t>                                             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dirty="0" smtClean="0"/>
              <a:t>                                 ΠΝΕΥΜΟΝΕΣ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dirty="0" smtClean="0"/>
              <a:t>                                                             ΑΝΑΠΝΟΗ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dirty="0" smtClean="0"/>
              <a:t> ΔΙΟΞΕΙΔΙΟ ΤΟΥ                               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dirty="0" smtClean="0"/>
              <a:t>ΑΝΘΡΑΚΑ                         </a:t>
            </a:r>
            <a:endParaRPr lang="el-GR" dirty="0"/>
          </a:p>
        </p:txBody>
      </p:sp>
      <p:sp>
        <p:nvSpPr>
          <p:cNvPr id="10" name="9 - Βέλος προς τα κάτω"/>
          <p:cNvSpPr/>
          <p:nvPr/>
        </p:nvSpPr>
        <p:spPr>
          <a:xfrm>
            <a:off x="1116013" y="4221163"/>
            <a:ext cx="719137" cy="7921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13" name="12 - Καμπύλο βέλος προς τα επάνω"/>
          <p:cNvSpPr/>
          <p:nvPr/>
        </p:nvSpPr>
        <p:spPr>
          <a:xfrm>
            <a:off x="3132138" y="5732463"/>
            <a:ext cx="1584325" cy="86518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>
              <a:solidFill>
                <a:schemeClr val="tx1"/>
              </a:solidFill>
            </a:endParaRPr>
          </a:p>
        </p:txBody>
      </p:sp>
      <p:sp>
        <p:nvSpPr>
          <p:cNvPr id="14" name="13 - Καμπύλο βέλος προς τα κάτω"/>
          <p:cNvSpPr/>
          <p:nvPr/>
        </p:nvSpPr>
        <p:spPr>
          <a:xfrm>
            <a:off x="5508625" y="3716338"/>
            <a:ext cx="1439863" cy="79216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fontAlgn="auto">
              <a:spcAft>
                <a:spcPts val="0"/>
              </a:spcAft>
              <a:defRPr/>
            </a:pPr>
            <a:r>
              <a:rPr lang="el-GR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ΛΕΥΚΑ ΑΙΜΟΣΦΑΙΡΙΑ</a:t>
            </a:r>
            <a:endParaRPr lang="el-GR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21506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el-GR" smtClean="0"/>
              <a:t>Έίναι πολύ λίγα</a:t>
            </a:r>
          </a:p>
          <a:p>
            <a:pPr>
              <a:buFont typeface="Wingdings 2" pitchFamily="18" charset="2"/>
              <a:buNone/>
            </a:pPr>
            <a:r>
              <a:rPr lang="el-GR" smtClean="0"/>
              <a:t>Έχουν σκοπό την άμυνα του οργανισμού</a:t>
            </a:r>
          </a:p>
          <a:p>
            <a:pPr>
              <a:buFont typeface="Wingdings 2" pitchFamily="18" charset="2"/>
              <a:buNone/>
            </a:pPr>
            <a:r>
              <a:rPr lang="el-GR" smtClean="0"/>
              <a:t>Παράγουν αντισώματα τα οποία καταπολεμούν τα μικρόβια που προκαλούν μολύνσεις.</a:t>
            </a:r>
          </a:p>
        </p:txBody>
      </p:sp>
      <p:pic>
        <p:nvPicPr>
          <p:cNvPr id="21507" name="Picture 2" descr="http://t0.gstatic.com/images?q=tbn:ANd9GcRSEmrA4cBgPL7xieHNKHWRW48bMDLxOUF8vQxwIqWdp9gIfD5-l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55875" y="4508500"/>
            <a:ext cx="3168650" cy="194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Ζωντάνια">
  <a:themeElements>
    <a:clrScheme name="Ζωντάνι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Ζωντάνι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Ζωντάνι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374</TotalTime>
  <Words>438</Words>
  <Application>Microsoft Office PowerPoint</Application>
  <PresentationFormat>On-screen Show (4:3)</PresentationFormat>
  <Paragraphs>84</Paragraphs>
  <Slides>21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Πρότυπο σχεδίασης</vt:lpstr>
      </vt:variant>
      <vt:variant>
        <vt:i4>8</vt:i4>
      </vt:variant>
      <vt:variant>
        <vt:lpstr>Τίτλοι διαφανειών</vt:lpstr>
      </vt:variant>
      <vt:variant>
        <vt:i4>21</vt:i4>
      </vt:variant>
    </vt:vector>
  </HeadingPairs>
  <TitlesOfParts>
    <vt:vector size="34" baseType="lpstr">
      <vt:lpstr>Century Gothic</vt:lpstr>
      <vt:lpstr>Arial</vt:lpstr>
      <vt:lpstr>Wingdings 2</vt:lpstr>
      <vt:lpstr>Verdana</vt:lpstr>
      <vt:lpstr>Calibri</vt:lpstr>
      <vt:lpstr>Ζωντάνια</vt:lpstr>
      <vt:lpstr>Ζωντάνια</vt:lpstr>
      <vt:lpstr>Ζωντάνια</vt:lpstr>
      <vt:lpstr>Ζωντάνια</vt:lpstr>
      <vt:lpstr>Ζωντάνια</vt:lpstr>
      <vt:lpstr>Ζωντάνια</vt:lpstr>
      <vt:lpstr>Ζωντάνια</vt:lpstr>
      <vt:lpstr>Ζωντάνια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  <vt:lpstr>Διαφάνεια 19</vt:lpstr>
      <vt:lpstr>Διαφάνεια 20</vt:lpstr>
      <vt:lpstr>Διαφάνεια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ΑΙΜΑΤΟΛΟΓΙΑ ΑΙΜΟΔΟΣΙΑ Ι</dc:title>
  <dc:creator>ΛΕΤΑ</dc:creator>
  <cp:lastModifiedBy>BIOLETA</cp:lastModifiedBy>
  <cp:revision>41</cp:revision>
  <dcterms:created xsi:type="dcterms:W3CDTF">2012-11-23T15:00:56Z</dcterms:created>
  <dcterms:modified xsi:type="dcterms:W3CDTF">2012-12-16T13:24:24Z</dcterms:modified>
</cp:coreProperties>
</file>