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4" r:id="rId11"/>
    <p:sldId id="265" r:id="rId12"/>
    <p:sldId id="286" r:id="rId13"/>
    <p:sldId id="267" r:id="rId14"/>
    <p:sldId id="266" r:id="rId15"/>
    <p:sldId id="277" r:id="rId16"/>
    <p:sldId id="268" r:id="rId17"/>
    <p:sldId id="269" r:id="rId18"/>
    <p:sldId id="278" r:id="rId19"/>
    <p:sldId id="270" r:id="rId20"/>
    <p:sldId id="271" r:id="rId21"/>
    <p:sldId id="279" r:id="rId22"/>
    <p:sldId id="272" r:id="rId23"/>
    <p:sldId id="273" r:id="rId24"/>
    <p:sldId id="274" r:id="rId25"/>
    <p:sldId id="275" r:id="rId26"/>
    <p:sldId id="276" r:id="rId27"/>
    <p:sldId id="280" r:id="rId28"/>
    <p:sldId id="281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17E783-03F3-40A2-9E5A-90C9F03372A3}" type="datetimeFigureOut">
              <a:rPr lang="el-GR" smtClean="0"/>
              <a:pPr/>
              <a:t>12/4/2013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ECD3E0-A5F4-498B-8F9B-692F174827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ΘΕΡΜΙΚΕΣ ΚΑΚΩΣΕΙΣ</a:t>
            </a:r>
            <a:endParaRPr lang="el-GR" dirty="0"/>
          </a:p>
        </p:txBody>
      </p:sp>
      <p:sp>
        <p:nvSpPr>
          <p:cNvPr id="2" name="1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ΧΕΙΡΟΥΡΓΙΚΗ</a:t>
            </a:r>
          </a:p>
          <a:p>
            <a:r>
              <a:rPr lang="el-GR" dirty="0" smtClean="0"/>
              <a:t>Γ’ ΕΠΑ.Λ.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Μετρηση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εκτασησ</a:t>
            </a:r>
            <a:r>
              <a:rPr lang="el-GR" dirty="0" smtClean="0"/>
              <a:t> του </a:t>
            </a:r>
            <a:r>
              <a:rPr lang="el-GR" dirty="0" err="1" smtClean="0"/>
              <a:t>εγκαυματοσ</a:t>
            </a:r>
            <a:r>
              <a:rPr lang="el-GR" dirty="0" smtClean="0"/>
              <a:t> (1)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απλούστερος και ακριβέστερος τρόπος υπολογισμού της </a:t>
            </a:r>
            <a:r>
              <a:rPr lang="el-GR" dirty="0" err="1" smtClean="0"/>
              <a:t>εγκαυματικής</a:t>
            </a:r>
            <a:r>
              <a:rPr lang="el-GR" dirty="0" smtClean="0"/>
              <a:t> επιφάνειας είναι ο </a:t>
            </a:r>
            <a:r>
              <a:rPr lang="el-GR" b="1" dirty="0" smtClean="0"/>
              <a:t>«κανόνας των εννέα»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Το σώμα χωρίζεται σε περιοχές που αντιστοιχούν περίπου στο 9% της ολικής επιφάνειας σώματος (ΟΕΣ) ή σε πολλαπλάσια του 9, εκτός από την περιοχή του περινέου που υπολογίζεται ως 1% της ΟΕΣ.</a:t>
            </a:r>
            <a:endParaRPr lang="el-G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περιεχομένου" descr="eikon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268760"/>
            <a:ext cx="4392488" cy="5380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Μετρηση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εκτασησ</a:t>
            </a:r>
            <a:r>
              <a:rPr lang="el-GR" dirty="0" smtClean="0"/>
              <a:t> του </a:t>
            </a:r>
            <a:r>
              <a:rPr lang="el-GR" dirty="0" err="1" smtClean="0"/>
              <a:t>εγκαυματοσ</a:t>
            </a:r>
            <a:r>
              <a:rPr lang="el-GR" dirty="0" smtClean="0"/>
              <a:t>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Η</a:t>
            </a:r>
            <a:r>
              <a:rPr lang="el-GR" dirty="0" smtClean="0"/>
              <a:t> </a:t>
            </a:r>
            <a:r>
              <a:rPr lang="el-GR" b="1" dirty="0" smtClean="0"/>
              <a:t>μέθοδος της «παλάμης» </a:t>
            </a:r>
          </a:p>
          <a:p>
            <a:r>
              <a:rPr lang="el-GR" dirty="0" smtClean="0"/>
              <a:t>Η έκταση των εγκαυμάτων υπολογίζεται μετρώντας τα με την παλάμη του ασθενούς, που θεωρείται ότι αποτελεί το 1% της ΟΕΣ.</a:t>
            </a:r>
            <a:endParaRPr lang="el-G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Γιατι</a:t>
            </a:r>
            <a:r>
              <a:rPr lang="el-GR" dirty="0" smtClean="0"/>
              <a:t> </a:t>
            </a:r>
            <a:r>
              <a:rPr lang="el-GR" dirty="0" err="1" smtClean="0"/>
              <a:t>ειναι</a:t>
            </a:r>
            <a:r>
              <a:rPr lang="el-GR" dirty="0" smtClean="0"/>
              <a:t> </a:t>
            </a:r>
            <a:r>
              <a:rPr lang="el-GR" dirty="0" err="1" smtClean="0"/>
              <a:t>σημαντικη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Το μεγαλύτερο πρόβλημα ενός </a:t>
            </a:r>
            <a:r>
              <a:rPr lang="el-GR" dirty="0" err="1" smtClean="0"/>
              <a:t>εγκαυματία</a:t>
            </a:r>
            <a:r>
              <a:rPr lang="el-GR" dirty="0" smtClean="0"/>
              <a:t> είναι η απώλεια ύδατος και ηλεκτρολυτών που θα αντικατασταθούν με διαλύματα (ορούς).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μέτρηση της έκτασης του εγκαύματος είναι σημαντική γιατί καθορίζει την ποσότητα των υγρών που θα χορηγηθούν στον </a:t>
            </a:r>
            <a:r>
              <a:rPr lang="el-GR" dirty="0" err="1" smtClean="0"/>
              <a:t>εγκαυματία</a:t>
            </a:r>
            <a:r>
              <a:rPr lang="el-GR" dirty="0" smtClean="0"/>
              <a:t> κατά τα πρώτα 24ωρα μετά το έγκαυμα.</a:t>
            </a:r>
            <a:endParaRPr lang="el-GR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Εκτιμηση</a:t>
            </a:r>
            <a:r>
              <a:rPr lang="el-GR" dirty="0" smtClean="0"/>
              <a:t> </a:t>
            </a:r>
            <a:r>
              <a:rPr lang="el-GR" dirty="0" err="1" smtClean="0"/>
              <a:t>βαθουσ</a:t>
            </a:r>
            <a:r>
              <a:rPr lang="el-GR" dirty="0" smtClean="0"/>
              <a:t> του </a:t>
            </a:r>
            <a:r>
              <a:rPr lang="el-GR" dirty="0" err="1" smtClean="0"/>
              <a:t>εγκαυματοσ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βάθος χαρακτηρίζεται ανάλογα με τα στρώματα του δέρματος που έχουν καταστραφεί.</a:t>
            </a:r>
          </a:p>
          <a:p>
            <a:r>
              <a:rPr lang="el-GR" b="1" dirty="0" err="1" smtClean="0"/>
              <a:t>Επιπολής</a:t>
            </a:r>
            <a:r>
              <a:rPr lang="el-GR" b="1" dirty="0" smtClean="0"/>
              <a:t> μερικού πάχους (1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βαθμού)</a:t>
            </a:r>
            <a:r>
              <a:rPr lang="el-GR" dirty="0" smtClean="0"/>
              <a:t>: Αφορούν μόνο την </a:t>
            </a:r>
            <a:r>
              <a:rPr lang="el-GR" b="1" dirty="0" smtClean="0"/>
              <a:t>επιδερμίδα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	Χαρακτηρίζονται από </a:t>
            </a:r>
            <a:r>
              <a:rPr lang="el-GR" b="1" dirty="0" smtClean="0"/>
              <a:t>ερυθρότητα</a:t>
            </a:r>
            <a:r>
              <a:rPr lang="el-GR" dirty="0" smtClean="0"/>
              <a:t>, ελαφρύ πόνο, ελαφρύ πρήξιμο και ευαισθησία.</a:t>
            </a:r>
          </a:p>
          <a:p>
            <a:pPr>
              <a:buNone/>
            </a:pPr>
            <a:r>
              <a:rPr lang="el-GR" dirty="0" smtClean="0"/>
              <a:t>	Η επούλωσή τους διαρκεί περίπου </a:t>
            </a:r>
            <a:r>
              <a:rPr lang="el-GR" b="1" dirty="0" smtClean="0"/>
              <a:t>μια εβδομάδα</a:t>
            </a:r>
            <a:r>
              <a:rPr lang="el-GR" dirty="0" smtClean="0"/>
              <a:t> π.χ. ηλιακό έγκαυμα.</a:t>
            </a:r>
            <a:endParaRPr lang="el-GR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50px-Burn_Degree_Diagram.svg - Αντίγραφ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5096" y="1772816"/>
            <a:ext cx="6631737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Sunbu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2775952" cy="3816424"/>
          </a:xfrm>
        </p:spPr>
      </p:pic>
      <p:pic>
        <p:nvPicPr>
          <p:cNvPr id="25602" name="Picture 2" descr="http://fe-mail.gr/media/Image/health_nutrition/2012/06/egavma_iliotherapeia/iliotherapeia_egav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5429250" cy="38355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Βαθέως μερικού πάχους (2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βαθμού)</a:t>
            </a:r>
            <a:r>
              <a:rPr lang="el-GR" dirty="0" smtClean="0"/>
              <a:t>: </a:t>
            </a:r>
          </a:p>
          <a:p>
            <a:pPr>
              <a:buNone/>
            </a:pPr>
            <a:r>
              <a:rPr lang="el-GR" dirty="0" smtClean="0"/>
              <a:t>	Αφορούν την </a:t>
            </a:r>
            <a:r>
              <a:rPr lang="el-GR" b="1" dirty="0" smtClean="0"/>
              <a:t>επιδερμίδα</a:t>
            </a:r>
            <a:r>
              <a:rPr lang="el-GR" dirty="0" smtClean="0"/>
              <a:t> και το </a:t>
            </a:r>
            <a:r>
              <a:rPr lang="el-GR" b="1" dirty="0" smtClean="0"/>
              <a:t>χόριο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	Χαρακτηρίζονται από </a:t>
            </a:r>
            <a:r>
              <a:rPr lang="el-GR" b="1" dirty="0" smtClean="0"/>
              <a:t>φλύκταινες</a:t>
            </a:r>
            <a:r>
              <a:rPr lang="el-GR" dirty="0" smtClean="0"/>
              <a:t> (φουσκάλες), πόνο και πρήξιμο.</a:t>
            </a:r>
          </a:p>
          <a:p>
            <a:pPr>
              <a:buNone/>
            </a:pPr>
            <a:r>
              <a:rPr lang="el-GR" b="1" dirty="0" smtClean="0"/>
              <a:t>	</a:t>
            </a:r>
            <a:r>
              <a:rPr lang="el-GR" dirty="0" smtClean="0"/>
              <a:t>Η επούλωσή τους διαρκεί </a:t>
            </a:r>
            <a:r>
              <a:rPr lang="el-GR" b="1" dirty="0" smtClean="0"/>
              <a:t>3 – 4 εβδομάδες</a:t>
            </a:r>
            <a:r>
              <a:rPr lang="el-GR" dirty="0" smtClean="0"/>
              <a:t>.</a:t>
            </a:r>
            <a:endParaRPr lang="el-GR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50px-Burn_Degree_Diagram.svg - Αντίγραφο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93990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aldbu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3600400" cy="3218294"/>
          </a:xfrm>
        </p:spPr>
      </p:pic>
      <p:pic>
        <p:nvPicPr>
          <p:cNvPr id="5" name="4 - Εικόνα" descr="Major-2nd-degree-bu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916832"/>
            <a:ext cx="2866628" cy="382217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ΟΡΙΣΜΟΣ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Έγκαυμα είναι η καταστροφή του δέρματος και των βαθύτερων ιστών από θερμικό, χημικό ή ηλεκτρικό παράγοντα.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Δεν πρέπει να αντιμετωπίζεται σαν τοπική βλάβη, αλλά σαν «νόσος» που διαταράσσει ολόκληρο τον οργανισμό.</a:t>
            </a:r>
            <a:endParaRPr lang="el-GR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Ολικού πάχους (3</a:t>
            </a:r>
            <a:r>
              <a:rPr lang="el-GR" b="1" baseline="30000" dirty="0" smtClean="0"/>
              <a:t>ου</a:t>
            </a:r>
            <a:r>
              <a:rPr lang="el-GR" b="1" dirty="0" smtClean="0"/>
              <a:t> βαθμού)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dirty="0" smtClean="0"/>
              <a:t>	Αφορούν την </a:t>
            </a:r>
            <a:r>
              <a:rPr lang="el-GR" b="1" dirty="0" smtClean="0"/>
              <a:t>επιδερμίδα</a:t>
            </a:r>
            <a:r>
              <a:rPr lang="el-GR" dirty="0" smtClean="0"/>
              <a:t>, το </a:t>
            </a:r>
            <a:r>
              <a:rPr lang="el-GR" b="1" dirty="0" smtClean="0"/>
              <a:t>χόριο</a:t>
            </a:r>
            <a:r>
              <a:rPr lang="el-GR" dirty="0" smtClean="0"/>
              <a:t>, τον </a:t>
            </a:r>
            <a:r>
              <a:rPr lang="el-GR" b="1" dirty="0" smtClean="0"/>
              <a:t>υποδόριο</a:t>
            </a:r>
            <a:r>
              <a:rPr lang="el-GR" dirty="0" smtClean="0"/>
              <a:t> </a:t>
            </a:r>
            <a:r>
              <a:rPr lang="el-GR" b="1" dirty="0" smtClean="0"/>
              <a:t>ιστό</a:t>
            </a:r>
            <a:r>
              <a:rPr lang="el-GR" dirty="0" smtClean="0"/>
              <a:t>, νεύρα, μυς, οστά. </a:t>
            </a:r>
          </a:p>
          <a:p>
            <a:pPr>
              <a:buNone/>
            </a:pPr>
            <a:r>
              <a:rPr lang="el-GR" b="1" dirty="0" smtClean="0"/>
              <a:t>	</a:t>
            </a:r>
            <a:r>
              <a:rPr lang="el-GR" dirty="0" smtClean="0"/>
              <a:t>Χαρακτηρίζονται από </a:t>
            </a:r>
            <a:r>
              <a:rPr lang="el-GR" b="1" dirty="0" smtClean="0"/>
              <a:t>απουσία αίσθησης πόνου </a:t>
            </a:r>
            <a:r>
              <a:rPr lang="el-GR" dirty="0" smtClean="0"/>
              <a:t>και </a:t>
            </a:r>
            <a:r>
              <a:rPr lang="el-GR" b="1" smtClean="0"/>
              <a:t>ωχρό </a:t>
            </a:r>
            <a:r>
              <a:rPr lang="el-GR" b="1" smtClean="0"/>
              <a:t>και απανθρακωμένο </a:t>
            </a:r>
            <a:r>
              <a:rPr lang="el-GR" dirty="0" smtClean="0"/>
              <a:t>δέρμα.</a:t>
            </a:r>
          </a:p>
          <a:p>
            <a:pPr>
              <a:buNone/>
            </a:pPr>
            <a:r>
              <a:rPr lang="el-GR" b="1" dirty="0" smtClean="0"/>
              <a:t>	</a:t>
            </a:r>
            <a:r>
              <a:rPr lang="el-GR" dirty="0" smtClean="0"/>
              <a:t>Η επούλωσή τους γίνεται από τα </a:t>
            </a:r>
            <a:r>
              <a:rPr lang="el-GR" b="1" dirty="0" smtClean="0"/>
              <a:t>υγιή κύτταρα </a:t>
            </a:r>
            <a:r>
              <a:rPr lang="el-GR" dirty="0" smtClean="0"/>
              <a:t>γύρω από το έγκαυμα. Αναπτύσσονται </a:t>
            </a:r>
            <a:r>
              <a:rPr lang="el-GR" b="1" dirty="0" smtClean="0"/>
              <a:t>ουλές</a:t>
            </a:r>
            <a:r>
              <a:rPr lang="el-GR" dirty="0" smtClean="0"/>
              <a:t> και προβλήματα στην κινητικότητα και στην εμφάνιση των </a:t>
            </a:r>
            <a:r>
              <a:rPr lang="el-GR" dirty="0" err="1" smtClean="0"/>
              <a:t>εγκαυματιών</a:t>
            </a:r>
            <a:r>
              <a:rPr lang="el-GR" dirty="0" smtClean="0"/>
              <a:t>.</a:t>
            </a:r>
            <a:endParaRPr lang="el-GR" b="1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50px-Burn_Degree_Diagram.svg - Αντίγραφο (3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9979" y="1772816"/>
            <a:ext cx="7212422" cy="3997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8-day-old-3rd-degree-bu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3" y="2031802"/>
            <a:ext cx="4839261" cy="3629446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εντοπισμοσ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Ιδιαίτερη προσοχή και αντιμετώπιση απαιτούν τα εγκαύματα σε </a:t>
            </a:r>
            <a:r>
              <a:rPr lang="el-GR" b="1" dirty="0" smtClean="0"/>
              <a:t>πρόσωπο, λαιμό, στόμα </a:t>
            </a:r>
            <a:r>
              <a:rPr lang="el-GR" dirty="0" smtClean="0"/>
              <a:t>επειδή προκαλούν </a:t>
            </a:r>
            <a:r>
              <a:rPr lang="el-GR" b="1" dirty="0" smtClean="0"/>
              <a:t>οίδημα αεροφόρων οδών </a:t>
            </a:r>
            <a:r>
              <a:rPr lang="el-GR" dirty="0" smtClean="0"/>
              <a:t>με σοβαρό κίνδυνο </a:t>
            </a:r>
            <a:r>
              <a:rPr lang="el-GR" b="1" dirty="0" smtClean="0"/>
              <a:t>ασφυξίας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Επίσης προσοχή σε: μάτια, περίνεο, χέρια, πόδια.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ηλικια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Περισσότερο επικίνδυνα και πιθανόν θανατηφόρα σε: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/>
              <a:t>παιδιά κάτω των 2 ετών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/>
              <a:t>ενήλικες άνω των 60 ετών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6626" name="Picture 2" descr="http://www.infokids.gr/wp-content/uploads/2011/10/safe-beb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600399" cy="44860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Συνυπαρχουσεσ</a:t>
            </a:r>
            <a:r>
              <a:rPr lang="el-GR" dirty="0" smtClean="0"/>
              <a:t> </a:t>
            </a:r>
            <a:r>
              <a:rPr lang="el-GR" dirty="0" err="1" smtClean="0"/>
              <a:t>παθησεισ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Διαβήτης </a:t>
            </a:r>
          </a:p>
          <a:p>
            <a:r>
              <a:rPr lang="el-GR" dirty="0" smtClean="0"/>
              <a:t>Καρδιακή ανεπάρκεια</a:t>
            </a:r>
          </a:p>
          <a:p>
            <a:r>
              <a:rPr lang="el-GR" dirty="0" smtClean="0"/>
              <a:t>Πνευμονοπάθειες</a:t>
            </a:r>
          </a:p>
          <a:p>
            <a:r>
              <a:rPr lang="el-GR" dirty="0" err="1" smtClean="0"/>
              <a:t>Ανοσοκαταστολή</a:t>
            </a:r>
            <a:endParaRPr lang="el-GR" dirty="0" smtClean="0"/>
          </a:p>
          <a:p>
            <a:r>
              <a:rPr lang="el-GR" dirty="0" smtClean="0"/>
              <a:t>Καρκίνος</a:t>
            </a:r>
          </a:p>
          <a:p>
            <a:r>
              <a:rPr lang="el-GR" dirty="0" smtClean="0"/>
              <a:t>Ψυχιατρικές νόσοι</a:t>
            </a:r>
          </a:p>
          <a:p>
            <a:r>
              <a:rPr lang="el-GR" dirty="0" smtClean="0"/>
              <a:t>Αλκοολισμός </a:t>
            </a:r>
          </a:p>
          <a:p>
            <a:r>
              <a:rPr lang="el-GR" smtClean="0"/>
              <a:t>Κατάχρηση </a:t>
            </a:r>
            <a:r>
              <a:rPr lang="el-GR" dirty="0" smtClean="0"/>
              <a:t>φαρμάκων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Εισπνευστικο</a:t>
            </a:r>
            <a:r>
              <a:rPr lang="el-GR" dirty="0" smtClean="0"/>
              <a:t> </a:t>
            </a:r>
            <a:r>
              <a:rPr lang="el-GR" dirty="0" err="1" smtClean="0"/>
              <a:t>εγκαυμα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Η βλάβη που προκαλείται στους αεραγωγούς και στο αναπνευστικό δέντρο από την εισπνοή ατμού, τοξικών αερίων ή χημικών ουσιών που είναι προσκολλημένες στα εισπνεόμενα σωματίδια. </a:t>
            </a:r>
          </a:p>
          <a:p>
            <a:r>
              <a:rPr lang="el-GR" dirty="0" smtClean="0"/>
              <a:t>Το </a:t>
            </a:r>
            <a:r>
              <a:rPr lang="en-US" dirty="0" smtClean="0"/>
              <a:t>CO </a:t>
            </a:r>
            <a:r>
              <a:rPr lang="el-GR" dirty="0" smtClean="0"/>
              <a:t>αποτελεί την κύρια αιτία θανάτου στο 75% των θυμάτων πυρκαγιάς.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Συνυπαρξη</a:t>
            </a:r>
            <a:r>
              <a:rPr lang="el-GR" dirty="0" smtClean="0"/>
              <a:t> </a:t>
            </a:r>
            <a:r>
              <a:rPr lang="el-GR" dirty="0" err="1" smtClean="0"/>
              <a:t>αλλων</a:t>
            </a:r>
            <a:r>
              <a:rPr lang="el-GR" dirty="0" smtClean="0"/>
              <a:t> </a:t>
            </a:r>
            <a:r>
              <a:rPr lang="el-GR" dirty="0" err="1" smtClean="0"/>
              <a:t>κακωσεων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Πιθανές κακώσεις που έγιναν κατά τη διάρκεια του ατυχήματος ή κατά τη μεταφορά του τραυματία (</a:t>
            </a:r>
            <a:r>
              <a:rPr lang="el-GR" dirty="0" err="1" smtClean="0"/>
              <a:t>κρανιοεγκεφαλικές</a:t>
            </a:r>
            <a:r>
              <a:rPr lang="el-GR" dirty="0" smtClean="0"/>
              <a:t> κακώσεις, κατάγματα, αναπνευστικές επιπλοκές)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Σοβαρότερη και πιο επικίνδυνη η κατάσταση του </a:t>
            </a:r>
            <a:r>
              <a:rPr lang="el-GR" dirty="0" err="1" smtClean="0"/>
              <a:t>εγκαυματία</a:t>
            </a:r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283968" y="3789040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5400" b="1" dirty="0" smtClean="0"/>
              <a:t>ΕΥΧΑΡΙΣΤΩ ΠΟΛΥ ΓΙΑ ΤΗΝ ΠΡΟΣΟΧΗ ΣΑΣ </a:t>
            </a:r>
            <a:endParaRPr lang="el-G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Φυσιολογια</a:t>
            </a:r>
            <a:r>
              <a:rPr lang="el-GR" dirty="0" smtClean="0"/>
              <a:t> </a:t>
            </a:r>
            <a:r>
              <a:rPr lang="el-GR" dirty="0" err="1" smtClean="0"/>
              <a:t>δερματοσ</a:t>
            </a:r>
            <a:endParaRPr lang="el-GR" dirty="0"/>
          </a:p>
        </p:txBody>
      </p:sp>
      <p:pic>
        <p:nvPicPr>
          <p:cNvPr id="4" name="4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734344"/>
            <a:ext cx="5943600" cy="41656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Θερμικα</a:t>
            </a:r>
            <a:r>
              <a:rPr lang="el-GR" dirty="0" smtClean="0"/>
              <a:t> </a:t>
            </a:r>
            <a:r>
              <a:rPr lang="el-GR" dirty="0" err="1" smtClean="0"/>
              <a:t>εγκαυματα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Βλάβες που προκαλούνται από την τοπική επίδραση υψηλής θερμοκρασίας (</a:t>
            </a:r>
            <a:r>
              <a:rPr lang="el-GR" b="1" dirty="0" smtClean="0"/>
              <a:t>μεγαλύτερης από 45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n-US" b="1" dirty="0" smtClean="0"/>
              <a:t>C</a:t>
            </a:r>
            <a:r>
              <a:rPr lang="en-US" dirty="0" smtClean="0"/>
              <a:t>)</a:t>
            </a:r>
            <a:r>
              <a:rPr lang="el-GR" dirty="0" smtClean="0"/>
              <a:t>. Διακρίνονται σε:</a:t>
            </a:r>
          </a:p>
          <a:p>
            <a:pPr>
              <a:buFont typeface="Wingdings" pitchFamily="2" charset="2"/>
              <a:buChar char="§"/>
            </a:pPr>
            <a:r>
              <a:rPr lang="el-GR" b="1" dirty="0" smtClean="0"/>
              <a:t>Ξηρής θερμότητας </a:t>
            </a:r>
            <a:r>
              <a:rPr lang="el-GR" dirty="0" smtClean="0"/>
              <a:t>(θερμικές εστίες, φωτιά, πυρακτωμένα αντικείμενα).</a:t>
            </a:r>
          </a:p>
          <a:p>
            <a:pPr>
              <a:buFont typeface="Wingdings" pitchFamily="2" charset="2"/>
              <a:buChar char="§"/>
            </a:pPr>
            <a:r>
              <a:rPr lang="el-GR" b="1" dirty="0" smtClean="0"/>
              <a:t>Υγρής θερμότητας </a:t>
            </a:r>
            <a:r>
              <a:rPr lang="el-GR" dirty="0" smtClean="0"/>
              <a:t>(νερό ή άλλα υγρά βραστά, ατμός με πίεση).</a:t>
            </a:r>
            <a:endParaRPr lang="el-G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Χημικα</a:t>
            </a:r>
            <a:r>
              <a:rPr lang="el-GR" dirty="0" smtClean="0"/>
              <a:t> </a:t>
            </a:r>
            <a:r>
              <a:rPr lang="el-GR" dirty="0" err="1" smtClean="0"/>
              <a:t>εγκαυματα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Βλάβες που προκαλούνται από την τοπική επίδραση καυστικών χημικών ουσιών π.χ. ισχυρών οξέων (θειικό οξύ, υδροχλωρικό οξύ) ή ισχυρών βάσεων (καυστικό κάλιο, καυστικό νάτριο).</a:t>
            </a:r>
            <a:endParaRPr lang="el-GR" dirty="0"/>
          </a:p>
        </p:txBody>
      </p:sp>
      <p:pic>
        <p:nvPicPr>
          <p:cNvPr id="4" name="3 - Εικόνα" descr="Sodium_hydroxide_bu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675367"/>
            <a:ext cx="2606027" cy="299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Ηλεκτρικα</a:t>
            </a:r>
            <a:r>
              <a:rPr lang="el-GR" dirty="0" smtClean="0"/>
              <a:t> </a:t>
            </a:r>
            <a:r>
              <a:rPr lang="el-GR" dirty="0" err="1" smtClean="0"/>
              <a:t>εγκαυματα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Βλάβες που προκαλούνται από την τοπική επίδραση του ηλεκτρισμού.</a:t>
            </a:r>
            <a:endParaRPr lang="el-GR" dirty="0"/>
          </a:p>
        </p:txBody>
      </p:sp>
      <p:pic>
        <p:nvPicPr>
          <p:cNvPr id="2050" name="Picture 2" descr="http://www.lemesos-blog.com/wp-content/uploads/2011/07/elect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958" y="2420888"/>
            <a:ext cx="2949313" cy="3576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Εγκαυματα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ηλεκτρομαγνητικη</a:t>
            </a:r>
            <a:r>
              <a:rPr lang="el-GR" dirty="0" smtClean="0"/>
              <a:t> </a:t>
            </a:r>
            <a:r>
              <a:rPr lang="el-GR" dirty="0" err="1" smtClean="0"/>
              <a:t>ακτινοβολια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Βλάβες που προκαλούνται από την επίδραση οποιασδήποτε μορφής ακτινοβολίας (π.χ. αυτά που προκαλούνται από την παρατεταμένη έκθεση στην ηλιακή ακτινοβολία).</a:t>
            </a:r>
            <a:endParaRPr lang="el-GR" dirty="0"/>
          </a:p>
        </p:txBody>
      </p:sp>
      <p:pic>
        <p:nvPicPr>
          <p:cNvPr id="1026" name="Picture 2" descr="Τι είναι το ηλιακό έγκαυμα, ποια τα συμπτώματά του και πώς μπορούμε να το αντιμετωπίσουμε; - Φωτογραφί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367240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Όσο </a:t>
            </a:r>
            <a:r>
              <a:rPr lang="el-GR" b="1" dirty="0" smtClean="0"/>
              <a:t>μεγαλύτερος</a:t>
            </a:r>
            <a:r>
              <a:rPr lang="el-GR" dirty="0" smtClean="0"/>
              <a:t> είναι ο </a:t>
            </a:r>
            <a:r>
              <a:rPr lang="el-GR" b="1" dirty="0" smtClean="0"/>
              <a:t>χρόνος</a:t>
            </a:r>
            <a:r>
              <a:rPr lang="el-GR" dirty="0" smtClean="0"/>
              <a:t> επίδρασης του θερμικού αιτίου στο δέρμα, τόσο μεγαλύτερη θα είναι η </a:t>
            </a:r>
            <a:r>
              <a:rPr lang="el-GR" b="1" dirty="0" smtClean="0"/>
              <a:t>κυτταρική καταστροφή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Απότομη έκθεση σε θερμοκρασία </a:t>
            </a:r>
            <a:r>
              <a:rPr lang="el-GR" b="1" dirty="0" smtClean="0"/>
              <a:t>μεγαλύτερη των 51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n-US" b="1" dirty="0" smtClean="0"/>
              <a:t>C</a:t>
            </a:r>
            <a:r>
              <a:rPr lang="el-GR" dirty="0" smtClean="0"/>
              <a:t>            άμεση </a:t>
            </a:r>
            <a:r>
              <a:rPr lang="el-GR" b="1" dirty="0" err="1" smtClean="0"/>
              <a:t>ιστική</a:t>
            </a:r>
            <a:r>
              <a:rPr lang="el-GR" b="1" dirty="0" smtClean="0"/>
              <a:t> καταστροφή</a:t>
            </a:r>
          </a:p>
          <a:p>
            <a:r>
              <a:rPr lang="el-GR" dirty="0" smtClean="0"/>
              <a:t>Έκθεση σε θερμοκρασία </a:t>
            </a:r>
            <a:r>
              <a:rPr lang="el-GR" b="1" dirty="0" smtClean="0"/>
              <a:t>μεγαλύτερη από 70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n-US" b="1" dirty="0" smtClean="0"/>
              <a:t>C</a:t>
            </a:r>
            <a:r>
              <a:rPr lang="el-GR" b="1" dirty="0" smtClean="0"/>
              <a:t> </a:t>
            </a:r>
            <a:r>
              <a:rPr lang="el-GR" dirty="0" smtClean="0"/>
              <a:t>σε χρόνο </a:t>
            </a:r>
            <a:r>
              <a:rPr lang="el-GR" b="1" dirty="0" smtClean="0"/>
              <a:t>λιγότερο από 1 </a:t>
            </a:r>
            <a:r>
              <a:rPr lang="en-US" b="1" dirty="0" smtClean="0"/>
              <a:t>sec </a:t>
            </a:r>
            <a:r>
              <a:rPr lang="el-GR" b="1" dirty="0" smtClean="0"/>
              <a:t>          έγκαυμα ολικού πάχους</a:t>
            </a:r>
            <a:endParaRPr lang="el-GR" b="1" dirty="0"/>
          </a:p>
        </p:txBody>
      </p:sp>
      <p:sp>
        <p:nvSpPr>
          <p:cNvPr id="4" name="3 - Δεξιό βέλος"/>
          <p:cNvSpPr/>
          <p:nvPr/>
        </p:nvSpPr>
        <p:spPr>
          <a:xfrm>
            <a:off x="2627784" y="378904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5724128" y="486916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Εκτιμηση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Βαρυτητασ</a:t>
            </a:r>
            <a:r>
              <a:rPr lang="el-GR" dirty="0" smtClean="0"/>
              <a:t> του </a:t>
            </a:r>
            <a:r>
              <a:rPr lang="el-GR" dirty="0" err="1" smtClean="0"/>
              <a:t>εγκαυματοσ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Βάθος της βλάβης</a:t>
            </a:r>
          </a:p>
          <a:p>
            <a:r>
              <a:rPr lang="el-GR" dirty="0" smtClean="0"/>
              <a:t>Έκταση του εγκαύματος</a:t>
            </a:r>
          </a:p>
          <a:p>
            <a:r>
              <a:rPr lang="el-GR" dirty="0" smtClean="0"/>
              <a:t>Εντοπισμός του σημείου του σώματος</a:t>
            </a:r>
          </a:p>
          <a:p>
            <a:r>
              <a:rPr lang="el-GR" dirty="0" smtClean="0"/>
              <a:t>Ηλικία του </a:t>
            </a:r>
            <a:r>
              <a:rPr lang="el-GR" dirty="0" err="1" smtClean="0"/>
              <a:t>εγκαυματία</a:t>
            </a:r>
            <a:endParaRPr lang="el-GR" dirty="0" smtClean="0"/>
          </a:p>
          <a:p>
            <a:r>
              <a:rPr lang="el-GR" dirty="0" smtClean="0"/>
              <a:t>Συνυπάρχουσες παθήσεις</a:t>
            </a:r>
          </a:p>
          <a:p>
            <a:r>
              <a:rPr lang="el-GR" dirty="0" smtClean="0"/>
              <a:t>Ύπαρξη εισπνευστικού εγκαύματος</a:t>
            </a:r>
          </a:p>
          <a:p>
            <a:r>
              <a:rPr lang="el-GR" dirty="0" smtClean="0"/>
              <a:t>Συνύπαρξη άλλων κακώσεων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582</Words>
  <Application>Microsoft Office PowerPoint</Application>
  <PresentationFormat>Προβολή στην οθόνη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Διαστημικό</vt:lpstr>
      <vt:lpstr>ΘΕΡΜΙΚΕΣ ΚΑΚΩΣΕΙΣ</vt:lpstr>
      <vt:lpstr> ΟΡΙΣΜΟΣ</vt:lpstr>
      <vt:lpstr>Φυσιολογια δερματοσ</vt:lpstr>
      <vt:lpstr>Θερμικα εγκαυματα</vt:lpstr>
      <vt:lpstr>Χημικα εγκαυματα</vt:lpstr>
      <vt:lpstr>Ηλεκτρικα εγκαυματα</vt:lpstr>
      <vt:lpstr>Εγκαυματα απο ηλεκτρομαγνητικη ακτινοβολια</vt:lpstr>
      <vt:lpstr>Διαφάνεια 8</vt:lpstr>
      <vt:lpstr>Εκτιμηση τησ Βαρυτητασ του εγκαυματοσ</vt:lpstr>
      <vt:lpstr>Μετρηση τησ εκτασησ του εγκαυματοσ (1)</vt:lpstr>
      <vt:lpstr>Διαφάνεια 11</vt:lpstr>
      <vt:lpstr>Μετρηση τησ εκτασησ του εγκαυματοσ (2)</vt:lpstr>
      <vt:lpstr>Γιατι ειναι σημαντικη;</vt:lpstr>
      <vt:lpstr>Εκτιμηση βαθουσ του εγκαυματοσ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εντοπισμοσ</vt:lpstr>
      <vt:lpstr>ηλικια</vt:lpstr>
      <vt:lpstr>Συνυπαρχουσεσ παθησεισ</vt:lpstr>
      <vt:lpstr>Εισπνευστικο εγκαυμα</vt:lpstr>
      <vt:lpstr>Συνυπαρξη αλλων κακωσεων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ΘΕΡΜΙΚΕΣ ΚΑΚΩΣΕΙΣ</dc:title>
  <dc:creator>Λένια</dc:creator>
  <cp:lastModifiedBy>Λένια</cp:lastModifiedBy>
  <cp:revision>77</cp:revision>
  <dcterms:created xsi:type="dcterms:W3CDTF">2013-04-07T17:15:50Z</dcterms:created>
  <dcterms:modified xsi:type="dcterms:W3CDTF">2013-04-12T07:56:31Z</dcterms:modified>
</cp:coreProperties>
</file>