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61" r:id="rId2"/>
    <p:sldId id="256" r:id="rId3"/>
    <p:sldId id="257" r:id="rId4"/>
    <p:sldId id="258" r:id="rId5"/>
    <p:sldId id="259" r:id="rId6"/>
    <p:sldId id="260"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936"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pPr>
              <a:defRPr/>
            </a:pPr>
            <a:endParaRPr lang="el-GR"/>
          </a:p>
        </p:txBody>
      </p:sp>
      <p:sp>
        <p:nvSpPr>
          <p:cNvPr id="16" name="15 - Θέση αριθμού διαφάνειας"/>
          <p:cNvSpPr>
            <a:spLocks noGrp="1"/>
          </p:cNvSpPr>
          <p:nvPr>
            <p:ph type="sldNum" sz="quarter" idx="11"/>
          </p:nvPr>
        </p:nvSpPr>
        <p:spPr/>
        <p:txBody>
          <a:bodyPr/>
          <a:lstStyle/>
          <a:p>
            <a:pPr>
              <a:defRPr/>
            </a:pPr>
            <a:fld id="{434A6A97-4F69-4FDB-BD00-BC5D07ABAD4E}" type="slidenum">
              <a:rPr lang="el-GR" smtClean="0"/>
              <a:pPr>
                <a:defRPr/>
              </a:pPr>
              <a:t>‹#›</a:t>
            </a:fld>
            <a:endParaRPr lang="el-GR"/>
          </a:p>
        </p:txBody>
      </p:sp>
      <p:sp>
        <p:nvSpPr>
          <p:cNvPr id="17" name="16 - Θέση υποσέλιδου"/>
          <p:cNvSpPr>
            <a:spLocks noGrp="1"/>
          </p:cNvSpPr>
          <p:nvPr>
            <p:ph type="ftr" sz="quarter" idx="12"/>
          </p:nvPr>
        </p:nvSpPr>
        <p:spPr/>
        <p:txBody>
          <a:bodyPr/>
          <a:lstStyle/>
          <a:p>
            <a:pPr>
              <a:defRPr/>
            </a:pPr>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4EE691EA-303A-4C72-91B3-B03822EDE298}"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D0CDD45B-A234-4252-B0DA-762D9070220E}"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pPr>
              <a:defRPr/>
            </a:pPr>
            <a:endParaRPr lang="el-GR"/>
          </a:p>
        </p:txBody>
      </p:sp>
      <p:sp>
        <p:nvSpPr>
          <p:cNvPr id="15" name="14 - Θέση αριθμού διαφάνειας"/>
          <p:cNvSpPr>
            <a:spLocks noGrp="1"/>
          </p:cNvSpPr>
          <p:nvPr>
            <p:ph type="sldNum" sz="quarter" idx="15"/>
          </p:nvPr>
        </p:nvSpPr>
        <p:spPr/>
        <p:txBody>
          <a:bodyPr/>
          <a:lstStyle>
            <a:lvl1pPr algn="ctr">
              <a:defRPr/>
            </a:lvl1pPr>
          </a:lstStyle>
          <a:p>
            <a:pPr>
              <a:defRPr/>
            </a:pPr>
            <a:fld id="{238F6C4D-2812-43E1-A87D-5901D1394FF8}" type="slidenum">
              <a:rPr lang="el-GR" smtClean="0"/>
              <a:pPr>
                <a:defRPr/>
              </a:pPr>
              <a:t>‹#›</a:t>
            </a:fld>
            <a:endParaRPr lang="el-GR"/>
          </a:p>
        </p:txBody>
      </p:sp>
      <p:sp>
        <p:nvSpPr>
          <p:cNvPr id="16" name="15 - Θέση υποσέλιδου"/>
          <p:cNvSpPr>
            <a:spLocks noGrp="1"/>
          </p:cNvSpPr>
          <p:nvPr>
            <p:ph type="ftr" sz="quarter" idx="16"/>
          </p:nvPr>
        </p:nvSpPr>
        <p:spPr/>
        <p:txBody>
          <a:bodyPr/>
          <a:lstStyle/>
          <a:p>
            <a:pPr>
              <a:defRPr/>
            </a:pPr>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932571F5-5718-469A-8C56-1E8E665B1D37}" type="slidenum">
              <a:rPr lang="el-GR" smtClean="0"/>
              <a:pPr>
                <a:defRPr/>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16863CAC-9531-45EA-8061-9C67D792230D}" type="slidenum">
              <a:rPr lang="el-GR" smtClean="0"/>
              <a:pPr>
                <a:defRPr/>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pPr>
              <a:defRPr/>
            </a:pPr>
            <a:fld id="{B7D2F2AE-6D20-4385-8D8C-D117B8687FEA}" type="slidenum">
              <a:rPr lang="el-GR" smtClean="0"/>
              <a:pPr>
                <a:defRPr/>
              </a:pPr>
              <a:t>‹#›</a:t>
            </a:fld>
            <a:endParaRPr lang="el-GR"/>
          </a:p>
        </p:txBody>
      </p:sp>
      <p:sp>
        <p:nvSpPr>
          <p:cNvPr id="8" name="7 - Θέση υποσέλιδου"/>
          <p:cNvSpPr>
            <a:spLocks noGrp="1"/>
          </p:cNvSpPr>
          <p:nvPr>
            <p:ph type="ftr" sz="quarter" idx="11"/>
          </p:nvPr>
        </p:nvSpPr>
        <p:spPr/>
        <p:txBody>
          <a:bodyPr/>
          <a:lstStyle/>
          <a:p>
            <a:pPr>
              <a:defRPr/>
            </a:pPr>
            <a:endParaRPr lang="el-GR"/>
          </a:p>
        </p:txBody>
      </p:sp>
      <p:sp>
        <p:nvSpPr>
          <p:cNvPr id="7" name="6 - Θέση ημερομηνίας"/>
          <p:cNvSpPr>
            <a:spLocks noGrp="1"/>
          </p:cNvSpPr>
          <p:nvPr>
            <p:ph type="dt" sz="half" idx="10"/>
          </p:nvPr>
        </p:nvSpPr>
        <p:spPr/>
        <p:txBody>
          <a:bodyPr/>
          <a:lstStyle/>
          <a:p>
            <a:pPr>
              <a:defRPr/>
            </a:pPr>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pPr>
              <a:defRPr/>
            </a:pPr>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pPr>
              <a:defRPr/>
            </a:pPr>
            <a:fld id="{423475AD-3801-417F-A1E8-FEE2B8855A74}" type="slidenum">
              <a:rPr lang="el-GR" smtClean="0"/>
              <a:pPr>
                <a:defRPr/>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endParaRPr lang="el-GR"/>
          </a:p>
        </p:txBody>
      </p:sp>
      <p:sp>
        <p:nvSpPr>
          <p:cNvPr id="3" name="2 - Θέση υποσέλιδου"/>
          <p:cNvSpPr>
            <a:spLocks noGrp="1"/>
          </p:cNvSpPr>
          <p:nvPr>
            <p:ph type="ftr" sz="quarter" idx="11"/>
          </p:nvPr>
        </p:nvSpPr>
        <p:spPr/>
        <p:txBody>
          <a:bodyPr/>
          <a:lstStyle/>
          <a:p>
            <a:pPr>
              <a:defRPr/>
            </a:pPr>
            <a:endParaRPr lang="el-GR"/>
          </a:p>
        </p:txBody>
      </p:sp>
      <p:sp>
        <p:nvSpPr>
          <p:cNvPr id="4" name="3 - Θέση αριθμού διαφάνειας"/>
          <p:cNvSpPr>
            <a:spLocks noGrp="1"/>
          </p:cNvSpPr>
          <p:nvPr>
            <p:ph type="sldNum" sz="quarter" idx="12"/>
          </p:nvPr>
        </p:nvSpPr>
        <p:spPr/>
        <p:txBody>
          <a:bodyPr/>
          <a:lstStyle/>
          <a:p>
            <a:pPr>
              <a:defRPr/>
            </a:pPr>
            <a:fld id="{A70840AC-1F6B-4DEA-A03F-AFB61D2485AA}"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pPr>
              <a:defRPr/>
            </a:pPr>
            <a:endParaRPr lang="el-GR"/>
          </a:p>
        </p:txBody>
      </p:sp>
      <p:sp>
        <p:nvSpPr>
          <p:cNvPr id="9" name="8 - Θέση αριθμού διαφάνειας"/>
          <p:cNvSpPr>
            <a:spLocks noGrp="1"/>
          </p:cNvSpPr>
          <p:nvPr>
            <p:ph type="sldNum" sz="quarter" idx="15"/>
          </p:nvPr>
        </p:nvSpPr>
        <p:spPr/>
        <p:txBody>
          <a:bodyPr/>
          <a:lstStyle/>
          <a:p>
            <a:pPr>
              <a:defRPr/>
            </a:pPr>
            <a:fld id="{FD8E5D3B-E7E8-408C-B309-EF2F3249996A}" type="slidenum">
              <a:rPr lang="el-GR" smtClean="0"/>
              <a:pPr>
                <a:defRPr/>
              </a:pPr>
              <a:t>‹#›</a:t>
            </a:fld>
            <a:endParaRPr lang="el-GR"/>
          </a:p>
        </p:txBody>
      </p:sp>
      <p:sp>
        <p:nvSpPr>
          <p:cNvPr id="10" name="9 - Θέση υποσέλιδου"/>
          <p:cNvSpPr>
            <a:spLocks noGrp="1"/>
          </p:cNvSpPr>
          <p:nvPr>
            <p:ph type="ftr" sz="quarter" idx="16"/>
          </p:nvPr>
        </p:nvSpPr>
        <p:spPr/>
        <p:txBody>
          <a:body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pPr>
              <a:defRPr/>
            </a:pPr>
            <a:endParaRPr lang="el-GR"/>
          </a:p>
        </p:txBody>
      </p:sp>
      <p:sp>
        <p:nvSpPr>
          <p:cNvPr id="9" name="8 - Θέση αριθμού διαφάνειας"/>
          <p:cNvSpPr>
            <a:spLocks noGrp="1"/>
          </p:cNvSpPr>
          <p:nvPr>
            <p:ph type="sldNum" sz="quarter" idx="11"/>
          </p:nvPr>
        </p:nvSpPr>
        <p:spPr/>
        <p:txBody>
          <a:bodyPr/>
          <a:lstStyle/>
          <a:p>
            <a:pPr>
              <a:defRPr/>
            </a:pPr>
            <a:fld id="{D248A169-6942-4B81-840D-2A2869674590}" type="slidenum">
              <a:rPr lang="el-GR" smtClean="0"/>
              <a:pPr>
                <a:defRPr/>
              </a:pPr>
              <a:t>‹#›</a:t>
            </a:fld>
            <a:endParaRPr lang="el-GR"/>
          </a:p>
        </p:txBody>
      </p:sp>
      <p:sp>
        <p:nvSpPr>
          <p:cNvPr id="10" name="9 - Θέση υποσέλιδου"/>
          <p:cNvSpPr>
            <a:spLocks noGrp="1"/>
          </p:cNvSpPr>
          <p:nvPr>
            <p:ph type="ftr" sz="quarter" idx="12"/>
          </p:nvPr>
        </p:nvSpPr>
        <p:spPr/>
        <p:txBody>
          <a:body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1CDCFDFA-F1C8-4A78-ACB1-5DAEC539391F}" type="slidenum">
              <a:rPr lang="el-GR" smtClean="0"/>
              <a:pPr>
                <a:defRPr/>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Υπότιτλος"/>
          <p:cNvSpPr>
            <a:spLocks noGrp="1"/>
          </p:cNvSpPr>
          <p:nvPr>
            <p:ph type="subTitle" idx="1"/>
          </p:nvPr>
        </p:nvSpPr>
        <p:spPr/>
        <p:txBody>
          <a:bodyPr/>
          <a:lstStyle/>
          <a:p>
            <a:r>
              <a:rPr lang="el-GR" dirty="0" smtClean="0"/>
              <a:t>ΒΑΚΟΥΦΤΣΗΣ ΒΑΙΟΣ</a:t>
            </a:r>
          </a:p>
          <a:p>
            <a:r>
              <a:rPr lang="el-GR" dirty="0" smtClean="0"/>
              <a:t>Τεχνολόγος Οχημάτων</a:t>
            </a:r>
            <a:endParaRPr lang="el-GR" dirty="0"/>
          </a:p>
        </p:txBody>
      </p:sp>
      <p:sp>
        <p:nvSpPr>
          <p:cNvPr id="3" name="2 - Τίτλος"/>
          <p:cNvSpPr>
            <a:spLocks noGrp="1"/>
          </p:cNvSpPr>
          <p:nvPr>
            <p:ph type="ctrTitle"/>
          </p:nvPr>
        </p:nvSpPr>
        <p:spPr/>
        <p:txBody>
          <a:bodyPr/>
          <a:lstStyle/>
          <a:p>
            <a:r>
              <a:rPr lang="el-GR" dirty="0" smtClean="0"/>
              <a:t>Άμεσες επιπτώσεις των αέριων ρύπων των οχημάτων στον </a:t>
            </a:r>
            <a:r>
              <a:rPr lang="en-US" dirty="0" smtClean="0"/>
              <a:t> </a:t>
            </a:r>
            <a:r>
              <a:rPr lang="el-GR" dirty="0" smtClean="0"/>
              <a:t>άνθρωπο</a:t>
            </a:r>
            <a:br>
              <a:rPr lang="el-GR" dirty="0" smtClean="0"/>
            </a:br>
            <a:r>
              <a:rPr lang="el-GR"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33400" y="1600200"/>
            <a:ext cx="8229600" cy="5786438"/>
          </a:xfrm>
        </p:spPr>
        <p:txBody>
          <a:bodyPr>
            <a:normAutofit/>
          </a:bodyPr>
          <a:lstStyle/>
          <a:p>
            <a:pPr marL="365760" indent="-256032" fontAlgn="auto">
              <a:spcAft>
                <a:spcPts val="0"/>
              </a:spcAft>
              <a:buFont typeface="Wingdings 3"/>
              <a:buNone/>
              <a:defRPr/>
            </a:pPr>
            <a:r>
              <a:rPr lang="el-GR" sz="2000" b="1" i="1" dirty="0" smtClean="0"/>
              <a:t>Άκαυστοι υδρογονάνθρακες (HC)</a:t>
            </a:r>
          </a:p>
          <a:p>
            <a:pPr marL="365760" indent="-256032" algn="just" fontAlgn="auto">
              <a:spcAft>
                <a:spcPts val="0"/>
              </a:spcAft>
              <a:buFont typeface="Wingdings 3"/>
              <a:buNone/>
              <a:defRPr/>
            </a:pPr>
            <a:r>
              <a:rPr lang="el-GR" sz="2000" dirty="0" smtClean="0"/>
              <a:t>    Έχουν τη δική τους ιδιαίτερη οσμή. Με την παρουσία οξειδίων του αζώτου και ηλιακού φωτός σχηματίζουν προϊόντα οξείδωσης τα οποία ενοχλούν τις βλεννώδεις μεμβράνες της μύτης. Κάποιοι από αυτούς τους υδρογονάνθρακες θεωρούνται καρκινογόνοι.</a:t>
            </a:r>
          </a:p>
          <a:p>
            <a:pPr marL="365760" indent="-256032" algn="just" fontAlgn="auto">
              <a:spcAft>
                <a:spcPts val="0"/>
              </a:spcAft>
              <a:buFont typeface="Wingdings 3"/>
              <a:buNone/>
              <a:defRPr/>
            </a:pPr>
            <a:r>
              <a:rPr lang="el-GR" sz="2000" b="1" i="1" dirty="0" smtClean="0"/>
              <a:t>Οξείδια του αζώτου (</a:t>
            </a:r>
            <a:r>
              <a:rPr lang="el-GR" sz="2000" b="1" i="1" dirty="0" err="1" smtClean="0"/>
              <a:t>ΝO</a:t>
            </a:r>
            <a:r>
              <a:rPr lang="el-GR" sz="2000" b="1" i="1" baseline="-25000" dirty="0" err="1" smtClean="0"/>
              <a:t>x</a:t>
            </a:r>
            <a:r>
              <a:rPr lang="el-GR" sz="2000" b="1" i="1" dirty="0" smtClean="0"/>
              <a:t>)</a:t>
            </a:r>
          </a:p>
          <a:p>
            <a:pPr marL="365760" indent="-256032" algn="just" fontAlgn="auto">
              <a:spcAft>
                <a:spcPts val="0"/>
              </a:spcAft>
              <a:buFont typeface="Wingdings 3"/>
              <a:buNone/>
              <a:defRPr/>
            </a:pPr>
            <a:r>
              <a:rPr lang="el-GR" sz="2000" dirty="0" smtClean="0"/>
              <a:t>    Έχουν  οξεία μυρωδιά η οποία ερεθίζει τα αναπνευστικά όργανα. Είναι εξαιρετικά τοξικό αέριο και προσβάλλει τα μάτια, το βρογχικό σύστημα, το ανώτερο και κατώτερο αναπνευστικό σύστημα, στα οποία μπορεί και διεισδύει λόγω της διαλυτότητας του στο νερό. Σε υψηλές δόσεις μπορεί να καταστρέψει την εσωτερική επιφάνεια των αναπνευστικών οργάνων. Αντιδρά με τους ιστούς των πνευμόνων, δημιουργώντας ερεθισμούς κυρίως στα άκρα των βρόγχων και των κυψελίδων, καταστρέφοντας τα μαστίγια και προσβάλλοντας συγκεκριμένες κατηγορίες χημικών ενώσεων όπως λίπη, πρωτεΐνες. </a:t>
            </a:r>
          </a:p>
          <a:p>
            <a:pPr marL="365760" indent="-256032" algn="just" fontAlgn="auto">
              <a:spcAft>
                <a:spcPts val="0"/>
              </a:spcAft>
              <a:buFont typeface="Wingdings 3"/>
              <a:buNone/>
              <a:defRPr/>
            </a:pPr>
            <a:r>
              <a:rPr lang="el-GR" sz="2000" dirty="0" smtClean="0"/>
              <a:t>    </a:t>
            </a:r>
          </a:p>
          <a:p>
            <a:pPr marL="365760" indent="-256032" fontAlgn="auto">
              <a:spcAft>
                <a:spcPts val="0"/>
              </a:spcAft>
              <a:buFont typeface="Wingdings 3"/>
              <a:buNone/>
              <a:defRPr/>
            </a:pPr>
            <a:endParaRPr lang="el-GR" sz="2000" dirty="0" smtClean="0"/>
          </a:p>
          <a:p>
            <a:pPr marL="365760" indent="-256032" fontAlgn="auto">
              <a:spcAft>
                <a:spcPts val="0"/>
              </a:spcAft>
              <a:buFont typeface="Wingdings 3"/>
              <a:buChar char=""/>
              <a:defRPr/>
            </a:pPr>
            <a:endParaRPr lang="el-GR" sz="2000" b="1" dirty="0" smtClean="0"/>
          </a:p>
          <a:p>
            <a:pPr marL="365760" indent="-256032" fontAlgn="auto">
              <a:spcAft>
                <a:spcPts val="0"/>
              </a:spcAft>
              <a:buFont typeface="Wingdings 3"/>
              <a:buChar char=""/>
              <a:defRPr/>
            </a:pPr>
            <a:endParaRPr lang="el-GR" sz="2000" b="1" dirty="0" smtClean="0"/>
          </a:p>
          <a:p>
            <a:pPr marL="365760" indent="-256032" fontAlgn="auto">
              <a:spcAft>
                <a:spcPts val="0"/>
              </a:spcAft>
              <a:buFont typeface="Wingdings 3"/>
              <a:buNone/>
              <a:defRPr/>
            </a:pPr>
            <a:endParaRPr lang="el-GR" sz="2000" dirty="0"/>
          </a:p>
        </p:txBody>
      </p:sp>
      <p:sp>
        <p:nvSpPr>
          <p:cNvPr id="3" name="2 - Τίτλος"/>
          <p:cNvSpPr>
            <a:spLocks noGrp="1"/>
          </p:cNvSpPr>
          <p:nvPr>
            <p:ph type="title"/>
          </p:nvPr>
        </p:nvSpPr>
        <p:spPr>
          <a:xfrm>
            <a:off x="457200" y="457200"/>
            <a:ext cx="8229600" cy="1133460"/>
          </a:xfrm>
        </p:spPr>
        <p:txBody>
          <a:bodyPr>
            <a:normAutofit fontScale="90000"/>
          </a:bodyPr>
          <a:lstStyle/>
          <a:p>
            <a:pPr fontAlgn="auto">
              <a:spcAft>
                <a:spcPts val="0"/>
              </a:spcAft>
              <a:defRPr/>
            </a:pPr>
            <a:r>
              <a:rPr lang="el-GR" dirty="0" smtClean="0"/>
              <a:t> </a:t>
            </a:r>
            <a:r>
              <a:rPr lang="el-GR" sz="3100" dirty="0" smtClean="0"/>
              <a:t>Άμεσες επιπτώσεις των αέριων ρύπων των οχημάτων στον </a:t>
            </a:r>
            <a:r>
              <a:rPr lang="en-US" sz="3100" dirty="0" smtClean="0"/>
              <a:t> </a:t>
            </a:r>
            <a:r>
              <a:rPr lang="el-GR" sz="3100" dirty="0" smtClean="0"/>
              <a:t>άνθρωπο</a:t>
            </a:r>
            <a:r>
              <a:rPr lang="el-GR" sz="3100" dirty="0" smtClean="0"/>
              <a:t/>
            </a:r>
            <a:br>
              <a:rPr lang="el-GR" sz="3100" dirty="0" smtClean="0"/>
            </a:br>
            <a:r>
              <a:rPr lang="el-GR" sz="3100" dirty="0" smtClean="0"/>
              <a:t> </a:t>
            </a:r>
            <a:endParaRPr lang="el-GR" sz="31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71625"/>
            <a:ext cx="8229600" cy="5072063"/>
          </a:xfrm>
        </p:spPr>
        <p:txBody>
          <a:bodyPr>
            <a:normAutofit fontScale="92500" lnSpcReduction="10000"/>
          </a:bodyPr>
          <a:lstStyle/>
          <a:p>
            <a:pPr marL="365760" indent="-256032" fontAlgn="auto">
              <a:spcAft>
                <a:spcPts val="0"/>
              </a:spcAft>
              <a:buFont typeface="Wingdings 3"/>
              <a:buNone/>
              <a:defRPr/>
            </a:pPr>
            <a:r>
              <a:rPr lang="el-GR" sz="2000" b="1" i="1" dirty="0" smtClean="0"/>
              <a:t>Μονοξείδιο του άνθρακα (CO)</a:t>
            </a:r>
            <a:endParaRPr lang="el-GR" sz="2000" dirty="0" smtClean="0"/>
          </a:p>
          <a:p>
            <a:pPr marL="365760" indent="-256032" fontAlgn="auto">
              <a:spcAft>
                <a:spcPts val="0"/>
              </a:spcAft>
              <a:buFont typeface="Wingdings 3"/>
              <a:buNone/>
              <a:defRPr/>
            </a:pPr>
            <a:r>
              <a:rPr lang="el-GR" sz="2000" dirty="0" smtClean="0"/>
              <a:t>    Το μονοξείδιο του άνθρακα είναι άχρωμο, άοσμο, άγευστο και αόρατο, είναι ιδιαίτερα επικίνδυνο εξαιτίας της υψηλής τοξικότητάς του. </a:t>
            </a:r>
            <a:r>
              <a:rPr lang="el-GR" sz="2000" dirty="0" smtClean="0"/>
              <a:t>Η τοξική δράση οφείλεται στη μεγάλη χημική συγγένεια που έχει με την αιμογλοβίνη (</a:t>
            </a:r>
            <a:r>
              <a:rPr lang="en-US" sz="2000" dirty="0" smtClean="0"/>
              <a:t>Hb</a:t>
            </a:r>
            <a:r>
              <a:rPr lang="el-GR" sz="2000" dirty="0" smtClean="0"/>
              <a:t>) του αίματος (200-300 μεγαλύτερη απ΄ ότι του Ο</a:t>
            </a:r>
            <a:r>
              <a:rPr lang="el-GR" sz="2000" baseline="-25000" dirty="0" smtClean="0"/>
              <a:t>2</a:t>
            </a:r>
            <a:r>
              <a:rPr lang="el-GR" sz="2000" dirty="0" smtClean="0"/>
              <a:t> με την Η</a:t>
            </a:r>
            <a:r>
              <a:rPr lang="en-US" sz="2000" dirty="0" smtClean="0"/>
              <a:t>b</a:t>
            </a:r>
            <a:r>
              <a:rPr lang="el-GR" sz="2000" dirty="0" smtClean="0"/>
              <a:t>). Με αποτέλεσμα η έλξη να είναι 210  έως 250 φορές ισχυρότερη από την τάση που έχει το οξυγόνο να ενωθεί με την αιμοσφαιρίνη. Έτσι η παρουσία του </a:t>
            </a:r>
            <a:r>
              <a:rPr lang="en-US" sz="2000" dirty="0" smtClean="0"/>
              <a:t>CO</a:t>
            </a:r>
            <a:r>
              <a:rPr lang="el-GR" sz="2000" dirty="0" smtClean="0"/>
              <a:t> στον αέρα που εισπνέουμε περιορίζει την οξυγόνωση των κυττάρων επειδή αντικαθιστά το οξυγόνο στην οξυαιμογλοβίνη (</a:t>
            </a:r>
            <a:r>
              <a:rPr lang="en-US" sz="2000" dirty="0" smtClean="0"/>
              <a:t>O</a:t>
            </a:r>
            <a:r>
              <a:rPr lang="el-GR" sz="2000" baseline="-25000" dirty="0" smtClean="0"/>
              <a:t>2</a:t>
            </a:r>
            <a:r>
              <a:rPr lang="el-GR" sz="2000" dirty="0" smtClean="0"/>
              <a:t>-</a:t>
            </a:r>
            <a:r>
              <a:rPr lang="en-US" sz="2000" dirty="0" err="1" smtClean="0"/>
              <a:t>Hb</a:t>
            </a:r>
            <a:r>
              <a:rPr lang="el-GR" sz="2000" dirty="0" smtClean="0"/>
              <a:t>) και σχηματίζει την καρβοξυαιμογλοβίνη (</a:t>
            </a:r>
            <a:r>
              <a:rPr lang="en-US" sz="2000" dirty="0" smtClean="0"/>
              <a:t>CO</a:t>
            </a:r>
            <a:r>
              <a:rPr lang="el-GR" sz="2000" dirty="0" smtClean="0"/>
              <a:t>-</a:t>
            </a:r>
            <a:r>
              <a:rPr lang="en-US" sz="2000" dirty="0" err="1" smtClean="0"/>
              <a:t>Hb</a:t>
            </a:r>
            <a:r>
              <a:rPr lang="el-GR" sz="2000" dirty="0" smtClean="0"/>
              <a:t>).</a:t>
            </a:r>
          </a:p>
          <a:p>
            <a:pPr marL="365760" indent="-256032" algn="ctr" fontAlgn="auto">
              <a:spcAft>
                <a:spcPts val="0"/>
              </a:spcAft>
              <a:buFont typeface="Wingdings 3"/>
              <a:buNone/>
              <a:defRPr/>
            </a:pPr>
            <a:r>
              <a:rPr lang="el-GR" sz="2000" dirty="0" smtClean="0"/>
              <a:t> </a:t>
            </a:r>
          </a:p>
          <a:p>
            <a:pPr marL="365760" indent="-256032" algn="ctr" fontAlgn="auto">
              <a:spcAft>
                <a:spcPts val="0"/>
              </a:spcAft>
              <a:buFont typeface="Wingdings 3"/>
              <a:buNone/>
              <a:defRPr/>
            </a:pPr>
            <a:r>
              <a:rPr lang="en-US" sz="2000" dirty="0" smtClean="0"/>
              <a:t>O</a:t>
            </a:r>
            <a:r>
              <a:rPr lang="en-GB" sz="2000" baseline="-25000" dirty="0" smtClean="0"/>
              <a:t>2</a:t>
            </a:r>
            <a:r>
              <a:rPr lang="en-GB" sz="2000" dirty="0" smtClean="0"/>
              <a:t>-</a:t>
            </a:r>
            <a:r>
              <a:rPr lang="en-US" sz="2000" dirty="0" err="1" smtClean="0"/>
              <a:t>Hb</a:t>
            </a:r>
            <a:r>
              <a:rPr lang="en-US" sz="2000" dirty="0" smtClean="0"/>
              <a:t> + CO → CO</a:t>
            </a:r>
            <a:r>
              <a:rPr lang="en-GB" sz="2000" dirty="0" smtClean="0"/>
              <a:t>-</a:t>
            </a:r>
            <a:r>
              <a:rPr lang="en-US" sz="2000" dirty="0" err="1" smtClean="0"/>
              <a:t>Hb</a:t>
            </a:r>
            <a:r>
              <a:rPr lang="en-GB" sz="2000" dirty="0" smtClean="0"/>
              <a:t> + </a:t>
            </a:r>
            <a:r>
              <a:rPr lang="el-GR" sz="2000" dirty="0" smtClean="0"/>
              <a:t>Ο</a:t>
            </a:r>
            <a:r>
              <a:rPr lang="en-GB" sz="2000" baseline="-25000" dirty="0" smtClean="0"/>
              <a:t>2</a:t>
            </a:r>
            <a:endParaRPr lang="el-GR" sz="2000" baseline="-25000" dirty="0" smtClean="0"/>
          </a:p>
          <a:p>
            <a:pPr marL="365760" indent="-256032" algn="just" fontAlgn="auto">
              <a:spcAft>
                <a:spcPts val="0"/>
              </a:spcAft>
              <a:buFont typeface="Wingdings 3"/>
              <a:buNone/>
              <a:defRPr/>
            </a:pPr>
            <a:r>
              <a:rPr lang="el-GR" sz="2000" dirty="0" smtClean="0"/>
              <a:t>    Με συνεχή έκθεση σε μεγάλες συγκεντρώσεις </a:t>
            </a:r>
            <a:r>
              <a:rPr lang="en-US" sz="2000" dirty="0" smtClean="0"/>
              <a:t>CO</a:t>
            </a:r>
            <a:r>
              <a:rPr lang="el-GR" sz="2000" dirty="0" smtClean="0"/>
              <a:t> παρατηρείται ξαφνική απώλεια της συνείδησης χωρίς αναπνευστικές διαταραχές, η οποία συνεχιζόμενη προκαλεί θάνατο.</a:t>
            </a:r>
          </a:p>
          <a:p>
            <a:pPr marL="365760" indent="-256032" algn="just" fontAlgn="auto">
              <a:spcAft>
                <a:spcPts val="0"/>
              </a:spcAft>
              <a:buFont typeface="Wingdings 3"/>
              <a:buNone/>
              <a:defRPr/>
            </a:pPr>
            <a:r>
              <a:rPr lang="en-GB" sz="2000" dirty="0" smtClean="0"/>
              <a:t> </a:t>
            </a:r>
            <a:endParaRPr lang="el-GR" sz="2000" dirty="0" smtClean="0"/>
          </a:p>
          <a:p>
            <a:pPr marL="365760" indent="-256032" algn="just" fontAlgn="auto">
              <a:spcAft>
                <a:spcPts val="0"/>
              </a:spcAft>
              <a:buFont typeface="Wingdings 3"/>
              <a:buNone/>
              <a:defRPr/>
            </a:pPr>
            <a:endParaRPr lang="el-GR" sz="2000" dirty="0"/>
          </a:p>
        </p:txBody>
      </p:sp>
      <p:sp>
        <p:nvSpPr>
          <p:cNvPr id="4" name="2 - Τίτλος"/>
          <p:cNvSpPr>
            <a:spLocks noGrp="1"/>
          </p:cNvSpPr>
          <p:nvPr>
            <p:ph type="title"/>
          </p:nvPr>
        </p:nvSpPr>
        <p:spPr>
          <a:xfrm>
            <a:off x="500034" y="500042"/>
            <a:ext cx="8229600" cy="919146"/>
          </a:xfrm>
        </p:spPr>
        <p:txBody>
          <a:bodyPr>
            <a:normAutofit fontScale="90000"/>
          </a:bodyPr>
          <a:lstStyle/>
          <a:p>
            <a:pPr fontAlgn="auto">
              <a:spcAft>
                <a:spcPts val="0"/>
              </a:spcAft>
              <a:defRPr/>
            </a:pPr>
            <a:r>
              <a:rPr lang="el-GR" dirty="0" smtClean="0"/>
              <a:t> </a:t>
            </a:r>
            <a:r>
              <a:rPr lang="el-GR" sz="2700" dirty="0" smtClean="0"/>
              <a:t>Άμεσες επιπτώσεις των αέριων ρύπων των οχημάτων στον άνθρωπο</a:t>
            </a:r>
            <a:br>
              <a:rPr lang="el-GR" sz="2700" dirty="0" smtClean="0"/>
            </a:br>
            <a:r>
              <a:rPr lang="el-GR" sz="2700" dirty="0" smtClean="0"/>
              <a:t> </a:t>
            </a:r>
            <a:endParaRPr lang="el-GR" sz="27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19200"/>
            <a:ext cx="8229600" cy="5638800"/>
          </a:xfrm>
        </p:spPr>
        <p:txBody>
          <a:bodyPr>
            <a:normAutofit/>
          </a:bodyPr>
          <a:lstStyle/>
          <a:p>
            <a:pPr marL="365760" indent="-256032" fontAlgn="auto">
              <a:spcAft>
                <a:spcPts val="0"/>
              </a:spcAft>
              <a:buFont typeface="Wingdings 3"/>
              <a:buNone/>
              <a:defRPr/>
            </a:pPr>
            <a:r>
              <a:rPr lang="el-GR" sz="2000" b="1" i="1" dirty="0" smtClean="0"/>
              <a:t>Διοξείδιο του θείου</a:t>
            </a:r>
            <a:r>
              <a:rPr lang="el-GR" sz="2000" dirty="0" smtClean="0"/>
              <a:t> </a:t>
            </a:r>
            <a:r>
              <a:rPr lang="el-GR" sz="2000" b="1" i="1" dirty="0" smtClean="0"/>
              <a:t>(</a:t>
            </a:r>
            <a:r>
              <a:rPr lang="en-US" sz="2000" b="1" i="1" dirty="0" smtClean="0"/>
              <a:t>SO</a:t>
            </a:r>
            <a:r>
              <a:rPr lang="el-GR" sz="2000" b="1" i="1" baseline="-25000" dirty="0" smtClean="0"/>
              <a:t>2 </a:t>
            </a:r>
            <a:r>
              <a:rPr lang="el-GR" sz="2000" b="1" i="1" dirty="0" smtClean="0"/>
              <a:t>)</a:t>
            </a:r>
            <a:endParaRPr lang="el-GR" sz="2000" dirty="0" smtClean="0"/>
          </a:p>
          <a:p>
            <a:pPr marL="365760" indent="-256032" algn="just" fontAlgn="auto">
              <a:spcAft>
                <a:spcPts val="0"/>
              </a:spcAft>
              <a:buFont typeface="Wingdings 3"/>
              <a:buNone/>
              <a:defRPr/>
            </a:pPr>
            <a:r>
              <a:rPr lang="el-GR" sz="2000" dirty="0" smtClean="0"/>
              <a:t>    Το </a:t>
            </a:r>
            <a:r>
              <a:rPr lang="en-US" sz="2000" dirty="0" smtClean="0"/>
              <a:t>SO</a:t>
            </a:r>
            <a:r>
              <a:rPr lang="el-GR" sz="2000" baseline="-25000" dirty="0" smtClean="0"/>
              <a:t>2</a:t>
            </a:r>
            <a:r>
              <a:rPr lang="el-GR" sz="2000" dirty="0" smtClean="0"/>
              <a:t> έχει δυσάρεστη και πνιγηρή οσμή. Είναι εξαιρετικά ευδιάλυτο στο νερό και έτσι απορροφάται εύκολα από τη βλέννα των ρινικών κοιλοτήτων του ανωτέρου αναπνευστικού συστήματος. Σε υψηλές συγκεντρώσεις ( &gt; 20</a:t>
            </a:r>
            <a:r>
              <a:rPr lang="en-US" sz="2000" dirty="0" err="1" smtClean="0"/>
              <a:t>ppm</a:t>
            </a:r>
            <a:r>
              <a:rPr lang="el-GR" sz="2000" dirty="0" smtClean="0"/>
              <a:t>) είναι δυνατό να προκαλέσει τη δημιουργία πνευμονικού οιδήματος. Η πρώτη αντίδραση μετά την εισπνοή αέρα που περιέχει μεγάλες ποσότητες διοξειδίου του θείου είναι η έκκριση βλέννας για την απορρόφηση του, η οποία προκαλεί σοβαρή αντίσταση στην αναπνοή. Οι επιπτώσεις του </a:t>
            </a:r>
            <a:r>
              <a:rPr lang="en-US" sz="2000" dirty="0" smtClean="0"/>
              <a:t>SO</a:t>
            </a:r>
            <a:r>
              <a:rPr lang="el-GR" sz="2000" baseline="-25000" dirty="0" smtClean="0"/>
              <a:t>2</a:t>
            </a:r>
            <a:r>
              <a:rPr lang="el-GR" sz="2000" dirty="0" smtClean="0"/>
              <a:t> αυξάνονται ιδιαίτερα με τα αιωρούμενα σωματίδια. Αυτά βοηθούν το </a:t>
            </a:r>
            <a:r>
              <a:rPr lang="en-US" sz="2000" dirty="0" smtClean="0"/>
              <a:t>SO</a:t>
            </a:r>
            <a:r>
              <a:rPr lang="el-GR" sz="2000" baseline="-25000" dirty="0" smtClean="0"/>
              <a:t>2 </a:t>
            </a:r>
            <a:r>
              <a:rPr lang="el-GR" sz="2000" dirty="0" smtClean="0"/>
              <a:t>να φτάσει ευκολότερα στο κατώτερο αναπνευστικό σύστημα του ανθρώπου.</a:t>
            </a:r>
          </a:p>
          <a:p>
            <a:pPr marL="365760" indent="-256032" algn="just" fontAlgn="auto">
              <a:spcAft>
                <a:spcPts val="0"/>
              </a:spcAft>
              <a:buFont typeface="Wingdings 3"/>
              <a:buNone/>
              <a:defRPr/>
            </a:pPr>
            <a:r>
              <a:rPr lang="el-GR" sz="2000" dirty="0" smtClean="0"/>
              <a:t>    </a:t>
            </a:r>
            <a:r>
              <a:rPr lang="el-GR" sz="2000" dirty="0" smtClean="0">
                <a:solidFill>
                  <a:srgbClr val="002060"/>
                </a:solidFill>
              </a:rPr>
              <a:t>Σε χαμηλές συγκεντρώσεις (0,1-0,7 </a:t>
            </a:r>
            <a:r>
              <a:rPr lang="en-US" sz="2000" dirty="0" err="1" smtClean="0">
                <a:solidFill>
                  <a:srgbClr val="002060"/>
                </a:solidFill>
              </a:rPr>
              <a:t>ppm</a:t>
            </a:r>
            <a:r>
              <a:rPr lang="el-GR" sz="2000" dirty="0" smtClean="0">
                <a:solidFill>
                  <a:srgbClr val="002060"/>
                </a:solidFill>
              </a:rPr>
              <a:t>), αλλά σε μακροχρόνια βάση, παρατηρείται αύξηση των αναπνευστικών νοσημάτων, μακροχρόνια προξενούν εκφυλιστικά φαινόμενα σε κύτταρα πυρηνικών οξέων (</a:t>
            </a:r>
            <a:r>
              <a:rPr lang="en-US" sz="2000" dirty="0" smtClean="0">
                <a:solidFill>
                  <a:srgbClr val="002060"/>
                </a:solidFill>
              </a:rPr>
              <a:t>DNA</a:t>
            </a:r>
            <a:r>
              <a:rPr lang="el-GR" sz="2000" dirty="0" smtClean="0">
                <a:solidFill>
                  <a:srgbClr val="002060"/>
                </a:solidFill>
              </a:rPr>
              <a:t>, </a:t>
            </a:r>
            <a:r>
              <a:rPr lang="en-US" sz="2000" dirty="0" smtClean="0">
                <a:solidFill>
                  <a:srgbClr val="002060"/>
                </a:solidFill>
              </a:rPr>
              <a:t>RNA</a:t>
            </a:r>
            <a:r>
              <a:rPr lang="el-GR" sz="2000" dirty="0" smtClean="0">
                <a:solidFill>
                  <a:srgbClr val="002060"/>
                </a:solidFill>
              </a:rPr>
              <a:t>) με την πιθανότητα εμφάνισης μακροπρόθεσμα καρκίνου. </a:t>
            </a:r>
          </a:p>
          <a:p>
            <a:pPr marL="365760" indent="-256032" algn="just" fontAlgn="auto">
              <a:spcAft>
                <a:spcPts val="0"/>
              </a:spcAft>
              <a:buFont typeface="Wingdings 3"/>
              <a:buNone/>
              <a:defRPr/>
            </a:pPr>
            <a:endParaRPr lang="el-GR" sz="2000" dirty="0"/>
          </a:p>
        </p:txBody>
      </p:sp>
      <p:sp>
        <p:nvSpPr>
          <p:cNvPr id="4" name="2 - Τίτλος"/>
          <p:cNvSpPr>
            <a:spLocks noGrp="1"/>
          </p:cNvSpPr>
          <p:nvPr>
            <p:ph type="title"/>
          </p:nvPr>
        </p:nvSpPr>
        <p:spPr/>
        <p:txBody>
          <a:bodyPr>
            <a:normAutofit fontScale="90000"/>
          </a:bodyPr>
          <a:lstStyle/>
          <a:p>
            <a:pPr fontAlgn="auto">
              <a:spcAft>
                <a:spcPts val="0"/>
              </a:spcAft>
              <a:defRPr/>
            </a:pPr>
            <a:r>
              <a:rPr lang="el-GR" dirty="0" smtClean="0"/>
              <a:t> </a:t>
            </a:r>
            <a:r>
              <a:rPr lang="el-GR" sz="2700" dirty="0" smtClean="0"/>
              <a:t>Άμεσες επιπτώσεις των αέριων ρύπων των οχημάτων στον άνθρωπο</a:t>
            </a:r>
            <a:br>
              <a:rPr lang="el-GR" sz="2700" dirty="0" smtClean="0"/>
            </a:br>
            <a:r>
              <a:rPr lang="el-GR" sz="2700" dirty="0" smtClean="0"/>
              <a:t> </a:t>
            </a:r>
            <a:endParaRPr lang="el-GR" sz="27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143000"/>
            <a:ext cx="8229600" cy="4953000"/>
          </a:xfrm>
        </p:spPr>
        <p:txBody>
          <a:bodyPr>
            <a:normAutofit/>
          </a:bodyPr>
          <a:lstStyle/>
          <a:p>
            <a:pPr marL="365760" indent="-256032" fontAlgn="auto">
              <a:spcAft>
                <a:spcPts val="0"/>
              </a:spcAft>
              <a:buFont typeface="Wingdings 3"/>
              <a:buNone/>
              <a:defRPr/>
            </a:pPr>
            <a:r>
              <a:rPr lang="el-GR" sz="2000" b="1" i="1" dirty="0" smtClean="0"/>
              <a:t>Όζον (Ο</a:t>
            </a:r>
            <a:r>
              <a:rPr lang="el-GR" sz="2000" b="1" i="1" baseline="-25000" dirty="0" smtClean="0"/>
              <a:t>3</a:t>
            </a:r>
            <a:r>
              <a:rPr lang="el-GR" sz="2000" b="1" i="1" dirty="0" smtClean="0"/>
              <a:t>)</a:t>
            </a:r>
            <a:endParaRPr lang="el-GR" sz="2000" dirty="0" smtClean="0"/>
          </a:p>
          <a:p>
            <a:pPr marL="365760" indent="-256032" algn="just" fontAlgn="auto">
              <a:spcAft>
                <a:spcPts val="0"/>
              </a:spcAft>
              <a:buFont typeface="Wingdings 3"/>
              <a:buChar char=""/>
              <a:defRPr/>
            </a:pPr>
            <a:r>
              <a:rPr lang="el-GR" sz="2000" dirty="0" smtClean="0"/>
              <a:t>    Το όζον ασκεί ερεθιστική δράση στον αναπνευστικό βλεννογόνο, προκαλώντας ένα ελαφρό οίδημα, το οποίο εμφανίζεται μετά την πρώτη ώρα της έκθεσης του σε αυτό και παραμένει για τουλάχιστον 20 ώρες Προκαλεί οξειδωτικές αλλοιώσεις και φλεγμονές, οι οποίες συνοδεύονται από βήχα, άλγος στο στήθος, κεφαλαλγία και δυσφορία. </a:t>
            </a:r>
          </a:p>
          <a:p>
            <a:pPr marL="365760" indent="-256032" algn="just" fontAlgn="auto">
              <a:spcAft>
                <a:spcPts val="0"/>
              </a:spcAft>
              <a:buFont typeface="Wingdings 3"/>
              <a:buChar char=""/>
              <a:defRPr/>
            </a:pPr>
            <a:r>
              <a:rPr lang="el-GR" sz="2000" dirty="0" smtClean="0"/>
              <a:t>Το όζον στερεί τους ιστούς από το οξυγόνο, παρεμποδίζοντας τη σωστή μεταφορά του σε αυτούς (κατά παρόμοιο τρόπο με το μονοξείδιο του άνθρακα) Επιπρόσθετα, προκαλεί μείωση της κανονικής λειτουργίας του πνεύμονα, αλλοίωση στον  όγκο και τη ροή του αέρα, αύξηση της αντίστασης των αεραγωγών του αναπνευστικού συστήματος και μπορεί να επιφέρει αλλοιώσεις της καρδιαγγειακής λειτουργίας</a:t>
            </a:r>
            <a:endParaRPr lang="el-GR" sz="2000" dirty="0"/>
          </a:p>
        </p:txBody>
      </p:sp>
      <p:sp>
        <p:nvSpPr>
          <p:cNvPr id="4" name="2 - Τίτλος"/>
          <p:cNvSpPr>
            <a:spLocks noGrp="1"/>
          </p:cNvSpPr>
          <p:nvPr>
            <p:ph type="title"/>
          </p:nvPr>
        </p:nvSpPr>
        <p:spPr/>
        <p:txBody>
          <a:bodyPr>
            <a:normAutofit fontScale="90000"/>
          </a:bodyPr>
          <a:lstStyle/>
          <a:p>
            <a:pPr fontAlgn="auto">
              <a:spcAft>
                <a:spcPts val="0"/>
              </a:spcAft>
              <a:defRPr/>
            </a:pPr>
            <a:r>
              <a:rPr lang="el-GR" dirty="0" smtClean="0"/>
              <a:t> </a:t>
            </a:r>
            <a:r>
              <a:rPr lang="el-GR" sz="2700" dirty="0" smtClean="0"/>
              <a:t>Άμεσες επιπτώσεις των αέριων ρύπων των οχημάτων στον άνθρωπο</a:t>
            </a:r>
            <a:br>
              <a:rPr lang="el-GR" sz="2700" dirty="0" smtClean="0"/>
            </a:br>
            <a:endParaRPr lang="el-GR" sz="27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Θέση περιεχομένου"/>
          <p:cNvSpPr>
            <a:spLocks noGrp="1"/>
          </p:cNvSpPr>
          <p:nvPr>
            <p:ph idx="1"/>
          </p:nvPr>
        </p:nvSpPr>
        <p:spPr>
          <a:xfrm>
            <a:off x="457200" y="1371600"/>
            <a:ext cx="8229600" cy="5486400"/>
          </a:xfrm>
        </p:spPr>
        <p:txBody>
          <a:bodyPr/>
          <a:lstStyle/>
          <a:p>
            <a:pPr>
              <a:buFont typeface="Wingdings 3" pitchFamily="18" charset="2"/>
              <a:buNone/>
            </a:pPr>
            <a:r>
              <a:rPr lang="el-GR" sz="2000" b="1" i="1" dirty="0" smtClean="0"/>
              <a:t>Αιωρούμενα στερεά σωματίδια </a:t>
            </a:r>
          </a:p>
          <a:p>
            <a:pPr algn="just">
              <a:buFont typeface="Wingdings 3" pitchFamily="18" charset="2"/>
              <a:buNone/>
            </a:pPr>
            <a:r>
              <a:rPr lang="el-GR" sz="2000" dirty="0" smtClean="0"/>
              <a:t>     Ανάλογα με το μέγεθος τους, εισέρχονται μέχρι την ρινική κοιλότητα, σε κάποιους πρώτους βρόγχους του πνεύμονα, όπως και μέχρι τις πνευμονικές κυψελίδες</a:t>
            </a:r>
          </a:p>
          <a:p>
            <a:r>
              <a:rPr lang="el-GR" sz="2000" dirty="0" smtClean="0"/>
              <a:t>Μαύρος Καπνός (</a:t>
            </a:r>
            <a:r>
              <a:rPr lang="en-US" sz="2000" dirty="0" smtClean="0"/>
              <a:t>BS</a:t>
            </a:r>
            <a:r>
              <a:rPr lang="el-GR" sz="2000" dirty="0" smtClean="0"/>
              <a:t>): μαύρα σωματίδια διαμέτρου &lt; 4μ</a:t>
            </a:r>
            <a:r>
              <a:rPr lang="en-US" sz="2000" dirty="0" smtClean="0"/>
              <a:t>m</a:t>
            </a:r>
            <a:endParaRPr lang="el-GR" sz="2000" dirty="0" smtClean="0"/>
          </a:p>
          <a:p>
            <a:r>
              <a:rPr lang="el-GR" sz="2000" dirty="0" smtClean="0"/>
              <a:t>ΡΜ</a:t>
            </a:r>
            <a:r>
              <a:rPr lang="el-GR" sz="2000" baseline="-25000" dirty="0" smtClean="0"/>
              <a:t>10</a:t>
            </a:r>
            <a:r>
              <a:rPr lang="el-GR" sz="2000" dirty="0" smtClean="0"/>
              <a:t>: σωματίδια με διάμετρο  &lt; 10μ</a:t>
            </a:r>
            <a:r>
              <a:rPr lang="en-US" sz="2000" dirty="0" smtClean="0"/>
              <a:t>m</a:t>
            </a:r>
            <a:r>
              <a:rPr lang="el-GR" sz="2000" dirty="0" smtClean="0"/>
              <a:t> </a:t>
            </a:r>
          </a:p>
          <a:p>
            <a:r>
              <a:rPr lang="el-GR" sz="2000" dirty="0" smtClean="0"/>
              <a:t>ΡΜ</a:t>
            </a:r>
            <a:r>
              <a:rPr lang="el-GR" sz="2000" baseline="-25000" dirty="0" smtClean="0"/>
              <a:t>2.5</a:t>
            </a:r>
            <a:r>
              <a:rPr lang="el-GR" sz="2000" dirty="0" smtClean="0"/>
              <a:t>: σωματίδια με διάμετρο &lt; 2.5μ</a:t>
            </a:r>
            <a:r>
              <a:rPr lang="en-US" sz="2000" dirty="0" smtClean="0"/>
              <a:t>m</a:t>
            </a:r>
            <a:r>
              <a:rPr lang="el-GR" sz="2000" dirty="0" smtClean="0"/>
              <a:t> </a:t>
            </a:r>
          </a:p>
          <a:p>
            <a:r>
              <a:rPr lang="el-GR" sz="2000" dirty="0" smtClean="0"/>
              <a:t>ΡΜ</a:t>
            </a:r>
            <a:r>
              <a:rPr lang="el-GR" sz="2000" baseline="-25000" dirty="0" smtClean="0"/>
              <a:t>1</a:t>
            </a:r>
            <a:r>
              <a:rPr lang="el-GR" sz="2000" dirty="0" smtClean="0"/>
              <a:t> : σωματίδια με διάμετρο &lt; 1μ</a:t>
            </a:r>
            <a:r>
              <a:rPr lang="en-US" sz="2000" dirty="0" smtClean="0"/>
              <a:t>m</a:t>
            </a:r>
            <a:r>
              <a:rPr lang="el-GR" sz="2000" dirty="0" smtClean="0"/>
              <a:t> </a:t>
            </a:r>
          </a:p>
          <a:p>
            <a:r>
              <a:rPr lang="el-GR" sz="2000" dirty="0" smtClean="0"/>
              <a:t>Αριθμός σωματιδίων</a:t>
            </a:r>
          </a:p>
          <a:p>
            <a:r>
              <a:rPr lang="el-GR" sz="2000" dirty="0" smtClean="0"/>
              <a:t>Στοιχειακός άνθρακας </a:t>
            </a:r>
          </a:p>
          <a:p>
            <a:endParaRPr lang="el-GR" sz="2000" dirty="0" smtClean="0"/>
          </a:p>
          <a:p>
            <a:pPr>
              <a:buFont typeface="Wingdings 3" pitchFamily="18" charset="2"/>
              <a:buNone/>
            </a:pPr>
            <a:endParaRPr lang="el-GR" sz="2000" dirty="0" smtClean="0"/>
          </a:p>
          <a:p>
            <a:pPr>
              <a:buFont typeface="Wingdings 3" pitchFamily="18" charset="2"/>
              <a:buNone/>
            </a:pPr>
            <a:r>
              <a:rPr lang="el-GR" sz="2000" dirty="0" smtClean="0">
                <a:solidFill>
                  <a:srgbClr val="C00000"/>
                </a:solidFill>
              </a:rPr>
              <a:t>το 90% των εκπεμπόμενων σωματιδίων από πετρελαιοκίνητα οχήματα είναι (κατά μάζα) ΡΜ</a:t>
            </a:r>
            <a:r>
              <a:rPr lang="el-GR" sz="2000" baseline="-25000" dirty="0" smtClean="0">
                <a:solidFill>
                  <a:srgbClr val="C00000"/>
                </a:solidFill>
              </a:rPr>
              <a:t>1</a:t>
            </a:r>
            <a:endParaRPr lang="el-GR" sz="2000" dirty="0" smtClean="0">
              <a:solidFill>
                <a:srgbClr val="C00000"/>
              </a:solidFill>
            </a:endParaRPr>
          </a:p>
          <a:p>
            <a:pPr>
              <a:buFont typeface="Wingdings 3" pitchFamily="18" charset="2"/>
              <a:buNone/>
            </a:pPr>
            <a:endParaRPr lang="el-GR" dirty="0" smtClean="0"/>
          </a:p>
        </p:txBody>
      </p:sp>
      <p:sp>
        <p:nvSpPr>
          <p:cNvPr id="5" name="2 - Τίτλος"/>
          <p:cNvSpPr>
            <a:spLocks noGrp="1"/>
          </p:cNvSpPr>
          <p:nvPr>
            <p:ph type="title"/>
          </p:nvPr>
        </p:nvSpPr>
        <p:spPr/>
        <p:txBody>
          <a:bodyPr>
            <a:normAutofit fontScale="90000"/>
          </a:bodyPr>
          <a:lstStyle/>
          <a:p>
            <a:pPr fontAlgn="auto">
              <a:spcAft>
                <a:spcPts val="0"/>
              </a:spcAft>
              <a:defRPr/>
            </a:pPr>
            <a:r>
              <a:rPr lang="el-GR" dirty="0" smtClean="0"/>
              <a:t> </a:t>
            </a:r>
            <a:r>
              <a:rPr lang="el-GR" sz="2700" dirty="0" smtClean="0"/>
              <a:t>Άμεσες επιπτώσεις των αέριων ρύπων των οχημάτων στον άνθρωπο</a:t>
            </a:r>
            <a:br>
              <a:rPr lang="el-GR" sz="2700" dirty="0" smtClean="0"/>
            </a:br>
            <a:r>
              <a:rPr lang="el-GR" sz="2700" dirty="0" smtClean="0"/>
              <a:t> </a:t>
            </a:r>
            <a:endParaRPr lang="el-GR" sz="2700" dirty="0"/>
          </a:p>
        </p:txBody>
      </p:sp>
      <p:pic>
        <p:nvPicPr>
          <p:cNvPr id="13316" name="3 - Εικόνα"/>
          <p:cNvPicPr>
            <a:picLocks noChangeAspect="1" noChangeArrowheads="1"/>
          </p:cNvPicPr>
          <p:nvPr/>
        </p:nvPicPr>
        <p:blipFill>
          <a:blip r:embed="rId2" cstate="print"/>
          <a:srcRect/>
          <a:stretch>
            <a:fillRect/>
          </a:stretch>
        </p:blipFill>
        <p:spPr bwMode="auto">
          <a:xfrm>
            <a:off x="5786438" y="3357563"/>
            <a:ext cx="2357437" cy="25003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TotalTime>
  <Words>670</Words>
  <Application>Microsoft Office PowerPoint</Application>
  <PresentationFormat>Προβολή στην οθόνη (4:3)</PresentationFormat>
  <Paragraphs>38</Paragraphs>
  <Slides>6</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6</vt:i4>
      </vt:variant>
    </vt:vector>
  </HeadingPairs>
  <TitlesOfParts>
    <vt:vector size="13" baseType="lpstr">
      <vt:lpstr>Arial</vt:lpstr>
      <vt:lpstr>Lucida Sans Unicode</vt:lpstr>
      <vt:lpstr>Wingdings 3</vt:lpstr>
      <vt:lpstr>Verdana</vt:lpstr>
      <vt:lpstr>Wingdings 2</vt:lpstr>
      <vt:lpstr>Calibri</vt:lpstr>
      <vt:lpstr>Χαρτί</vt:lpstr>
      <vt:lpstr>Άμεσες επιπτώσεις των αέριων ρύπων των οχημάτων στον  άνθρωπο  </vt:lpstr>
      <vt:lpstr> Άμεσες επιπτώσεις των αέριων ρύπων των οχημάτων στον  άνθρωπο  </vt:lpstr>
      <vt:lpstr> Άμεσες επιπτώσεις των αέριων ρύπων των οχημάτων στον άνθρωπο  </vt:lpstr>
      <vt:lpstr> Άμεσες επιπτώσεις των αέριων ρύπων των οχημάτων στον άνθρωπο  </vt:lpstr>
      <vt:lpstr> Άμεσες επιπτώσεις των αέριων ρύπων των οχημάτων στον άνθρωπο </vt:lpstr>
      <vt:lpstr> Άμεσες επιπτώσεις των αέριων ρύπων των οχημάτων στον άνθρωπο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Αλέξανδρος</dc:creator>
  <cp:lastModifiedBy>Exams</cp:lastModifiedBy>
  <cp:revision>2</cp:revision>
  <cp:lastPrinted>1601-01-01T00:00:00Z</cp:lastPrinted>
  <dcterms:created xsi:type="dcterms:W3CDTF">2011-03-19T10:16:18Z</dcterms:created>
  <dcterms:modified xsi:type="dcterms:W3CDTF">2011-03-30T05:49:32Z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