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63" r:id="rId9"/>
    <p:sldId id="262" r:id="rId10"/>
    <p:sldId id="264" r:id="rId11"/>
    <p:sldId id="260" r:id="rId12"/>
    <p:sldId id="257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3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92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78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27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00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45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62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7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2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5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00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1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5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9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0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42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5F9B2F-E5F9-4C61-9698-F29C2873A29A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C7D38E-503F-4A6A-AC1A-3F93454F2E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134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 School Education Images - Free Download on Freepik">
            <a:extLst>
              <a:ext uri="{FF2B5EF4-FFF2-40B4-BE49-F238E27FC236}">
                <a16:creationId xmlns:a16="http://schemas.microsoft.com/office/drawing/2014/main" id="{EB0D36FC-E87A-46DC-94F3-138BCDC0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0"/>
            <a:ext cx="6665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813A4DB8-5220-4115-ACC1-8B62EA3F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17"/>
            <a:ext cx="5393636" cy="5960165"/>
          </a:xfrm>
        </p:spPr>
        <p:txBody>
          <a:bodyPr>
            <a:noAutofit/>
          </a:bodyPr>
          <a:lstStyle/>
          <a:p>
            <a: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ΚΟΙΝΩΝΙΚΗ </a:t>
            </a:r>
            <a:b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b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ΠΟΛΙΤΙΚΗ ΑΓΩΓΗ</a:t>
            </a: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Γ’ ΓΥΜΝΑΣΙΟΥ</a:t>
            </a: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ΚΕΦΑΛΑΙΟ 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000" b="1" baseline="30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ΕΙΣΑΓΩΓΙΚΕΣ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ΕΝΝΟΙΕΣ</a:t>
            </a: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ΚΕΦΑΛΑΙΟ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 ΤΙ ΕΙΝΑΙ ΚΟΙΝΩΝΙΑ</a:t>
            </a: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ΚΕΦΑΛΑΙΟ 1.3 ΑΤΟΜΙΚΗ ΚΑΙ ΚΟΙΝΩΝΙΚΗ ΣΥΜΠΕΡΙΦΟΡΑ</a:t>
            </a:r>
            <a:br>
              <a:rPr lang="el-GR" sz="2000" b="1" dirty="0">
                <a:effectLst/>
              </a:rPr>
            </a:br>
            <a:br>
              <a:rPr lang="el-GR" sz="2000" dirty="0"/>
            </a:b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ΚΑΠΕΤΑΝΟΥ ΚΑΛΛΙΟΠΗ</a:t>
            </a:r>
          </a:p>
        </p:txBody>
      </p:sp>
    </p:spTree>
    <p:extLst>
      <p:ext uri="{BB962C8B-B14F-4D97-AF65-F5344CB8AC3E}">
        <p14:creationId xmlns:p14="http://schemas.microsoft.com/office/powerpoint/2010/main" val="30278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8FBC29-9396-4DCF-AE88-783262FC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7" y="1258956"/>
            <a:ext cx="12046226" cy="559904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Άσκηση 2</a:t>
            </a:r>
            <a:r>
              <a:rPr lang="el-GR" sz="24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900" indent="0" algn="just">
              <a:buNone/>
            </a:pPr>
            <a:r>
              <a:rPr lang="el-G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Να χαρακτηρίσετε τις παρακάτω προτάσεις Σωστές ή Λανθασμένες, βάζοντας σε κύκλο το αντίστοιχο γράμμα (Σ ή Λ).</a:t>
            </a:r>
          </a:p>
          <a:p>
            <a:pPr marL="494100" indent="-457200" algn="just">
              <a:buFont typeface="+mj-lt"/>
              <a:buAutoNum type="arabicPeriod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Η κοινωνία διακρίνεται με βάση τον πολιτισμό. 		( Σ / Λ )</a:t>
            </a:r>
          </a:p>
          <a:p>
            <a:pPr marL="494100" indent="-457200" algn="just">
              <a:buFont typeface="+mj-lt"/>
              <a:buAutoNum type="arabicPeriod"/>
            </a:pP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 algn="just">
              <a:buFont typeface="+mj-lt"/>
              <a:buAutoNum type="arabicPeriod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Υπάρχουν δύο ειδών χαρακτηριστικά, τα ατομικά και τα κοινωνικά, όπου προέρχονται αποκλειστικά από την γέννηση. 		( Σ / Λ )</a:t>
            </a:r>
          </a:p>
          <a:p>
            <a:pPr marL="494100" indent="-457200" algn="just">
              <a:buFont typeface="+mj-lt"/>
              <a:buAutoNum type="arabicPeriod"/>
            </a:pP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 algn="just">
              <a:buFont typeface="+mj-lt"/>
              <a:buAutoNum type="arabicPeriod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Η μεταβαλλόμενη κοινωνία ονομάζεται εκείνη που έχει δικό της πολιτισμό. 	( Σ / Λ )</a:t>
            </a:r>
          </a:p>
          <a:p>
            <a:pPr marL="494100" indent="-457200" algn="just">
              <a:buFont typeface="+mj-lt"/>
              <a:buAutoNum type="arabicPeriod"/>
            </a:pP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 algn="just">
              <a:buFont typeface="+mj-lt"/>
              <a:buAutoNum type="arabicPeriod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Η σχέση ατόμου-κοινωνίας, στην ουσία επρόκειτο για σχέση αλληλεπίδρασης ανάμεσα στα ατομικά χαρακτηριστικά του ατόμου και στα κοινωνικά χαρακτηριστικά, όπου του μεταβιβάζει δηλαδή η κοινωνία. 		( Σ / Λ )</a:t>
            </a:r>
          </a:p>
          <a:p>
            <a:pPr marL="36900" indent="0" algn="just">
              <a:buNone/>
            </a:pP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Τίτλος 11">
            <a:extLst>
              <a:ext uri="{FF2B5EF4-FFF2-40B4-BE49-F238E27FC236}">
                <a16:creationId xmlns:a16="http://schemas.microsoft.com/office/drawing/2014/main" id="{FEB8B3EA-2A5F-4301-AF86-1A8B895C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06018"/>
            <a:ext cx="10353762" cy="669234"/>
          </a:xfrm>
        </p:spPr>
        <p:txBody>
          <a:bodyPr>
            <a:normAutofit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ΦΥΛΛΟ ΑΞΙΟΛΟΓΗΣΗΣ</a:t>
            </a:r>
          </a:p>
        </p:txBody>
      </p:sp>
      <p:pic>
        <p:nvPicPr>
          <p:cNvPr id="7170" name="Picture 2" descr="Πρωτότυπη σκέψη - ΤΟ ΒΗΜΑ">
            <a:extLst>
              <a:ext uri="{FF2B5EF4-FFF2-40B4-BE49-F238E27FC236}">
                <a16:creationId xmlns:a16="http://schemas.microsoft.com/office/drawing/2014/main" id="{48302A7F-F497-4E13-B086-48541DFD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7" y="110988"/>
            <a:ext cx="3021495" cy="1548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5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647F989-3654-47E1-B1AE-F7C89059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5530"/>
            <a:ext cx="10353762" cy="702366"/>
          </a:xfrm>
        </p:spPr>
        <p:txBody>
          <a:bodyPr>
            <a:normAutofit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ΑΝΑΚΕΦΑΛΑΙΩΣΗ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FBED1E5-E08A-468C-ADD7-BEE795511707}"/>
              </a:ext>
            </a:extLst>
          </p:cNvPr>
          <p:cNvSpPr/>
          <p:nvPr/>
        </p:nvSpPr>
        <p:spPr>
          <a:xfrm>
            <a:off x="4978341" y="1103243"/>
            <a:ext cx="2570921" cy="7023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ΚΟΙΝΩΝΙΑ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AC4BE51-14DD-4C5D-B38A-56C7E2DFED66}"/>
              </a:ext>
            </a:extLst>
          </p:cNvPr>
          <p:cNvSpPr/>
          <p:nvPr/>
        </p:nvSpPr>
        <p:spPr>
          <a:xfrm>
            <a:off x="6834634" y="2809459"/>
            <a:ext cx="2131448" cy="619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ΣΧΕΤΙΚΑ ΑΥΤΟΝΟΜΟ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3BDA2E2-0ABD-4790-BF97-569B34D843B8}"/>
              </a:ext>
            </a:extLst>
          </p:cNvPr>
          <p:cNvSpPr/>
          <p:nvPr/>
        </p:nvSpPr>
        <p:spPr>
          <a:xfrm>
            <a:off x="3803372" y="2796208"/>
            <a:ext cx="2131448" cy="63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ΟΡΓΑΝΩΜΕΝΟ ΣΥΝΟΛΟ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5C3DC054-8B9B-48DC-9219-00324029C3C1}"/>
              </a:ext>
            </a:extLst>
          </p:cNvPr>
          <p:cNvCxnSpPr>
            <a:cxnSpLocks/>
          </p:cNvCxnSpPr>
          <p:nvPr/>
        </p:nvCxnSpPr>
        <p:spPr>
          <a:xfrm flipH="1">
            <a:off x="5115336" y="2052430"/>
            <a:ext cx="443949" cy="520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751F3D7C-A989-439B-AC57-490E93152747}"/>
              </a:ext>
            </a:extLst>
          </p:cNvPr>
          <p:cNvCxnSpPr>
            <a:cxnSpLocks/>
          </p:cNvCxnSpPr>
          <p:nvPr/>
        </p:nvCxnSpPr>
        <p:spPr>
          <a:xfrm>
            <a:off x="6955645" y="2052430"/>
            <a:ext cx="425816" cy="624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F3BCEA8-061A-4C7C-8E7E-5349D09D4DD3}"/>
              </a:ext>
            </a:extLst>
          </p:cNvPr>
          <p:cNvSpPr/>
          <p:nvPr/>
        </p:nvSpPr>
        <p:spPr>
          <a:xfrm>
            <a:off x="788741" y="3949147"/>
            <a:ext cx="4326595" cy="8083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ΑΤΟΜΙΚΑ ΧΑΡΑΚΤΗΡΙΣΤΙΚΑ</a:t>
            </a:r>
          </a:p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ΒΙΟΛΟΓΙΚΑ – ΨΥΧΟΛΟΓΙΚΑ)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6103B0C-0E18-49E4-BE7F-B112DD31F6DB}"/>
              </a:ext>
            </a:extLst>
          </p:cNvPr>
          <p:cNvSpPr/>
          <p:nvPr/>
        </p:nvSpPr>
        <p:spPr>
          <a:xfrm>
            <a:off x="6513679" y="3949147"/>
            <a:ext cx="4326596" cy="8083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ΚΟΙΝΩΝΙΚΑ ΧΑΡΑΚΤΗΡΙΣΤΙΚΑ</a:t>
            </a:r>
          </a:p>
          <a:p>
            <a:pPr algn="ctr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(ΠΟΛΙΤΙΣΜΟΣ)</a:t>
            </a: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1334EB6D-285D-4B54-B004-358BB671C9BF}"/>
              </a:ext>
            </a:extLst>
          </p:cNvPr>
          <p:cNvCxnSpPr>
            <a:cxnSpLocks/>
          </p:cNvCxnSpPr>
          <p:nvPr/>
        </p:nvCxnSpPr>
        <p:spPr>
          <a:xfrm>
            <a:off x="4399722" y="4812194"/>
            <a:ext cx="1762539" cy="8216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BE7FFC5A-D8A1-41A2-A4F6-2AE979C34EB7}"/>
              </a:ext>
            </a:extLst>
          </p:cNvPr>
          <p:cNvCxnSpPr>
            <a:cxnSpLocks/>
          </p:cNvCxnSpPr>
          <p:nvPr/>
        </p:nvCxnSpPr>
        <p:spPr>
          <a:xfrm flipV="1">
            <a:off x="6162261" y="4757531"/>
            <a:ext cx="1603513" cy="8762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548C9147-F39E-4FFC-BB49-3869A6920654}"/>
              </a:ext>
            </a:extLst>
          </p:cNvPr>
          <p:cNvSpPr/>
          <p:nvPr/>
        </p:nvSpPr>
        <p:spPr>
          <a:xfrm>
            <a:off x="4932537" y="5726594"/>
            <a:ext cx="2433926" cy="63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ΣΥΜΠΕΡΙΦΟΡΑ</a:t>
            </a:r>
          </a:p>
        </p:txBody>
      </p:sp>
      <p:pic>
        <p:nvPicPr>
          <p:cNvPr id="5122" name="Picture 2" descr="ανακεφαλαίωση λέξης σε φύλλο λευκού χαρτιού στα χέρια ενός επιχειρηματία  θολή. συνοπτική έννοια Στοκ Εικόνα - εικόνα από : 196972807">
            <a:extLst>
              <a:ext uri="{FF2B5EF4-FFF2-40B4-BE49-F238E27FC236}">
                <a16:creationId xmlns:a16="http://schemas.microsoft.com/office/drawing/2014/main" id="{E387ECEA-2BCF-4C94-B3DA-FA0C63DA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839">
            <a:off x="8496758" y="687987"/>
            <a:ext cx="3367595" cy="2235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C441956-7F51-48A5-AC22-08E6389A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57" y="755375"/>
            <a:ext cx="3549121" cy="1249017"/>
          </a:xfrm>
        </p:spPr>
        <p:txBody>
          <a:bodyPr>
            <a:noAutofit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ΕΡΓΑΣΙΑ ΓΙΑ ΤΟ ΣΠΙΤΙ:</a:t>
            </a:r>
          </a:p>
        </p:txBody>
      </p:sp>
      <p:pic>
        <p:nvPicPr>
          <p:cNvPr id="3074" name="Picture 2" descr="1.3 ατομικη κοινωνικη συμπεριφορά">
            <a:extLst>
              <a:ext uri="{FF2B5EF4-FFF2-40B4-BE49-F238E27FC236}">
                <a16:creationId xmlns:a16="http://schemas.microsoft.com/office/drawing/2014/main" id="{934A350E-D1A2-4FE3-94A6-EF5C0097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0"/>
            <a:ext cx="7103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D8B31F09-2F0F-478E-8B57-88D4E606961E}"/>
              </a:ext>
            </a:extLst>
          </p:cNvPr>
          <p:cNvSpPr/>
          <p:nvPr/>
        </p:nvSpPr>
        <p:spPr>
          <a:xfrm>
            <a:off x="119268" y="2657062"/>
            <a:ext cx="4855633" cy="26968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Τι εννοεί ο Μαρξ άραγε με αυτή την φράση;;;</a:t>
            </a:r>
          </a:p>
        </p:txBody>
      </p:sp>
    </p:spTree>
    <p:extLst>
      <p:ext uri="{BB962C8B-B14F-4D97-AF65-F5344CB8AC3E}">
        <p14:creationId xmlns:p14="http://schemas.microsoft.com/office/powerpoint/2010/main" val="169071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15DC20-F9AB-470E-82AD-2031DA52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98" y="551788"/>
            <a:ext cx="4387681" cy="2232735"/>
          </a:xfrm>
        </p:spPr>
        <p:txBody>
          <a:bodyPr>
            <a:noAutofit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ΣΤΟ ΕΠΟΜΕΝΟ ΜΑΘΗΜΑ  ΘΑ ΜΙΛΗΣΟΥΜΕ ΓΙΑ:</a:t>
            </a:r>
          </a:p>
        </p:txBody>
      </p:sp>
      <p:pic>
        <p:nvPicPr>
          <p:cNvPr id="7" name="Picture 6" descr="Home - StudyTime NZ">
            <a:extLst>
              <a:ext uri="{FF2B5EF4-FFF2-40B4-BE49-F238E27FC236}">
                <a16:creationId xmlns:a16="http://schemas.microsoft.com/office/drawing/2014/main" id="{F0A210CD-B374-4407-9234-03AA625421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178904"/>
            <a:ext cx="5973176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E69030-9BA6-432F-B18E-53D7FC30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3193774"/>
            <a:ext cx="3706889" cy="2597425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«ΔΙΑΚΡΙΣΕΙΣ ΚΑΙ ΧΑΡΑΚΤΗΡΙΣΤΙΚΑ ΤΩΝ ΚΟΙΝΩΝΙΚΩΝ ΟΜΑΔΩΝ»</a:t>
            </a:r>
          </a:p>
        </p:txBody>
      </p:sp>
      <p:pic>
        <p:nvPicPr>
          <p:cNvPr id="1026" name="Picture 2" descr="Κοινωνικές ομάδες">
            <a:extLst>
              <a:ext uri="{FF2B5EF4-FFF2-40B4-BE49-F238E27FC236}">
                <a16:creationId xmlns:a16="http://schemas.microsoft.com/office/drawing/2014/main" id="{AAE117AB-BB9D-4F43-AEEF-858CDAF8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3429000"/>
            <a:ext cx="6029739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9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Write a Thank-You Note | Thank-You Note Examples">
            <a:extLst>
              <a:ext uri="{FF2B5EF4-FFF2-40B4-BE49-F238E27FC236}">
                <a16:creationId xmlns:a16="http://schemas.microsoft.com/office/drawing/2014/main" id="{E959827B-9BD0-44F3-B3D0-7EAB42CF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0FCB53-BED5-4CE8-A0CE-87D57F99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56" y="447389"/>
            <a:ext cx="3706889" cy="2431518"/>
          </a:xfrm>
        </p:spPr>
        <p:txBody>
          <a:bodyPr>
            <a:noAutofit/>
          </a:bodyPr>
          <a:lstStyle/>
          <a:p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ΣΤΟ ΠΡΟΗΓΟΥΜΕΝΟ ΜΑΘΗΜΑ ΜΙΛΗΣΑΜΕ ΓΙΑ:</a:t>
            </a:r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BCC61B-D9DB-44C2-AF33-21A541BB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2716696"/>
            <a:ext cx="4855633" cy="4081669"/>
          </a:xfrm>
        </p:spPr>
        <p:txBody>
          <a:bodyPr>
            <a:normAutofit/>
          </a:bodyPr>
          <a:lstStyle/>
          <a:p>
            <a:b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Άτομο και Κοινωνία by athanasia n on Prezi Next">
            <a:extLst>
              <a:ext uri="{FF2B5EF4-FFF2-40B4-BE49-F238E27FC236}">
                <a16:creationId xmlns:a16="http://schemas.microsoft.com/office/drawing/2014/main" id="{803C8EF0-2E8B-4D05-836A-764C1B248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2" y="0"/>
            <a:ext cx="7335837" cy="67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A4D4E16-D08E-4671-B3A8-35AECE266B67}"/>
              </a:ext>
            </a:extLst>
          </p:cNvPr>
          <p:cNvSpPr/>
          <p:nvPr/>
        </p:nvSpPr>
        <p:spPr>
          <a:xfrm>
            <a:off x="830928" y="3429000"/>
            <a:ext cx="3575117" cy="17192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 ΑΤΟΜΟ «ΦΥΣΕΙ ΚΟΙΝΩΝΙΚΟ ΟΝ»</a:t>
            </a:r>
          </a:p>
        </p:txBody>
      </p:sp>
    </p:spTree>
    <p:extLst>
      <p:ext uri="{BB962C8B-B14F-4D97-AF65-F5344CB8AC3E}">
        <p14:creationId xmlns:p14="http://schemas.microsoft.com/office/powerpoint/2010/main" val="147231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691B19A-D5AB-4A12-B666-7558809A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284" y="187615"/>
            <a:ext cx="5091338" cy="673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/>
              <a:t>ΤΙ ΕΙΝΑΙ ΚΟΙΝΩΝΙΑ…</a:t>
            </a:r>
          </a:p>
        </p:txBody>
      </p:sp>
      <p:pic>
        <p:nvPicPr>
          <p:cNvPr id="7" name="Picture 2" descr="Η Δημοκρατία στην Αρχαία Ελλάδα - Flowmagazine">
            <a:extLst>
              <a:ext uri="{FF2B5EF4-FFF2-40B4-BE49-F238E27FC236}">
                <a16:creationId xmlns:a16="http://schemas.microsoft.com/office/drawing/2014/main" id="{02FB790A-BD9E-4C16-BFA8-08E5B4C6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76" y="1088446"/>
            <a:ext cx="3377808" cy="219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0+ δωρεάν εικόνες για Υδρόγειος και Πλανήτης - Pixabay">
            <a:extLst>
              <a:ext uri="{FF2B5EF4-FFF2-40B4-BE49-F238E27FC236}">
                <a16:creationId xmlns:a16="http://schemas.microsoft.com/office/drawing/2014/main" id="{ACDFC899-E906-432C-92F2-3BC46ACDC9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91" y="2841950"/>
            <a:ext cx="3059211" cy="203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έΡΑ 25: Κάλεσμα σε συλλαλητήριο στο Σύνταγμα σήμερα στις 19:00 - ertnews.gr">
            <a:extLst>
              <a:ext uri="{FF2B5EF4-FFF2-40B4-BE49-F238E27FC236}">
                <a16:creationId xmlns:a16="http://schemas.microsoft.com/office/drawing/2014/main" id="{64487D87-C3D0-46B0-8393-92D56E46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844"/>
            <a:ext cx="3227111" cy="215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αξίδι στη χώρα του βιβλίου και των… “βιβλιοφάγων” – 8ο Δημοτικό Σχολείο  Καρδίτσας">
            <a:extLst>
              <a:ext uri="{FF2B5EF4-FFF2-40B4-BE49-F238E27FC236}">
                <a16:creationId xmlns:a16="http://schemas.microsoft.com/office/drawing/2014/main" id="{B0C77920-2670-442F-8951-3806A556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17" y="2854833"/>
            <a:ext cx="3237759" cy="20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ολοσσαίο της Ρώμης - Colosseo - Ρώμη » Ταξιδιωτικός οδηγός -  Πληροφορίες και Αξιοθέατα!">
            <a:extLst>
              <a:ext uri="{FF2B5EF4-FFF2-40B4-BE49-F238E27FC236}">
                <a16:creationId xmlns:a16="http://schemas.microsoft.com/office/drawing/2014/main" id="{53AB841A-D03E-4316-A6F0-85A18403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82" y="4877433"/>
            <a:ext cx="3227111" cy="201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BF53FA9D-A520-406A-BCCF-13619FBD44BB}"/>
              </a:ext>
            </a:extLst>
          </p:cNvPr>
          <p:cNvSpPr/>
          <p:nvPr/>
        </p:nvSpPr>
        <p:spPr>
          <a:xfrm>
            <a:off x="9140676" y="0"/>
            <a:ext cx="2712594" cy="11630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πρέπει να μελετήσουμε;</a:t>
            </a:r>
          </a:p>
        </p:txBody>
      </p:sp>
      <p:sp>
        <p:nvSpPr>
          <p:cNvPr id="13" name="Φυσαλίδα σκέψης: Σύννεφο 12">
            <a:extLst>
              <a:ext uri="{FF2B5EF4-FFF2-40B4-BE49-F238E27FC236}">
                <a16:creationId xmlns:a16="http://schemas.microsoft.com/office/drawing/2014/main" id="{3D9019AE-E975-4E13-96D1-1BE355BCBC8C}"/>
              </a:ext>
            </a:extLst>
          </p:cNvPr>
          <p:cNvSpPr/>
          <p:nvPr/>
        </p:nvSpPr>
        <p:spPr>
          <a:xfrm>
            <a:off x="147476" y="0"/>
            <a:ext cx="2712594" cy="11630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 μας βοηθάει να γνωρίσουμε μια κοινωνία;</a:t>
            </a:r>
          </a:p>
        </p:txBody>
      </p:sp>
      <p:pic>
        <p:nvPicPr>
          <p:cNvPr id="1034" name="Picture 10" descr="Το Άργος και η τοποθέτηση αγαλμάτων (γράφει ο Χρήστος Πιτερός)">
            <a:extLst>
              <a:ext uri="{FF2B5EF4-FFF2-40B4-BE49-F238E27FC236}">
                <a16:creationId xmlns:a16="http://schemas.microsoft.com/office/drawing/2014/main" id="{03BF877D-4A0F-417B-9583-626F3B65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49" y="4659608"/>
            <a:ext cx="3873551" cy="219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Σήμερα η θρησκεία ελέγχει τα μυαλά και περιορίζει τη σκέψη κάθε θρησκεία  είναι μέρος αυτής της συνωμοσίας.">
            <a:extLst>
              <a:ext uri="{FF2B5EF4-FFF2-40B4-BE49-F238E27FC236}">
                <a16:creationId xmlns:a16="http://schemas.microsoft.com/office/drawing/2014/main" id="{AE68A746-22B7-4735-A688-F9B0A0D9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28" y="1088446"/>
            <a:ext cx="3227111" cy="2117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πο το άλεφ ως το ωμεγα | i love linguistics!">
            <a:extLst>
              <a:ext uri="{FF2B5EF4-FFF2-40B4-BE49-F238E27FC236}">
                <a16:creationId xmlns:a16="http://schemas.microsoft.com/office/drawing/2014/main" id="{E4266148-5AAA-4C0C-A0F0-4B2A6CB1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3" y="1450361"/>
            <a:ext cx="285750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3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ΟΥΓΚΙ ΤΣΟΥΒΑΛΙ /40Χ50ΕΚ - Stuff&amp;Stuff">
            <a:extLst>
              <a:ext uri="{FF2B5EF4-FFF2-40B4-BE49-F238E27FC236}">
                <a16:creationId xmlns:a16="http://schemas.microsoft.com/office/drawing/2014/main" id="{21F38862-28AF-44E5-B5B0-0367625B5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4" y="0"/>
            <a:ext cx="395293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E2BFFF8-E46A-4BA9-8859-41726516C171}"/>
              </a:ext>
            </a:extLst>
          </p:cNvPr>
          <p:cNvSpPr/>
          <p:nvPr/>
        </p:nvSpPr>
        <p:spPr>
          <a:xfrm>
            <a:off x="4276182" y="6352674"/>
            <a:ext cx="3167356" cy="505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ΠΟΛΙΤΙΣΜΟΣ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BCED8EC-9409-4636-8FC5-64B65C00E5D5}"/>
              </a:ext>
            </a:extLst>
          </p:cNvPr>
          <p:cNvSpPr/>
          <p:nvPr/>
        </p:nvSpPr>
        <p:spPr>
          <a:xfrm>
            <a:off x="335396" y="6352674"/>
            <a:ext cx="3167356" cy="505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ΥΛΙΚΟΣ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FA87E86-7291-496C-9424-719F6828FF27}"/>
              </a:ext>
            </a:extLst>
          </p:cNvPr>
          <p:cNvSpPr/>
          <p:nvPr/>
        </p:nvSpPr>
        <p:spPr>
          <a:xfrm>
            <a:off x="8750885" y="6352674"/>
            <a:ext cx="3167356" cy="505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ΠΝΕΥΜΑΤΙΚΟΣ</a:t>
            </a:r>
          </a:p>
        </p:txBody>
      </p:sp>
      <p:pic>
        <p:nvPicPr>
          <p:cNvPr id="2052" name="Picture 4" descr="Όταν ο φροντιστής διστάζει να ζητήσει βοήθεια">
            <a:extLst>
              <a:ext uri="{FF2B5EF4-FFF2-40B4-BE49-F238E27FC236}">
                <a16:creationId xmlns:a16="http://schemas.microsoft.com/office/drawing/2014/main" id="{CF59F725-0325-4364-975A-2AFE27D2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502"/>
            <a:ext cx="3952934" cy="263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εμπνευσμένος άνθρωπος και λαμπερός λαμπτήρας. έννοιες γνώσης ή ιδέας Στοκ  Εικόνα - εικόνα από : 218634029">
            <a:extLst>
              <a:ext uri="{FF2B5EF4-FFF2-40B4-BE49-F238E27FC236}">
                <a16:creationId xmlns:a16="http://schemas.microsoft.com/office/drawing/2014/main" id="{B592E8D3-1587-4BEF-A0EA-134B148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19" y="3906378"/>
            <a:ext cx="4123381" cy="2446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A1BBF6B2-85D4-48C9-BB59-163A2A9484BF}"/>
              </a:ext>
            </a:extLst>
          </p:cNvPr>
          <p:cNvSpPr/>
          <p:nvPr/>
        </p:nvSpPr>
        <p:spPr>
          <a:xfrm rot="20691361">
            <a:off x="119518" y="469758"/>
            <a:ext cx="1860464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ΤΕΧΝΕΣ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90379BB2-E73B-496B-8D40-B862F4E0C862}"/>
              </a:ext>
            </a:extLst>
          </p:cNvPr>
          <p:cNvSpPr/>
          <p:nvPr/>
        </p:nvSpPr>
        <p:spPr>
          <a:xfrm rot="20704450">
            <a:off x="114734" y="1628287"/>
            <a:ext cx="2151943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ΤΕΧΝΟΛΟΓΙΑ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FA4D30D8-449E-465F-94EF-DCBC11373494}"/>
              </a:ext>
            </a:extLst>
          </p:cNvPr>
          <p:cNvSpPr/>
          <p:nvPr/>
        </p:nvSpPr>
        <p:spPr>
          <a:xfrm rot="1204518">
            <a:off x="1505296" y="2552309"/>
            <a:ext cx="2191021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ΤΡΟΠΟΙ ΠΑΡΑΓΩΓΗΣ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32CAA0B5-8B5F-4189-88A9-279693E05530}"/>
              </a:ext>
            </a:extLst>
          </p:cNvPr>
          <p:cNvSpPr/>
          <p:nvPr/>
        </p:nvSpPr>
        <p:spPr>
          <a:xfrm rot="828706">
            <a:off x="9868031" y="2879048"/>
            <a:ext cx="2107661" cy="784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ΕΠΙΣΤΗ</a:t>
            </a:r>
            <a:r>
              <a:rPr lang="el-GR" b="1" dirty="0"/>
              <a:t>Μ</a:t>
            </a:r>
            <a:r>
              <a:rPr lang="el-GR" dirty="0"/>
              <a:t>ΕΣ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42525FC-8C2A-45F6-B6BB-E88BAEFD89FF}"/>
              </a:ext>
            </a:extLst>
          </p:cNvPr>
          <p:cNvSpPr/>
          <p:nvPr/>
        </p:nvSpPr>
        <p:spPr>
          <a:xfrm rot="1124171">
            <a:off x="9868184" y="1678867"/>
            <a:ext cx="2133840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ΓΡΑΜΜΑΤΑ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6C1FFD55-DAAB-4ED3-B4E7-BC16355244EB}"/>
              </a:ext>
            </a:extLst>
          </p:cNvPr>
          <p:cNvSpPr/>
          <p:nvPr/>
        </p:nvSpPr>
        <p:spPr>
          <a:xfrm rot="20567088">
            <a:off x="7975968" y="2552308"/>
            <a:ext cx="1745757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ΑΞΙΕΣ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CD949ED3-0FA0-4BC1-B8B2-FB029A1DC487}"/>
              </a:ext>
            </a:extLst>
          </p:cNvPr>
          <p:cNvSpPr/>
          <p:nvPr/>
        </p:nvSpPr>
        <p:spPr>
          <a:xfrm rot="19750115">
            <a:off x="8123620" y="1394530"/>
            <a:ext cx="1812748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ΘΡΗΣΚΕΙΑ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68CA36EA-6B3F-4A00-B95B-06ACB82E84CB}"/>
              </a:ext>
            </a:extLst>
          </p:cNvPr>
          <p:cNvSpPr/>
          <p:nvPr/>
        </p:nvSpPr>
        <p:spPr>
          <a:xfrm rot="1855473">
            <a:off x="10252059" y="444486"/>
            <a:ext cx="1717120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ΝΟΜΟΙ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A19298B8-633D-46ED-8C24-64013F8FEB55}"/>
              </a:ext>
            </a:extLst>
          </p:cNvPr>
          <p:cNvSpPr/>
          <p:nvPr/>
        </p:nvSpPr>
        <p:spPr>
          <a:xfrm rot="20412742">
            <a:off x="8154765" y="249749"/>
            <a:ext cx="1750457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ΓΛΩΣΣΑ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0A8210E2-E89B-4138-99E1-5E15DAF77290}"/>
              </a:ext>
            </a:extLst>
          </p:cNvPr>
          <p:cNvSpPr/>
          <p:nvPr/>
        </p:nvSpPr>
        <p:spPr>
          <a:xfrm rot="1836978">
            <a:off x="2005918" y="978422"/>
            <a:ext cx="1942393" cy="745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ΤΡΟΠΟΣ ΖΩΗΣ</a:t>
            </a:r>
          </a:p>
        </p:txBody>
      </p:sp>
    </p:spTree>
    <p:extLst>
      <p:ext uri="{BB962C8B-B14F-4D97-AF65-F5344CB8AC3E}">
        <p14:creationId xmlns:p14="http://schemas.microsoft.com/office/powerpoint/2010/main" val="8468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45B09-80CE-4F0A-A56C-D15D8436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Μια </a:t>
            </a:r>
            <a:r>
              <a:rPr lang="el-GR" sz="3200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ΚΟΙΝΩΝΙΑ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είναι:</a:t>
            </a:r>
          </a:p>
          <a:p>
            <a:pPr marL="36900" indent="0" algn="ctr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8F61AF9A-10B9-41A2-B7D5-B222EF5E8CBE}"/>
              </a:ext>
            </a:extLst>
          </p:cNvPr>
          <p:cNvSpPr/>
          <p:nvPr/>
        </p:nvSpPr>
        <p:spPr>
          <a:xfrm rot="2384453">
            <a:off x="4823820" y="740335"/>
            <a:ext cx="519494" cy="911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10100CF1-39D2-42BE-9856-6C5EB61176C2}"/>
              </a:ext>
            </a:extLst>
          </p:cNvPr>
          <p:cNvSpPr/>
          <p:nvPr/>
        </p:nvSpPr>
        <p:spPr>
          <a:xfrm rot="19216402">
            <a:off x="6712329" y="740311"/>
            <a:ext cx="519494" cy="911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B4F14-3A70-458D-B691-2D04BE09D427}"/>
              </a:ext>
            </a:extLst>
          </p:cNvPr>
          <p:cNvSpPr txBox="1"/>
          <p:nvPr/>
        </p:nvSpPr>
        <p:spPr>
          <a:xfrm>
            <a:off x="1668333" y="1636294"/>
            <a:ext cx="40426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ΑΥΤΟΝΟΜΗ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(γιατί έχει τον δικό της πολιτισμό)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417DC-D8BD-43E0-B242-85E35C29F041}"/>
              </a:ext>
            </a:extLst>
          </p:cNvPr>
          <p:cNvSpPr txBox="1"/>
          <p:nvPr/>
        </p:nvSpPr>
        <p:spPr>
          <a:xfrm>
            <a:off x="5847346" y="1636294"/>
            <a:ext cx="60719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ΜΕΤΑΒΑΛΛΟΜΕΝΗ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(γιατί επηρεάζεται από άλλες κοινωνίες και αλλάζει)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9139A-BDCC-48BE-9EBB-D3AA8E4D498B}"/>
              </a:ext>
            </a:extLst>
          </p:cNvPr>
          <p:cNvSpPr txBox="1"/>
          <p:nvPr/>
        </p:nvSpPr>
        <p:spPr>
          <a:xfrm>
            <a:off x="1179083" y="3424987"/>
            <a:ext cx="9833833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Κοινωνία </a:t>
            </a:r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λειτουργεί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οργανώνεται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με τα εξής: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Κοινωνικές ομάδες (π.χ. φοιτητές, σύλλογοι)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Κοινωνικές τάξεις (π.χ. εργατική, αστική)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Κοινωνικούς κανόνες (π.χ. νόμοι)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Κοινωνικούς θεσμούς (π.χ. οικογένεια, σχολείο)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Τήρηση των κοινωνικών κανόνων (π.χ. αστυνομία, δικαστήρια)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Αντιμετώπιση κοινωνικών προβλημάτων (π.χ. φτώχεια)</a:t>
            </a:r>
          </a:p>
        </p:txBody>
      </p:sp>
    </p:spTree>
    <p:extLst>
      <p:ext uri="{BB962C8B-B14F-4D97-AF65-F5344CB8AC3E}">
        <p14:creationId xmlns:p14="http://schemas.microsoft.com/office/powerpoint/2010/main" val="402226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37BE01E-4E26-4D03-93A4-22CB65F25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16" y="818147"/>
            <a:ext cx="12177183" cy="60398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Άσκηση 1</a:t>
            </a:r>
            <a:r>
              <a:rPr lang="el-GR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900" indent="0"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συμπληρώσετε τις λέξεις που σας δίνονται στα κενά: (αυτόνομη, μεταβαλλόμενη, λειτουργεί,  υλικός, αστική, φοιτητές, πνευματικός). ΠΡΟΣΟΧΗ, μπορεί να περισσεύουν κάποιες λέξεις…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κοινωνία όπου έχει τον δικό της πολιτισμό ονομάζεται ως                                   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 πολιτισμός διακρίνεται σε δύο μεγάλες ομάδες. Συγκεκριμένα στον                                και στον  </a:t>
            </a:r>
          </a:p>
          <a:p>
            <a:pPr marL="36900" indent="0"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κοινωνική ομάδα στην οποία εντάσσεται                                  , έχει σαν αποτέλεσμα η κοινωνία όχι</a:t>
            </a:r>
          </a:p>
          <a:p>
            <a:pPr marL="36900" indent="0"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μόνο να οργανώνεται αλλά και να                                  .</a:t>
            </a:r>
          </a:p>
          <a:p>
            <a:pPr marL="36900" indent="0">
              <a:buNone/>
            </a:pPr>
            <a:endParaRPr lang="el-GR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3690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Τίτλος 11">
            <a:extLst>
              <a:ext uri="{FF2B5EF4-FFF2-40B4-BE49-F238E27FC236}">
                <a16:creationId xmlns:a16="http://schemas.microsoft.com/office/drawing/2014/main" id="{F66D6A52-8EB7-494D-833B-B47B57EA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81" y="96350"/>
            <a:ext cx="10348438" cy="721797"/>
          </a:xfrm>
        </p:spPr>
        <p:txBody>
          <a:bodyPr>
            <a:normAutofit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ΦΥΛΛΟ ΕΡΓΑΣΙΑΣ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0A14A15-2F73-477C-B621-74BD657073DF}"/>
              </a:ext>
            </a:extLst>
          </p:cNvPr>
          <p:cNvCxnSpPr>
            <a:cxnSpLocks/>
          </p:cNvCxnSpPr>
          <p:nvPr/>
        </p:nvCxnSpPr>
        <p:spPr>
          <a:xfrm>
            <a:off x="7331242" y="2294021"/>
            <a:ext cx="22138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44650E1-B559-4D77-B15D-053506BC8A5A}"/>
              </a:ext>
            </a:extLst>
          </p:cNvPr>
          <p:cNvCxnSpPr>
            <a:cxnSpLocks/>
          </p:cNvCxnSpPr>
          <p:nvPr/>
        </p:nvCxnSpPr>
        <p:spPr>
          <a:xfrm>
            <a:off x="8430127" y="2735180"/>
            <a:ext cx="18207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84466D82-0CD8-4918-B629-89E1D330DD42}"/>
              </a:ext>
            </a:extLst>
          </p:cNvPr>
          <p:cNvCxnSpPr>
            <a:cxnSpLocks/>
          </p:cNvCxnSpPr>
          <p:nvPr/>
        </p:nvCxnSpPr>
        <p:spPr>
          <a:xfrm>
            <a:off x="288118" y="3152273"/>
            <a:ext cx="18207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49C565EA-478A-49AC-A29D-87030BB24BD9}"/>
              </a:ext>
            </a:extLst>
          </p:cNvPr>
          <p:cNvCxnSpPr>
            <a:cxnSpLocks/>
          </p:cNvCxnSpPr>
          <p:nvPr/>
        </p:nvCxnSpPr>
        <p:spPr>
          <a:xfrm>
            <a:off x="5414211" y="3661611"/>
            <a:ext cx="1917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A9DF88DC-732B-4F14-A91F-100BB220D073}"/>
              </a:ext>
            </a:extLst>
          </p:cNvPr>
          <p:cNvCxnSpPr>
            <a:cxnSpLocks/>
          </p:cNvCxnSpPr>
          <p:nvPr/>
        </p:nvCxnSpPr>
        <p:spPr>
          <a:xfrm>
            <a:off x="4186990" y="4050631"/>
            <a:ext cx="20373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Γονείς, το να μην τα στείλετε τώρα τα παιδιά στο σχολείο ΔΕΝ έχει νόημα -  Ας ακούσουμε τι έχει να πει αυτός ο παιδίατρος">
            <a:extLst>
              <a:ext uri="{FF2B5EF4-FFF2-40B4-BE49-F238E27FC236}">
                <a16:creationId xmlns:a16="http://schemas.microsoft.com/office/drawing/2014/main" id="{AE314377-33BE-43D8-950B-3545A232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96" y="3931395"/>
            <a:ext cx="4709136" cy="283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Τα παιδιά του κόσμου !!!! | Το Παραμύθι Πάτρα - Παιδικός σταθμός /  Νηπιαγωγείο στην Πάτρα">
            <a:extLst>
              <a:ext uri="{FF2B5EF4-FFF2-40B4-BE49-F238E27FC236}">
                <a16:creationId xmlns:a16="http://schemas.microsoft.com/office/drawing/2014/main" id="{62E06336-B496-4228-9D1B-30CD990D7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55" y="120251"/>
            <a:ext cx="3167245" cy="234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8847C6-5C7D-43B1-802F-C7EFE47A6DA4}"/>
              </a:ext>
            </a:extLst>
          </p:cNvPr>
          <p:cNvSpPr txBox="1"/>
          <p:nvPr/>
        </p:nvSpPr>
        <p:spPr>
          <a:xfrm>
            <a:off x="249721" y="593122"/>
            <a:ext cx="874080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Κάθε άτομο έχει τα εξής χαρακτηριστικά: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ΑΤΟΜΙΚΑ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»        όπου προέρχονται από τη γέννησή του (π.χ. σώμα, πρόσωπο)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ΚΟΙΝΩΝΙΚΑ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»        όπου προέρχονται από την κοινωνία που ζει (π.χ. γλώσσα, θρησκεία κλπ.)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EB6E502F-A954-4BCB-8DF4-5D34A083DA1B}"/>
              </a:ext>
            </a:extLst>
          </p:cNvPr>
          <p:cNvSpPr/>
          <p:nvPr/>
        </p:nvSpPr>
        <p:spPr>
          <a:xfrm>
            <a:off x="2606842" y="1108401"/>
            <a:ext cx="786062" cy="23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1C7FA5DC-9CE9-4C7F-9BB4-E83C5FBC57B2}"/>
              </a:ext>
            </a:extLst>
          </p:cNvPr>
          <p:cNvSpPr/>
          <p:nvPr/>
        </p:nvSpPr>
        <p:spPr>
          <a:xfrm>
            <a:off x="2999873" y="1806174"/>
            <a:ext cx="786062" cy="23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EE1E55-8872-42F2-A4F4-32CD6C5DF19C}"/>
              </a:ext>
            </a:extLst>
          </p:cNvPr>
          <p:cNvSpPr txBox="1"/>
          <p:nvPr/>
        </p:nvSpPr>
        <p:spPr>
          <a:xfrm>
            <a:off x="320841" y="2943726"/>
            <a:ext cx="3737811" cy="333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9FA19-66DE-46D3-B7A6-8F313F8E2C4F}"/>
              </a:ext>
            </a:extLst>
          </p:cNvPr>
          <p:cNvSpPr txBox="1"/>
          <p:nvPr/>
        </p:nvSpPr>
        <p:spPr>
          <a:xfrm>
            <a:off x="257743" y="2827001"/>
            <a:ext cx="10876547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Κάθε άτομο έχει </a:t>
            </a:r>
            <a:r>
              <a:rPr lang="el-G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μοναδική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«προσωπικότητα</a:t>
            </a:r>
            <a:r>
              <a:rPr lang="el-GR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γιατί: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Διαθέτει διαφορετικά </a:t>
            </a:r>
            <a:r>
              <a:rPr lang="el-G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βιολογικά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χαρακτηριστικά σε σχέση με τα άλλα άτομα</a:t>
            </a:r>
          </a:p>
          <a:p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Δέχεται διαφορετικά από τα άλλα άτομα τις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επιδράσεις της κοινωνίας</a:t>
            </a:r>
          </a:p>
          <a:p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84E45-608A-4F23-B077-501CC4E27036}"/>
              </a:ext>
            </a:extLst>
          </p:cNvPr>
          <p:cNvSpPr txBox="1"/>
          <p:nvPr/>
        </p:nvSpPr>
        <p:spPr>
          <a:xfrm>
            <a:off x="249721" y="4983424"/>
            <a:ext cx="1162143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Τώρα όσον αφορά τη σχέση </a:t>
            </a:r>
            <a:r>
              <a:rPr lang="el-GR" u="sng" dirty="0">
                <a:latin typeface="Arial" panose="020B0604020202020204" pitchFamily="34" charset="0"/>
                <a:cs typeface="Arial" panose="020B0604020202020204" pitchFamily="34" charset="0"/>
              </a:rPr>
              <a:t>«ατόμου – κοινωνίας»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επρόκειτο για </a:t>
            </a:r>
            <a:r>
              <a:rPr lang="el-GR" b="1" i="1" u="sng" dirty="0">
                <a:latin typeface="Arial" panose="020B0604020202020204" pitchFamily="34" charset="0"/>
                <a:cs typeface="Arial" panose="020B0604020202020204" pitchFamily="34" charset="0"/>
              </a:rPr>
              <a:t>ΣΧΕΣΗ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i="1" u="sng" dirty="0">
                <a:latin typeface="Arial" panose="020B0604020202020204" pitchFamily="34" charset="0"/>
                <a:cs typeface="Arial" panose="020B0604020202020204" pitchFamily="34" charset="0"/>
              </a:rPr>
              <a:t>ΑΛΛΗΛΕΠΙΔΡΑΣΗΣ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ανάμεσα στα ατομικά χαρακτηριστικά του ατόμου και στα κοινωνικά χαρακτηριστικά, όπου του μεταβιβάζει η κοινωνία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ΑΤΟΜΟ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μεταβιβάζει στην κοινωνία τα ατομικά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χαρακτηριστικά του και την διαμορφώνει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ΚΟΙΝΩΝΙΑ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μεταβιβάζει στο άτομο τα κοινωνικά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χαρακτηριστικά και το διαμορφώνει</a:t>
            </a:r>
          </a:p>
        </p:txBody>
      </p:sp>
      <p:cxnSp>
        <p:nvCxnSpPr>
          <p:cNvPr id="17" name="Γραμμή σύνδεσης: Γωνιώδης 16">
            <a:extLst>
              <a:ext uri="{FF2B5EF4-FFF2-40B4-BE49-F238E27FC236}">
                <a16:creationId xmlns:a16="http://schemas.microsoft.com/office/drawing/2014/main" id="{FA4C87D4-91F7-4E54-98C9-F834BB1FE690}"/>
              </a:ext>
            </a:extLst>
          </p:cNvPr>
          <p:cNvCxnSpPr>
            <a:cxnSpLocks/>
          </p:cNvCxnSpPr>
          <p:nvPr/>
        </p:nvCxnSpPr>
        <p:spPr>
          <a:xfrm>
            <a:off x="446779" y="5651866"/>
            <a:ext cx="515747" cy="34722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Γραμμή σύνδεσης: Γωνιώδης 20">
            <a:extLst>
              <a:ext uri="{FF2B5EF4-FFF2-40B4-BE49-F238E27FC236}">
                <a16:creationId xmlns:a16="http://schemas.microsoft.com/office/drawing/2014/main" id="{6228528B-7281-4D8A-98FB-C2ED6CE0B480}"/>
              </a:ext>
            </a:extLst>
          </p:cNvPr>
          <p:cNvCxnSpPr>
            <a:cxnSpLocks/>
          </p:cNvCxnSpPr>
          <p:nvPr/>
        </p:nvCxnSpPr>
        <p:spPr>
          <a:xfrm>
            <a:off x="521242" y="6161897"/>
            <a:ext cx="515747" cy="34722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4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0CBAF8-48F8-4BB9-AA0D-0DD44D304E61}"/>
              </a:ext>
            </a:extLst>
          </p:cNvPr>
          <p:cNvSpPr txBox="1"/>
          <p:nvPr/>
        </p:nvSpPr>
        <p:spPr>
          <a:xfrm>
            <a:off x="119270" y="189506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ΑΤΟΜΙΚΑ ΧΑΡΑΚΤΗΡΙΣΤΙΚΑ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Φύλο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Σωματοδομή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Φαντασία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Διορατικότητα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Εξωστρέφεια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Αυτοπεποίθηση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Συναισθηματική Αστάθεια (Ανησυχία, Ευερεθιστικότητα)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0FE06-A903-4C4B-AFE4-DFA09CD4A148}"/>
              </a:ext>
            </a:extLst>
          </p:cNvPr>
          <p:cNvSpPr txBox="1"/>
          <p:nvPr/>
        </p:nvSpPr>
        <p:spPr>
          <a:xfrm>
            <a:off x="6281532" y="1895060"/>
            <a:ext cx="6387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ΚΟΙΝΩΝΙΚΑ ΧΑΡΑΚΤΗΡΙΣΤΙΚΑ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Γλώσσα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Θρησκεία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Φιλοπατρία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Ενσυνειδησία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Αλτρουισμός (Φιλαλληλία)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Κανόνες Θετικής Κοινωνικής Συμπεριφοράς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Δικαιώματα - Υποχρεώσεις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92D0F-6C68-4CCD-BCD8-9237A182A523}"/>
              </a:ext>
            </a:extLst>
          </p:cNvPr>
          <p:cNvSpPr txBox="1"/>
          <p:nvPr/>
        </p:nvSpPr>
        <p:spPr>
          <a:xfrm>
            <a:off x="3803373" y="569843"/>
            <a:ext cx="405516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ΕΠΟΜΕΝΩΣ….</a:t>
            </a:r>
          </a:p>
        </p:txBody>
      </p:sp>
      <p:pic>
        <p:nvPicPr>
          <p:cNvPr id="8" name="Picture 2" descr="Ιδού η απορία... | NewsNowgr.com">
            <a:extLst>
              <a:ext uri="{FF2B5EF4-FFF2-40B4-BE49-F238E27FC236}">
                <a16:creationId xmlns:a16="http://schemas.microsoft.com/office/drawing/2014/main" id="{D1BEC1E1-9AE6-4875-9234-E213FCE2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89" y="0"/>
            <a:ext cx="3253411" cy="176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C118961-7FAE-4D33-8E30-AA791C35E5CD}"/>
              </a:ext>
            </a:extLst>
          </p:cNvPr>
          <p:cNvCxnSpPr>
            <a:cxnSpLocks/>
          </p:cNvCxnSpPr>
          <p:nvPr/>
        </p:nvCxnSpPr>
        <p:spPr>
          <a:xfrm>
            <a:off x="3014870" y="4303648"/>
            <a:ext cx="3253410" cy="5433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472A1EBC-5924-46CE-9BAD-EB3F91D4F376}"/>
              </a:ext>
            </a:extLst>
          </p:cNvPr>
          <p:cNvCxnSpPr>
            <a:cxnSpLocks/>
          </p:cNvCxnSpPr>
          <p:nvPr/>
        </p:nvCxnSpPr>
        <p:spPr>
          <a:xfrm flipV="1">
            <a:off x="6281532" y="4303648"/>
            <a:ext cx="3074503" cy="5433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9EC07A-5426-4565-9C25-FB2DDC99F5A0}"/>
              </a:ext>
            </a:extLst>
          </p:cNvPr>
          <p:cNvSpPr txBox="1"/>
          <p:nvPr/>
        </p:nvSpPr>
        <p:spPr>
          <a:xfrm>
            <a:off x="0" y="5334931"/>
            <a:ext cx="403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ΑΤΟΜΙΚΑ ΧΑΡΑΚΤΗΡΙΣΤΙΚΑ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(ΒΙΟΛΟΓΙΚΑ – ΨΥΧΟΛΟΓΙΚΑ)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5A782-3E0A-4E44-B37E-17003084FDE4}"/>
              </a:ext>
            </a:extLst>
          </p:cNvPr>
          <p:cNvSpPr txBox="1"/>
          <p:nvPr/>
        </p:nvSpPr>
        <p:spPr>
          <a:xfrm>
            <a:off x="3583054" y="5148495"/>
            <a:ext cx="71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B0BB76-E287-468C-BF08-2D5C0F5C32CF}"/>
              </a:ext>
            </a:extLst>
          </p:cNvPr>
          <p:cNvSpPr txBox="1"/>
          <p:nvPr/>
        </p:nvSpPr>
        <p:spPr>
          <a:xfrm>
            <a:off x="4320204" y="5334931"/>
            <a:ext cx="395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ΚΟΙΝΩΝΙΚΑ ΧΑΡΑΚΤΗΡΙΣΤΙΚΑ</a:t>
            </a:r>
          </a:p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(ΠΟΛΙΤΙΣΜΟΣ)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0FFAF8-3E81-48FD-B636-B7ED345B9E22}"/>
              </a:ext>
            </a:extLst>
          </p:cNvPr>
          <p:cNvSpPr txBox="1"/>
          <p:nvPr/>
        </p:nvSpPr>
        <p:spPr>
          <a:xfrm>
            <a:off x="8226285" y="5148495"/>
            <a:ext cx="71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19D9F1-499D-4834-9EE3-483AA4F71C4E}"/>
              </a:ext>
            </a:extLst>
          </p:cNvPr>
          <p:cNvSpPr txBox="1"/>
          <p:nvPr/>
        </p:nvSpPr>
        <p:spPr>
          <a:xfrm>
            <a:off x="8275978" y="5334931"/>
            <a:ext cx="395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ΠΡΟΣΩΠΙΚΟΤΗΤΑ</a:t>
            </a:r>
          </a:p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ΣΥΜΠΕΡΙΦΟΡΑ</a:t>
            </a:r>
          </a:p>
        </p:txBody>
      </p:sp>
    </p:spTree>
    <p:extLst>
      <p:ext uri="{BB962C8B-B14F-4D97-AF65-F5344CB8AC3E}">
        <p14:creationId xmlns:p14="http://schemas.microsoft.com/office/powerpoint/2010/main" val="216549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>
            <a:extLst>
              <a:ext uri="{FF2B5EF4-FFF2-40B4-BE49-F238E27FC236}">
                <a16:creationId xmlns:a16="http://schemas.microsoft.com/office/drawing/2014/main" id="{7384848B-C07B-4845-B7F6-E88716C5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9026"/>
            <a:ext cx="10353762" cy="622852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ΦΥΛΛΟ ΑΞΙΟΛΟΓΗΣΗΣ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59E21CED-0CA4-482A-9E94-21C504515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81878"/>
            <a:ext cx="12191999" cy="6076122"/>
          </a:xfrm>
        </p:spPr>
        <p:txBody>
          <a:bodyPr>
            <a:normAutofit/>
          </a:bodyPr>
          <a:lstStyle/>
          <a:p>
            <a:pPr algn="just"/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Άσκηση 1</a:t>
            </a:r>
            <a:r>
              <a:rPr lang="el-GR" sz="24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900" indent="0" algn="just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Να αντιστοιχήσετε τις λέξεις στη σωστή ομάδα (Ατομικά και Κοινωνικά Χαρακτηριστικά).</a:t>
            </a:r>
          </a:p>
          <a:p>
            <a:pPr marL="36900" indent="0" algn="just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Εξωστρέφεια</a:t>
            </a: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Φύλο</a:t>
            </a: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Θρησκεία</a:t>
            </a: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Αυτοπεποίθηση</a:t>
            </a: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Γλώσσα</a:t>
            </a:r>
          </a:p>
          <a:p>
            <a:pPr marL="494100" indent="-457200" algn="just"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Δικαιώματα - Υποχρεώσεις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86DB6-58C0-4A8A-A950-EE2D3914AC7F}"/>
              </a:ext>
            </a:extLst>
          </p:cNvPr>
          <p:cNvSpPr txBox="1"/>
          <p:nvPr/>
        </p:nvSpPr>
        <p:spPr>
          <a:xfrm>
            <a:off x="5751444" y="2345634"/>
            <a:ext cx="552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Arial" panose="020B0604020202020204" pitchFamily="34" charset="0"/>
                <a:cs typeface="Arial" panose="020B0604020202020204" pitchFamily="34" charset="0"/>
              </a:rPr>
              <a:t>Α. ΑΤΟΜΙΚΑ ΧΑΡΑΚΤΗΡΙΣΤΙΚΑ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2FADD-FAFF-4004-A661-469848DD9DBD}"/>
              </a:ext>
            </a:extLst>
          </p:cNvPr>
          <p:cNvSpPr txBox="1"/>
          <p:nvPr/>
        </p:nvSpPr>
        <p:spPr>
          <a:xfrm>
            <a:off x="5715955" y="3344396"/>
            <a:ext cx="595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Arial" panose="020B0604020202020204" pitchFamily="34" charset="0"/>
                <a:cs typeface="Arial" panose="020B0604020202020204" pitchFamily="34" charset="0"/>
              </a:rPr>
              <a:t>Β. ΚΟΙΝΩΝΙΚΑ ΧΑΡΑΚΤΗΡΙΣΤΙΚΑ</a:t>
            </a:r>
          </a:p>
        </p:txBody>
      </p:sp>
      <p:pic>
        <p:nvPicPr>
          <p:cNvPr id="6146" name="Picture 2" descr="Σχολείο για όλους! Πόσο σημαντικό είναι για τα παιδιά να νιώθουν ισότιμα  μέσα σε μία τάξη - PsychologyNow.gr">
            <a:extLst>
              <a:ext uri="{FF2B5EF4-FFF2-40B4-BE49-F238E27FC236}">
                <a16:creationId xmlns:a16="http://schemas.microsoft.com/office/drawing/2014/main" id="{BB8B0A8C-4D41-41EC-8C11-537DB433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65" y="4343159"/>
            <a:ext cx="4105816" cy="2308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4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Σχιστόλιθος</Template>
  <TotalTime>253</TotalTime>
  <Words>496</Words>
  <Application>Microsoft Office PowerPoint</Application>
  <PresentationFormat>Ευρεία οθόνη</PresentationFormat>
  <Paragraphs>114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Calisto MT</vt:lpstr>
      <vt:lpstr>Trebuchet MS</vt:lpstr>
      <vt:lpstr>Wingdings</vt:lpstr>
      <vt:lpstr>Wingdings 2</vt:lpstr>
      <vt:lpstr>Σχιστόλιθος</vt:lpstr>
      <vt:lpstr>ΚΟΙΝΩΝΙΚΗ  ΚΑΙ  ΠΟΛΙΤΙΚΗ ΑΓΩΓΗ  Γ’ ΓΥΜΝΑΣΙΟΥ  ΚΕΦΑΛΑΙΟ 1Ο : ΕΙΣΑΓΩΓΙΚΕΣ ΕΝΝΟΙΕΣ   ΚΕΦΑΛΑΙΟ 1.2 ΤΙ ΕΙΝΑΙ ΚΟΙΝΩΝΙΑ  ΚΕΦΑΛΑΙΟ 1.3 ΑΤΟΜΙΚΗ ΚΑΙ ΚΟΙΝΩΝΙΚΗ ΣΥΜΠΕΡΙΦΟΡΑ    ΚΑΠΕΤΑΝΟΥ ΚΑΛΛΙΟΠΗ</vt:lpstr>
      <vt:lpstr> ΣΤΟ ΠΡΟΗΓΟΥΜΕΝΟ ΜΑΘΗΜΑ ΜΙΛΗΣΑΜΕ ΓΙΑ: </vt:lpstr>
      <vt:lpstr>ΤΙ ΕΙΝΑΙ ΚΟΙΝΩΝΙΑ…</vt:lpstr>
      <vt:lpstr>Παρουσίαση του PowerPoint</vt:lpstr>
      <vt:lpstr>Παρουσίαση του PowerPoint</vt:lpstr>
      <vt:lpstr>ΦΥΛΛΟ ΕΡΓΑΣΙΑΣ</vt:lpstr>
      <vt:lpstr>Παρουσίαση του PowerPoint</vt:lpstr>
      <vt:lpstr>Παρουσίαση του PowerPoint</vt:lpstr>
      <vt:lpstr>ΦΥΛΛΟ ΑΞΙΟΛΟΓΗΣΗΣ</vt:lpstr>
      <vt:lpstr>ΦΥΛΛΟ ΑΞΙΟΛΟΓΗΣΗΣ</vt:lpstr>
      <vt:lpstr>ΑΝΑΚΕΦΑΛΑΙΩΣΗ</vt:lpstr>
      <vt:lpstr>ΕΡΓΑΣΙΑ ΓΙΑ ΤΟ ΣΠΙΤΙ:</vt:lpstr>
      <vt:lpstr>ΣΤΟ ΕΠΟΜΕΝΟ ΜΑΘΗΜΑ  ΘΑ ΜΙΛΗΣΟΥΜΕ ΓΙΑ: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33</cp:revision>
  <dcterms:created xsi:type="dcterms:W3CDTF">2023-04-23T11:10:29Z</dcterms:created>
  <dcterms:modified xsi:type="dcterms:W3CDTF">2023-04-23T16:16:05Z</dcterms:modified>
</cp:coreProperties>
</file>