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845" autoAdjust="0"/>
  </p:normalViewPr>
  <p:slideViewPr>
    <p:cSldViewPr>
      <p:cViewPr varScale="1">
        <p:scale>
          <a:sx n="46" d="100"/>
          <a:sy n="46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E90E2-13D5-4977-9920-64BD6DD56101}" type="datetimeFigureOut">
              <a:rPr lang="el-GR" smtClean="0"/>
              <a:pPr/>
              <a:t>22/12/2010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DA509-5FAF-47BE-984F-20D84AFAACE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ΦΛΕ</a:t>
            </a:r>
            <a:r>
              <a:rPr lang="el-GR" dirty="0" smtClean="0">
                <a:solidFill>
                  <a:srgbClr val="C00000"/>
                </a:solidFill>
              </a:rPr>
              <a:t>ΒΑ</a:t>
            </a:r>
            <a:r>
              <a:rPr lang="el-GR" dirty="0" smtClean="0"/>
              <a:t>: Μη</a:t>
            </a:r>
            <a:r>
              <a:rPr lang="el-GR" baseline="0" dirty="0" smtClean="0"/>
              <a:t> οξυγονωμένο αίμα </a:t>
            </a:r>
          </a:p>
          <a:p>
            <a:r>
              <a:rPr lang="el-GR" baseline="0" dirty="0" smtClean="0"/>
              <a:t>ΜΕΤΑΓΓ</a:t>
            </a:r>
            <a:r>
              <a:rPr lang="el-GR" baseline="0" dirty="0" smtClean="0">
                <a:solidFill>
                  <a:srgbClr val="C00000"/>
                </a:solidFill>
              </a:rPr>
              <a:t>Ι</a:t>
            </a:r>
            <a:r>
              <a:rPr lang="el-GR" baseline="0" dirty="0" smtClean="0"/>
              <a:t>ΣΗ: Χορήγηση αίματος</a:t>
            </a:r>
          </a:p>
          <a:p>
            <a:r>
              <a:rPr lang="el-GR" baseline="0" dirty="0" smtClean="0">
                <a:solidFill>
                  <a:srgbClr val="C00000"/>
                </a:solidFill>
              </a:rPr>
              <a:t>Μ</a:t>
            </a:r>
            <a:r>
              <a:rPr lang="el-GR" baseline="0" dirty="0" smtClean="0"/>
              <a:t>ΩΛΩΠΑΣ: Σημάδι από χτύπημα</a:t>
            </a:r>
            <a:br>
              <a:rPr lang="el-GR" baseline="0" dirty="0" smtClean="0"/>
            </a:br>
            <a:r>
              <a:rPr lang="el-GR" baseline="0" dirty="0" smtClean="0"/>
              <a:t>ΣΦΥΓΜ</a:t>
            </a:r>
            <a:r>
              <a:rPr lang="el-GR" baseline="0" dirty="0" smtClean="0">
                <a:solidFill>
                  <a:srgbClr val="C00000"/>
                </a:solidFill>
              </a:rPr>
              <a:t>Ο</a:t>
            </a:r>
            <a:r>
              <a:rPr lang="el-GR" baseline="0" dirty="0" smtClean="0"/>
              <a:t>Σ: Παλμός</a:t>
            </a:r>
          </a:p>
          <a:p>
            <a:r>
              <a:rPr lang="el-GR" baseline="0" dirty="0" smtClean="0"/>
              <a:t>ΩΧ</a:t>
            </a:r>
            <a:r>
              <a:rPr lang="el-GR" baseline="0" dirty="0" smtClean="0">
                <a:solidFill>
                  <a:srgbClr val="C00000"/>
                </a:solidFill>
              </a:rPr>
              <a:t>Ρ</a:t>
            </a:r>
            <a:r>
              <a:rPr lang="el-GR" baseline="0" dirty="0" smtClean="0"/>
              <a:t>ΟΤΗΤΑ: Χλωμός (η)</a:t>
            </a:r>
          </a:p>
          <a:p>
            <a:r>
              <a:rPr lang="el-GR" baseline="0" dirty="0" smtClean="0"/>
              <a:t>Τ</a:t>
            </a:r>
            <a:r>
              <a:rPr lang="el-GR" baseline="0" dirty="0" smtClean="0">
                <a:solidFill>
                  <a:srgbClr val="C00000"/>
                </a:solidFill>
              </a:rPr>
              <a:t>Ρ</a:t>
            </a:r>
            <a:r>
              <a:rPr lang="el-GR" baseline="0" dirty="0" smtClean="0"/>
              <a:t>ΑΥΜΑ: Προκαλείται από ατυχήματα</a:t>
            </a:r>
          </a:p>
          <a:p>
            <a:r>
              <a:rPr lang="el-GR" baseline="0" dirty="0" smtClean="0">
                <a:solidFill>
                  <a:srgbClr val="C00000"/>
                </a:solidFill>
              </a:rPr>
              <a:t>Α</a:t>
            </a:r>
            <a:r>
              <a:rPr lang="el-GR" baseline="0" dirty="0" smtClean="0"/>
              <a:t>ΡΤΗΡΙΑ: Οξυγονωμένο αίμα</a:t>
            </a:r>
          </a:p>
          <a:p>
            <a:r>
              <a:rPr lang="el-GR" baseline="0" dirty="0" smtClean="0"/>
              <a:t>Α</a:t>
            </a:r>
            <a:r>
              <a:rPr lang="el-GR" baseline="0" dirty="0" smtClean="0">
                <a:solidFill>
                  <a:srgbClr val="C00000"/>
                </a:solidFill>
              </a:rPr>
              <a:t>Γ</a:t>
            </a:r>
            <a:r>
              <a:rPr lang="el-GR" baseline="0" dirty="0" smtClean="0"/>
              <a:t>ΓΕΙΑ: Εκεί κυκλοφορεί το αίμα</a:t>
            </a:r>
            <a:br>
              <a:rPr lang="el-GR" baseline="0" dirty="0" smtClean="0"/>
            </a:br>
            <a:r>
              <a:rPr lang="el-GR" baseline="0" dirty="0" smtClean="0"/>
              <a:t>ΚΥΚΛΟΦΟΡ</a:t>
            </a:r>
            <a:r>
              <a:rPr lang="el-GR" baseline="0" dirty="0" smtClean="0">
                <a:solidFill>
                  <a:srgbClr val="C00000"/>
                </a:solidFill>
              </a:rPr>
              <a:t>Ι</a:t>
            </a:r>
            <a:r>
              <a:rPr lang="el-GR" baseline="0" dirty="0" smtClean="0"/>
              <a:t>Α: Η μικρή … και η μεγάλη…</a:t>
            </a:r>
          </a:p>
          <a:p>
            <a:r>
              <a:rPr lang="el-GR" baseline="0" dirty="0" smtClean="0"/>
              <a:t>ΙΣΧ</a:t>
            </a:r>
            <a:r>
              <a:rPr lang="el-GR" baseline="0" dirty="0" smtClean="0">
                <a:solidFill>
                  <a:srgbClr val="C00000"/>
                </a:solidFill>
              </a:rPr>
              <a:t>Α</a:t>
            </a:r>
            <a:r>
              <a:rPr lang="el-GR" baseline="0" dirty="0" smtClean="0"/>
              <a:t>ΙΜΙΑ: Από διακοπή κυκλοφορίας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DA509-5FAF-47BE-984F-20D84AFAACE3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CB-2A88-4C23-8E04-4557A0FE0055}" type="datetimeFigureOut">
              <a:rPr lang="el-GR" smtClean="0"/>
              <a:pPr/>
              <a:t>22/12/2010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EABD-19E2-4150-ADCA-A45CE7214F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CB-2A88-4C23-8E04-4557A0FE0055}" type="datetimeFigureOut">
              <a:rPr lang="el-GR" smtClean="0"/>
              <a:pPr/>
              <a:t>22/12/2010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EABD-19E2-4150-ADCA-A45CE7214F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CB-2A88-4C23-8E04-4557A0FE0055}" type="datetimeFigureOut">
              <a:rPr lang="el-GR" smtClean="0"/>
              <a:pPr/>
              <a:t>22/12/2010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EABD-19E2-4150-ADCA-A45CE7214F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CB-2A88-4C23-8E04-4557A0FE0055}" type="datetimeFigureOut">
              <a:rPr lang="el-GR" smtClean="0"/>
              <a:pPr/>
              <a:t>22/12/2010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EABD-19E2-4150-ADCA-A45CE7214F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CB-2A88-4C23-8E04-4557A0FE0055}" type="datetimeFigureOut">
              <a:rPr lang="el-GR" smtClean="0"/>
              <a:pPr/>
              <a:t>22/12/2010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EABD-19E2-4150-ADCA-A45CE7214F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CB-2A88-4C23-8E04-4557A0FE0055}" type="datetimeFigureOut">
              <a:rPr lang="el-GR" smtClean="0"/>
              <a:pPr/>
              <a:t>22/12/2010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EABD-19E2-4150-ADCA-A45CE7214F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CB-2A88-4C23-8E04-4557A0FE0055}" type="datetimeFigureOut">
              <a:rPr lang="el-GR" smtClean="0"/>
              <a:pPr/>
              <a:t>22/12/2010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EABD-19E2-4150-ADCA-A45CE7214F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CB-2A88-4C23-8E04-4557A0FE0055}" type="datetimeFigureOut">
              <a:rPr lang="el-GR" smtClean="0"/>
              <a:pPr/>
              <a:t>22/12/2010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EABD-19E2-4150-ADCA-A45CE7214F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CB-2A88-4C23-8E04-4557A0FE0055}" type="datetimeFigureOut">
              <a:rPr lang="el-GR" smtClean="0"/>
              <a:pPr/>
              <a:t>22/12/2010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EABD-19E2-4150-ADCA-A45CE7214F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CB-2A88-4C23-8E04-4557A0FE0055}" type="datetimeFigureOut">
              <a:rPr lang="el-GR" smtClean="0"/>
              <a:pPr/>
              <a:t>22/12/2010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EABD-19E2-4150-ADCA-A45CE7214F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CB-2A88-4C23-8E04-4557A0FE0055}" type="datetimeFigureOut">
              <a:rPr lang="el-GR" smtClean="0"/>
              <a:pPr/>
              <a:t>22/12/2010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EABD-19E2-4150-ADCA-A45CE7214F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80ACB-2A88-4C23-8E04-4557A0FE0055}" type="datetimeFigureOut">
              <a:rPr lang="el-GR" smtClean="0"/>
              <a:pPr/>
              <a:t>22/12/2010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8EABD-19E2-4150-ADCA-A45CE7214F1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 rot="19962785">
            <a:off x="-457810" y="834773"/>
            <a:ext cx="4676394" cy="1181993"/>
          </a:xfrm>
        </p:spPr>
        <p:txBody>
          <a:bodyPr>
            <a:normAutofit fontScale="90000"/>
          </a:bodyPr>
          <a:lstStyle/>
          <a:p>
            <a:r>
              <a:rPr lang="el-GR" b="1" i="1" dirty="0" smtClean="0">
                <a:latin typeface="Arial" pitchFamily="34" charset="0"/>
                <a:cs typeface="Arial" pitchFamily="34" charset="0"/>
              </a:rPr>
              <a:t>Σταυρόλεξο </a:t>
            </a:r>
            <a:br>
              <a:rPr lang="el-GR" b="1" i="1" dirty="0" smtClean="0">
                <a:latin typeface="Arial" pitchFamily="34" charset="0"/>
                <a:cs typeface="Arial" pitchFamily="34" charset="0"/>
              </a:rPr>
            </a:br>
            <a:r>
              <a:rPr lang="el-GR" sz="2000" b="1" i="1" dirty="0" smtClean="0">
                <a:latin typeface="Arial" pitchFamily="34" charset="0"/>
                <a:cs typeface="Arial" pitchFamily="34" charset="0"/>
              </a:rPr>
              <a:t>----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b="1" i="1" dirty="0" smtClean="0">
                <a:latin typeface="Arial" pitchFamily="34" charset="0"/>
                <a:cs typeface="Arial" pitchFamily="34" charset="0"/>
              </a:rPr>
            </a:br>
            <a:r>
              <a:rPr lang="el-GR" b="1" i="1" dirty="0" err="1" smtClean="0">
                <a:latin typeface="Arial" pitchFamily="34" charset="0"/>
                <a:cs typeface="Arial" pitchFamily="34" charset="0"/>
              </a:rPr>
              <a:t>Κρυπτόλεξο</a:t>
            </a:r>
            <a:endParaRPr lang="el-GR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75856" y="476672"/>
            <a:ext cx="5472608" cy="602128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l-GR" sz="3300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l-GR" sz="12800" dirty="0" smtClean="0">
                <a:latin typeface="Arial" pitchFamily="34" charset="0"/>
                <a:cs typeface="Arial" pitchFamily="34" charset="0"/>
              </a:rPr>
              <a:t> _ _ _ _ </a:t>
            </a:r>
            <a:r>
              <a:rPr lang="el-GR" sz="1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</a:p>
          <a:p>
            <a:pPr algn="just"/>
            <a:endParaRPr lang="el-G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12800" dirty="0" smtClean="0">
                <a:latin typeface="Arial" pitchFamily="34" charset="0"/>
                <a:cs typeface="Arial" pitchFamily="34" charset="0"/>
              </a:rPr>
              <a:t>      _ _ _ _ _ _ </a:t>
            </a:r>
            <a:r>
              <a:rPr lang="el-GR" sz="1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l-GR" sz="12800" dirty="0" smtClean="0">
                <a:latin typeface="Arial" pitchFamily="34" charset="0"/>
                <a:cs typeface="Arial" pitchFamily="34" charset="0"/>
              </a:rPr>
              <a:t> _ _</a:t>
            </a:r>
          </a:p>
          <a:p>
            <a:pPr algn="just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1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_</a:t>
            </a:r>
            <a:r>
              <a:rPr lang="el-GR" sz="12800" dirty="0" smtClean="0">
                <a:latin typeface="Arial" pitchFamily="34" charset="0"/>
                <a:cs typeface="Arial" pitchFamily="34" charset="0"/>
              </a:rPr>
              <a:t> _ _ _ _ _ _</a:t>
            </a:r>
          </a:p>
          <a:p>
            <a:pPr algn="just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12800" dirty="0" smtClean="0">
                <a:latin typeface="Arial" pitchFamily="34" charset="0"/>
                <a:cs typeface="Arial" pitchFamily="34" charset="0"/>
              </a:rPr>
              <a:t>         _ _ _ _ _ </a:t>
            </a:r>
            <a:r>
              <a:rPr lang="el-GR" sz="1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l-GR" sz="12800" dirty="0" smtClean="0">
                <a:latin typeface="Arial" pitchFamily="34" charset="0"/>
                <a:cs typeface="Arial" pitchFamily="34" charset="0"/>
              </a:rPr>
              <a:t> _ </a:t>
            </a:r>
          </a:p>
          <a:p>
            <a:pPr algn="just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12800" dirty="0" smtClean="0">
                <a:latin typeface="Arial" pitchFamily="34" charset="0"/>
                <a:cs typeface="Arial" pitchFamily="34" charset="0"/>
              </a:rPr>
              <a:t>               _ _ _ </a:t>
            </a:r>
            <a:r>
              <a:rPr lang="el-GR" sz="1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l-GR" sz="12800" dirty="0" smtClean="0">
                <a:latin typeface="Arial" pitchFamily="34" charset="0"/>
                <a:cs typeface="Arial" pitchFamily="34" charset="0"/>
              </a:rPr>
              <a:t> _ _ _ _</a:t>
            </a:r>
          </a:p>
          <a:p>
            <a:pPr algn="just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12800" dirty="0" smtClean="0">
                <a:latin typeface="Arial" pitchFamily="34" charset="0"/>
                <a:cs typeface="Arial" pitchFamily="34" charset="0"/>
              </a:rPr>
              <a:t>                     _ </a:t>
            </a:r>
            <a:r>
              <a:rPr lang="el-GR" sz="1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l-GR" sz="12800" dirty="0" smtClean="0">
                <a:latin typeface="Arial" pitchFamily="34" charset="0"/>
                <a:cs typeface="Arial" pitchFamily="34" charset="0"/>
              </a:rPr>
              <a:t> _ _ _ _ </a:t>
            </a:r>
          </a:p>
          <a:p>
            <a:pPr algn="just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1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_</a:t>
            </a:r>
            <a:r>
              <a:rPr lang="el-GR" sz="12800" dirty="0" smtClean="0">
                <a:latin typeface="Arial" pitchFamily="34" charset="0"/>
                <a:cs typeface="Arial" pitchFamily="34" charset="0"/>
              </a:rPr>
              <a:t> _ _ _ _ _ _</a:t>
            </a:r>
          </a:p>
          <a:p>
            <a:pPr algn="just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12800" dirty="0" smtClean="0">
                <a:latin typeface="Arial" pitchFamily="34" charset="0"/>
                <a:cs typeface="Arial" pitchFamily="34" charset="0"/>
              </a:rPr>
              <a:t>                     _ </a:t>
            </a:r>
            <a:r>
              <a:rPr lang="el-GR" sz="1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l-GR" sz="12800" dirty="0" smtClean="0">
                <a:latin typeface="Arial" pitchFamily="34" charset="0"/>
                <a:cs typeface="Arial" pitchFamily="34" charset="0"/>
              </a:rPr>
              <a:t> _ _ _ _</a:t>
            </a:r>
          </a:p>
          <a:p>
            <a:pPr algn="just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12800" dirty="0" smtClean="0">
                <a:latin typeface="Arial" pitchFamily="34" charset="0"/>
                <a:cs typeface="Arial" pitchFamily="34" charset="0"/>
              </a:rPr>
              <a:t>_ _ _ _ _ _ _ _ </a:t>
            </a:r>
            <a:r>
              <a:rPr lang="el-GR" sz="1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l-GR" sz="12800" dirty="0" smtClean="0">
                <a:latin typeface="Arial" pitchFamily="34" charset="0"/>
                <a:cs typeface="Arial" pitchFamily="34" charset="0"/>
              </a:rPr>
              <a:t> _</a:t>
            </a:r>
          </a:p>
          <a:p>
            <a:pPr algn="just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12800" dirty="0" smtClean="0">
                <a:latin typeface="Arial" pitchFamily="34" charset="0"/>
                <a:cs typeface="Arial" pitchFamily="34" charset="0"/>
              </a:rPr>
              <a:t>               _ _ _ </a:t>
            </a:r>
            <a:r>
              <a:rPr lang="el-GR" sz="1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 </a:t>
            </a:r>
            <a:r>
              <a:rPr lang="el-GR" sz="12800" dirty="0" smtClean="0">
                <a:latin typeface="Arial" pitchFamily="34" charset="0"/>
                <a:cs typeface="Arial" pitchFamily="34" charset="0"/>
              </a:rPr>
              <a:t>_ _ _ _</a:t>
            </a:r>
          </a:p>
          <a:p>
            <a:pPr algn="just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950863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l-G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ΑΙΜΟΡΡΑΓΙΑ</a:t>
            </a:r>
            <a:endParaRPr lang="el-GR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400800" cy="1752600"/>
          </a:xfrm>
        </p:spPr>
        <p:txBody>
          <a:bodyPr>
            <a:normAutofit fontScale="92500"/>
          </a:bodyPr>
          <a:lstStyle/>
          <a:p>
            <a:pPr algn="just"/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Η έξοδος αίματος από τα αγγεία, (αρτηρίες, φλέβες, τριχοειδή) , όπου αυτό κυκλοφορεί φυσιολογικά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Τρύφων\Επιφάνεια εργασίας\Θεοδώρα\Αιμορραγία\aimor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20688"/>
            <a:ext cx="3144446" cy="2060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Συνηθέστερες αιτίες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.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r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οι τραυματικές κακώσεις ενός αγγείου</a:t>
            </a:r>
          </a:p>
          <a:p>
            <a:pPr>
              <a:buNone/>
            </a:pPr>
            <a:r>
              <a:rPr lang="el-GR" u="sng" dirty="0" smtClean="0">
                <a:latin typeface="Arial" pitchFamily="34" charset="0"/>
                <a:cs typeface="Arial" pitchFamily="34" charset="0"/>
              </a:rPr>
              <a:t>Από</a:t>
            </a:r>
            <a:r>
              <a:rPr lang="el-GR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Clr>
                <a:srgbClr val="FF0000"/>
              </a:buClr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Τραυματισμοί από αιχμηρά αντικείμενα</a:t>
            </a:r>
          </a:p>
          <a:p>
            <a:pPr>
              <a:buClr>
                <a:srgbClr val="FF0000"/>
              </a:buClr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Πτώσεις</a:t>
            </a:r>
          </a:p>
          <a:p>
            <a:pPr>
              <a:buClr>
                <a:srgbClr val="FF0000"/>
              </a:buClr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Χτυπήματα</a:t>
            </a:r>
          </a:p>
          <a:p>
            <a:pPr>
              <a:buClr>
                <a:srgbClr val="FF0000"/>
              </a:buClr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Σοβαρός τραυματισμός (τροχαίο)</a:t>
            </a:r>
          </a:p>
          <a:p>
            <a:pPr>
              <a:buClr>
                <a:srgbClr val="FF0000"/>
              </a:buClr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Ιατρογενή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εγχειρητική διαδικασία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Τύποι αιμορραγιών:</a:t>
            </a:r>
            <a:endParaRPr lang="el-G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l-GR" b="1" i="1" u="sng" dirty="0" smtClean="0"/>
              <a:t>Αρτηριακές</a:t>
            </a:r>
          </a:p>
          <a:p>
            <a:pPr lvl="1">
              <a:buClr>
                <a:srgbClr val="FF0000"/>
              </a:buClr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Ζωηρό κόκκινο, τινάζεται με ένταση ή και με ρυθμό από την πληγή</a:t>
            </a:r>
          </a:p>
          <a:p>
            <a:pPr lvl="1">
              <a:buClr>
                <a:srgbClr val="FF0000"/>
              </a:buClr>
              <a:buNone/>
            </a:pPr>
            <a:endParaRPr lang="el-GR" dirty="0"/>
          </a:p>
          <a:p>
            <a:pPr>
              <a:buClr>
                <a:srgbClr val="FF0000"/>
              </a:buClr>
            </a:pPr>
            <a:r>
              <a:rPr lang="el-GR" b="1" i="1" u="sng" dirty="0" smtClean="0"/>
              <a:t>Φλεβικές</a:t>
            </a:r>
          </a:p>
          <a:p>
            <a:pPr lvl="1">
              <a:buClr>
                <a:srgbClr val="FF0000"/>
              </a:buClr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Βαθύ κόκκινο προς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μώβ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με συνεχή ροή </a:t>
            </a:r>
          </a:p>
          <a:p>
            <a:pPr lvl="1">
              <a:buClr>
                <a:srgbClr val="FF0000"/>
              </a:buClr>
            </a:pPr>
            <a:endParaRPr lang="el-GR" dirty="0"/>
          </a:p>
          <a:p>
            <a:pPr>
              <a:buClr>
                <a:srgbClr val="FF0000"/>
              </a:buClr>
            </a:pPr>
            <a:r>
              <a:rPr lang="el-GR" b="1" i="1" u="sng" dirty="0" smtClean="0"/>
              <a:t>Τριχοειδικές</a:t>
            </a:r>
          </a:p>
          <a:p>
            <a:pPr lvl="1">
              <a:buClr>
                <a:srgbClr val="FF0000"/>
              </a:buClr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Μορφή σταγόνων που επικάθονται πάνω στο δέρμα</a:t>
            </a:r>
          </a:p>
          <a:p>
            <a:pPr lvl="1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Οι ΕΣΩΤΕΡΙΚΕΣ διακρίνονται σε :</a:t>
            </a:r>
            <a:endParaRPr lang="el-G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</a:pPr>
            <a:r>
              <a:rPr lang="el-GR" b="1" i="1" u="sng" dirty="0" smtClean="0">
                <a:latin typeface="Arial" pitchFamily="34" charset="0"/>
                <a:cs typeface="Arial" pitchFamily="34" charset="0"/>
              </a:rPr>
              <a:t>Εκχυμώσεις</a:t>
            </a: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	διάχυση αίματος ανάμεσα στις</a:t>
            </a:r>
          </a:p>
          <a:p>
            <a:pPr lvl="1">
              <a:buClr>
                <a:srgbClr val="FF0000"/>
              </a:buCl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στοιβάδες δέρματος</a:t>
            </a:r>
          </a:p>
          <a:p>
            <a:pPr lvl="1">
              <a:buClr>
                <a:srgbClr val="FF0000"/>
              </a:buCl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	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</a:pPr>
            <a:r>
              <a:rPr lang="el-GR" b="1" i="1" u="sng" dirty="0" smtClean="0">
                <a:latin typeface="Arial" pitchFamily="34" charset="0"/>
                <a:cs typeface="Arial" pitchFamily="34" charset="0"/>
              </a:rPr>
              <a:t>Μώλωπες</a:t>
            </a:r>
          </a:p>
          <a:p>
            <a:pPr lvl="6">
              <a:buClr>
                <a:srgbClr val="FF0000"/>
              </a:buClr>
              <a:buFont typeface="Courier New" pitchFamily="49" charset="0"/>
              <a:buChar char="o"/>
            </a:pPr>
            <a:r>
              <a:rPr lang="el-G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διάχυση αίματος ανάμεσα στους ιστούς κάτω από το δέρμα</a:t>
            </a:r>
          </a:p>
          <a:p>
            <a:pPr>
              <a:buClr>
                <a:srgbClr val="FF0000"/>
              </a:buClr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</a:pPr>
            <a:r>
              <a:rPr lang="el-GR" b="1" i="1" u="sng" dirty="0" smtClean="0">
                <a:latin typeface="Arial" pitchFamily="34" charset="0"/>
                <a:cs typeface="Arial" pitchFamily="34" charset="0"/>
              </a:rPr>
              <a:t>Αιματώματα</a:t>
            </a:r>
          </a:p>
          <a:p>
            <a:pPr lvl="1">
              <a:buClr>
                <a:srgbClr val="FF0000"/>
              </a:buClr>
              <a:buFont typeface="Courier New" pitchFamily="49" charset="0"/>
              <a:buChar char="o"/>
            </a:pP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συλλογές αίματος στους ιστούς ή σε κάποια προϋπάρχουσα κοιλότητα </a:t>
            </a:r>
          </a:p>
          <a:p>
            <a:endParaRPr lang="el-GR" dirty="0"/>
          </a:p>
        </p:txBody>
      </p:sp>
      <p:pic>
        <p:nvPicPr>
          <p:cNvPr id="2050" name="Picture 2" descr="C:\Documents and Settings\Τρύφων\Επιφάνεια εργασίας\Θεοδώρα\Αιμορραγία\εκχυμωσει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547790"/>
            <a:ext cx="1875656" cy="1641199"/>
          </a:xfrm>
          <a:prstGeom prst="rect">
            <a:avLst/>
          </a:prstGeom>
          <a:noFill/>
        </p:spPr>
      </p:pic>
      <p:pic>
        <p:nvPicPr>
          <p:cNvPr id="2051" name="Picture 3" descr="C:\Documents and Settings\Τρύφων\Επιφάνεια εργασίας\Θεοδώρα\Αιμορραγία\μωλωπε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73016"/>
            <a:ext cx="1888310" cy="1106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Συμπτώματα αιμορραγίας:</a:t>
            </a:r>
            <a:endParaRPr lang="el-G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8539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7200" dirty="0" smtClean="0">
                <a:latin typeface="Arial" pitchFamily="34" charset="0"/>
                <a:cs typeface="Arial" pitchFamily="34" charset="0"/>
              </a:rPr>
              <a:t>( Ανάλογα με το μέγεθος και τα συμπτώματα)</a:t>
            </a:r>
          </a:p>
          <a:p>
            <a:pPr>
              <a:buNone/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12800" dirty="0" smtClean="0">
                <a:latin typeface="Arial" pitchFamily="34" charset="0"/>
                <a:cs typeface="Arial" pitchFamily="34" charset="0"/>
              </a:rPr>
              <a:t> Πτώση Αρτηριακής Πίεσης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4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12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2800" dirty="0" smtClean="0">
                <a:latin typeface="Arial" pitchFamily="34" charset="0"/>
                <a:cs typeface="Arial" pitchFamily="34" charset="0"/>
              </a:rPr>
              <a:t>Ταχυσφυγμία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4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12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2800" dirty="0" smtClean="0">
                <a:latin typeface="Arial" pitchFamily="34" charset="0"/>
                <a:cs typeface="Arial" pitchFamily="34" charset="0"/>
              </a:rPr>
              <a:t>Ψυχρά άκρα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4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12800" dirty="0" smtClean="0">
                <a:latin typeface="Arial" pitchFamily="34" charset="0"/>
                <a:cs typeface="Arial" pitchFamily="34" charset="0"/>
              </a:rPr>
              <a:t>Θόλωση διάνοιας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4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12800" dirty="0" smtClean="0">
                <a:latin typeface="Arial" pitchFamily="34" charset="0"/>
                <a:cs typeface="Arial" pitchFamily="34" charset="0"/>
              </a:rPr>
              <a:t>Ωχρότητα δέρματος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4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12800" dirty="0" smtClean="0">
                <a:latin typeface="Arial" pitchFamily="34" charset="0"/>
                <a:cs typeface="Arial" pitchFamily="34" charset="0"/>
              </a:rPr>
              <a:t>Ψυχροί ιδρώτες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4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12800" dirty="0" smtClean="0">
                <a:latin typeface="Arial" pitchFamily="34" charset="0"/>
                <a:cs typeface="Arial" pitchFamily="34" charset="0"/>
              </a:rPr>
              <a:t>Εξάλειψη περιφερικού σφυγμού</a:t>
            </a:r>
            <a:endParaRPr lang="el-GR" sz="1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Αντιμετώπιση αιμορραγιών:</a:t>
            </a:r>
            <a:endParaRPr lang="el-G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l-GR" dirty="0" smtClean="0"/>
              <a:t>Ισχυρή πίεση πάνω στην πληγή</a:t>
            </a:r>
          </a:p>
          <a:p>
            <a:pPr>
              <a:buClr>
                <a:srgbClr val="FF0000"/>
              </a:buClr>
            </a:pPr>
            <a:endParaRPr lang="el-GR" dirty="0"/>
          </a:p>
          <a:p>
            <a:pPr>
              <a:buClr>
                <a:srgbClr val="FF0000"/>
              </a:buClr>
            </a:pPr>
            <a:r>
              <a:rPr lang="el-GR" dirty="0" err="1" smtClean="0"/>
              <a:t>Ίσχαιμη</a:t>
            </a:r>
            <a:r>
              <a:rPr lang="el-GR" dirty="0" smtClean="0"/>
              <a:t> περίδεση</a:t>
            </a:r>
          </a:p>
          <a:p>
            <a:pPr>
              <a:buClr>
                <a:srgbClr val="FF0000"/>
              </a:buClr>
            </a:pPr>
            <a:endParaRPr lang="el-GR" dirty="0" smtClean="0"/>
          </a:p>
          <a:p>
            <a:pPr>
              <a:buClr>
                <a:srgbClr val="FF0000"/>
              </a:buClr>
            </a:pPr>
            <a:r>
              <a:rPr lang="el-GR" dirty="0" smtClean="0"/>
              <a:t>Χορήγηση αίματος</a:t>
            </a:r>
          </a:p>
          <a:p>
            <a:pPr>
              <a:buClr>
                <a:srgbClr val="FF0000"/>
              </a:buClr>
            </a:pPr>
            <a:endParaRPr lang="el-GR" dirty="0"/>
          </a:p>
          <a:p>
            <a:pPr>
              <a:buClr>
                <a:srgbClr val="FF0000"/>
              </a:buClr>
            </a:pPr>
            <a:r>
              <a:rPr lang="el-GR" dirty="0" smtClean="0"/>
              <a:t>Χειρουργική αιμόσταση</a:t>
            </a:r>
            <a:endParaRPr lang="el-GR" dirty="0"/>
          </a:p>
        </p:txBody>
      </p:sp>
      <p:pic>
        <p:nvPicPr>
          <p:cNvPr id="1027" name="Picture 3" descr="C:\Documents and Settings\Τρύφων\Επιφάνεια εργασίας\Θεοδώρα\Αιμορραγία\μεταγγισ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25144"/>
            <a:ext cx="2285802" cy="1719127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696" y="1196752"/>
            <a:ext cx="2771800" cy="172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564" y="2636912"/>
            <a:ext cx="33867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ΣΗΜΕΙΑ  ΛΗΨΗΣ  ΣΦΥΓΜΟΥ:</a:t>
            </a:r>
            <a:b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l-G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lnSpcReduction="10000"/>
          </a:bodyPr>
          <a:lstStyle/>
          <a:p>
            <a:pPr marL="457200" lvl="0" indent="-457200" algn="r">
              <a:buClr>
                <a:srgbClr val="FF0000"/>
              </a:buClr>
              <a:buFont typeface="+mj-lt"/>
              <a:buAutoNum type="arabicPeriod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Κροταφική αρτηρία, </a:t>
            </a:r>
          </a:p>
          <a:p>
            <a:pPr marL="457200" lvl="0" indent="-457200" algn="r">
              <a:buClr>
                <a:srgbClr val="FF0000"/>
              </a:buClr>
              <a:buFont typeface="+mj-lt"/>
              <a:buAutoNum type="arabicPeriod"/>
            </a:pP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 algn="r">
              <a:buClr>
                <a:srgbClr val="FF0000"/>
              </a:buClr>
              <a:buFont typeface="+mj-lt"/>
              <a:buAutoNum type="arabicPeriod"/>
            </a:pP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Κερκιδική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αρτηρία,                                                        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 algn="r">
              <a:buClr>
                <a:srgbClr val="FF0000"/>
              </a:buClr>
              <a:buFont typeface="+mj-lt"/>
              <a:buAutoNum type="arabicPeriod"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r">
              <a:buClr>
                <a:srgbClr val="FF0000"/>
              </a:buClr>
              <a:buFont typeface="+mj-lt"/>
              <a:buAutoNum type="arabicPeriod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Μηριαία αρτηρία,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 algn="r">
              <a:buClr>
                <a:srgbClr val="FF0000"/>
              </a:buClr>
              <a:buFont typeface="+mj-lt"/>
              <a:buAutoNum type="arabicPeriod"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r">
              <a:buClr>
                <a:srgbClr val="FF0000"/>
              </a:buClr>
              <a:buFont typeface="+mj-lt"/>
              <a:buAutoNum type="arabicPeriod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Ραχιαία του άκρου ποδιού αρτηρία,</a:t>
            </a:r>
          </a:p>
          <a:p>
            <a:pPr marL="457200" indent="-457200" algn="r">
              <a:buClr>
                <a:srgbClr val="FF0000"/>
              </a:buClr>
              <a:buFont typeface="+mj-lt"/>
              <a:buAutoNum type="arabicPeriod"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r">
              <a:buClr>
                <a:srgbClr val="FF0000"/>
              </a:buClr>
              <a:buFont typeface="+mj-lt"/>
              <a:buAutoNum type="arabicPeriod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Οπίσθια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κνημιαία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αρτηρία</a:t>
            </a:r>
          </a:p>
          <a:p>
            <a:r>
              <a:rPr lang="el-GR" sz="2400" dirty="0" smtClean="0"/>
              <a:t>   </a:t>
            </a:r>
          </a:p>
          <a:p>
            <a:pPr marL="457200" lvl="0" indent="-457200" algn="r">
              <a:buClr>
                <a:srgbClr val="FF0000"/>
              </a:buClr>
              <a:buNone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 algn="r">
              <a:buClr>
                <a:srgbClr val="FF0000"/>
              </a:buClr>
              <a:buFont typeface="+mj-lt"/>
              <a:buAutoNum type="arabicPeriod"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r">
              <a:buClr>
                <a:srgbClr val="FF0000"/>
              </a:buClr>
              <a:buFont typeface="+mj-lt"/>
              <a:buAutoNum type="arabicPeriod"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r">
              <a:buClr>
                <a:srgbClr val="FF0000"/>
              </a:buClr>
              <a:buFont typeface="+mj-lt"/>
              <a:buAutoNum type="arabicPeriod"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Documents and Settings\Τρύφων\Επιφάνεια εργασίας\Θεοδώρα\Αιμορραγία\heart-rate-radial.gif"/>
          <p:cNvPicPr>
            <a:picLocks noChangeAspect="1" noChangeArrowheads="1"/>
          </p:cNvPicPr>
          <p:nvPr/>
        </p:nvPicPr>
        <p:blipFill>
          <a:blip r:embed="rId2" cstate="print">
            <a:lum bright="-26000"/>
          </a:blip>
          <a:srcRect/>
          <a:stretch>
            <a:fillRect/>
          </a:stretch>
        </p:blipFill>
        <p:spPr bwMode="auto">
          <a:xfrm>
            <a:off x="2915816" y="1556792"/>
            <a:ext cx="1152128" cy="938606"/>
          </a:xfrm>
          <a:prstGeom prst="rect">
            <a:avLst/>
          </a:prstGeom>
          <a:noFill/>
        </p:spPr>
      </p:pic>
      <p:pic>
        <p:nvPicPr>
          <p:cNvPr id="5" name="Picture 3" descr="C:\Documents and Settings\Τρύφων\Επιφάνεια εργασίας\Θεοδώρα\Αιμορραγία\stock-photo-young-asian-female-applying-gentle-pressure-on-points-on-her-temple-to-relieve-headaches-and-10394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513" y="700931"/>
            <a:ext cx="917575" cy="1431925"/>
          </a:xfrm>
          <a:prstGeom prst="rect">
            <a:avLst/>
          </a:prstGeom>
          <a:noFill/>
        </p:spPr>
      </p:pic>
      <p:pic>
        <p:nvPicPr>
          <p:cNvPr id="7" name="Picture 6" descr="C:\Documents and Settings\Τρύφων\Επιφάνεια εργασίας\Θεοδώρα\Αιμορραγία\ch30f5.jpg"/>
          <p:cNvPicPr>
            <a:picLocks noChangeAspect="1" noChangeArrowheads="1"/>
          </p:cNvPicPr>
          <p:nvPr/>
        </p:nvPicPr>
        <p:blipFill>
          <a:blip r:embed="rId4" cstate="print">
            <a:lum bright="-43000"/>
          </a:blip>
          <a:srcRect/>
          <a:stretch>
            <a:fillRect/>
          </a:stretch>
        </p:blipFill>
        <p:spPr bwMode="auto">
          <a:xfrm>
            <a:off x="2915816" y="4149080"/>
            <a:ext cx="1508769" cy="1242262"/>
          </a:xfrm>
          <a:prstGeom prst="rect">
            <a:avLst/>
          </a:prstGeom>
          <a:noFill/>
        </p:spPr>
      </p:pic>
      <p:pic>
        <p:nvPicPr>
          <p:cNvPr id="8" name="Picture 7" descr="C:\Documents and Settings\Τρύφων\Επιφάνεια εργασίας\Θεοδώρα\Αιμορραγία\ch30f6.jpg"/>
          <p:cNvPicPr>
            <a:picLocks noChangeAspect="1" noChangeArrowheads="1"/>
          </p:cNvPicPr>
          <p:nvPr/>
        </p:nvPicPr>
        <p:blipFill>
          <a:blip r:embed="rId5" cstate="print">
            <a:lum bright="-43000"/>
          </a:blip>
          <a:srcRect/>
          <a:stretch>
            <a:fillRect/>
          </a:stretch>
        </p:blipFill>
        <p:spPr bwMode="auto">
          <a:xfrm>
            <a:off x="5652120" y="5085184"/>
            <a:ext cx="2446970" cy="1398269"/>
          </a:xfrm>
          <a:prstGeom prst="rect">
            <a:avLst/>
          </a:prstGeom>
          <a:noFill/>
        </p:spPr>
      </p:pic>
      <p:pic>
        <p:nvPicPr>
          <p:cNvPr id="4098" name="Picture 2" descr="http://www.incardiology.gr/epeigon/trauma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492896"/>
            <a:ext cx="1685576" cy="108394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808" y="980728"/>
            <a:ext cx="2667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Σημεία πίεσης της </a:t>
            </a:r>
            <a:r>
              <a:rPr lang="el-GR" dirty="0" err="1" smtClean="0"/>
              <a:t>βραχιόνιας</a:t>
            </a:r>
            <a:r>
              <a:rPr lang="el-GR" dirty="0" smtClean="0"/>
              <a:t> και μηριαίας αρτηρίας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960" y="1268760"/>
            <a:ext cx="3573248" cy="549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258</Words>
  <Application>Microsoft Office PowerPoint</Application>
  <PresentationFormat>Προβολή στην οθόνη (4:3)</PresentationFormat>
  <Paragraphs>97</Paragraphs>
  <Slides>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Σταυρόλεξο  ---- Κρυπτόλεξο</vt:lpstr>
      <vt:lpstr>ΑΙΜΟΡΡΑΓΙΑ</vt:lpstr>
      <vt:lpstr>Συνηθέστερες αιτίες ...</vt:lpstr>
      <vt:lpstr>Τύποι αιμορραγιών:</vt:lpstr>
      <vt:lpstr>Οι ΕΣΩΤΕΡΙΚΕΣ διακρίνονται σε :</vt:lpstr>
      <vt:lpstr>Συμπτώματα αιμορραγίας:</vt:lpstr>
      <vt:lpstr>Αντιμετώπιση αιμορραγιών:</vt:lpstr>
      <vt:lpstr>ΣΗΜΕΙΑ  ΛΗΨΗΣ  ΣΦΥΓΜΟΥ: </vt:lpstr>
      <vt:lpstr>Σημεία πίεσης της βραχιόνιας και μηριαίας αρτηρίας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ΑΙΜΟΡΡΑΓΙΑ</dc:title>
  <dc:creator>Τρύφων</dc:creator>
  <cp:lastModifiedBy>Τρύφων</cp:lastModifiedBy>
  <cp:revision>13</cp:revision>
  <dcterms:created xsi:type="dcterms:W3CDTF">2010-12-17T20:41:32Z</dcterms:created>
  <dcterms:modified xsi:type="dcterms:W3CDTF">2010-12-22T00:04:01Z</dcterms:modified>
</cp:coreProperties>
</file>