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7" r:id="rId3"/>
    <p:sldId id="284" r:id="rId4"/>
    <p:sldId id="285" r:id="rId5"/>
    <p:sldId id="286"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1B5A0-909C-59D0-FABD-371BE06427C4}" v="447" dt="2025-03-20T09:15:14.535"/>
    <p1510:client id="{EC5332C2-95BE-6A0F-238E-1D7A685B545E}" v="225" dt="2025-03-21T17:37:05.84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lla Plessa" userId="e98c8033615d2d80" providerId="Windows Live" clId="Web-{15F1B5A0-909C-59D0-FABD-371BE06427C4}"/>
    <pc:docChg chg="addSld delSld modSld addMainMaster delMainMaster">
      <pc:chgData name="Stella Plessa" userId="e98c8033615d2d80" providerId="Windows Live" clId="Web-{15F1B5A0-909C-59D0-FABD-371BE06427C4}" dt="2025-03-20T09:15:14.535" v="390" actId="1076"/>
      <pc:docMkLst>
        <pc:docMk/>
      </pc:docMkLst>
      <pc:sldChg chg="modSp new mod modClrScheme chgLayout">
        <pc:chgData name="Stella Plessa" userId="e98c8033615d2d80" providerId="Windows Live" clId="Web-{15F1B5A0-909C-59D0-FABD-371BE06427C4}" dt="2025-03-20T08:51:50.649" v="80" actId="20577"/>
        <pc:sldMkLst>
          <pc:docMk/>
          <pc:sldMk cId="1228134347" sldId="256"/>
        </pc:sldMkLst>
        <pc:spChg chg="mod ord">
          <ac:chgData name="Stella Plessa" userId="e98c8033615d2d80" providerId="Windows Live" clId="Web-{15F1B5A0-909C-59D0-FABD-371BE06427C4}" dt="2025-03-20T08:51:34.602" v="78" actId="20577"/>
          <ac:spMkLst>
            <pc:docMk/>
            <pc:sldMk cId="1228134347" sldId="256"/>
            <ac:spMk id="2" creationId="{46F9B525-273F-B2DC-8740-F7AC60EE7362}"/>
          </ac:spMkLst>
        </pc:spChg>
        <pc:spChg chg="mod ord">
          <ac:chgData name="Stella Plessa" userId="e98c8033615d2d80" providerId="Windows Live" clId="Web-{15F1B5A0-909C-59D0-FABD-371BE06427C4}" dt="2025-03-20T08:51:50.649" v="80" actId="20577"/>
          <ac:spMkLst>
            <pc:docMk/>
            <pc:sldMk cId="1228134347" sldId="256"/>
            <ac:spMk id="3" creationId="{220CFC8F-38F6-AD67-33B3-16998E08AACC}"/>
          </ac:spMkLst>
        </pc:spChg>
      </pc:sldChg>
      <pc:sldChg chg="addSp modSp del mod setBg modClrScheme chgLayout">
        <pc:chgData name="Stella Plessa" userId="e98c8033615d2d80" providerId="Windows Live" clId="Web-{15F1B5A0-909C-59D0-FABD-371BE06427C4}" dt="2025-03-20T08:50:39.678" v="63"/>
        <pc:sldMkLst>
          <pc:docMk/>
          <pc:sldMk cId="2325122232" sldId="256"/>
        </pc:sldMkLst>
        <pc:spChg chg="mod">
          <ac:chgData name="Stella Plessa" userId="e98c8033615d2d80" providerId="Windows Live" clId="Web-{15F1B5A0-909C-59D0-FABD-371BE06427C4}" dt="2025-03-20T08:46:03.967" v="3"/>
          <ac:spMkLst>
            <pc:docMk/>
            <pc:sldMk cId="2325122232" sldId="256"/>
            <ac:spMk id="2" creationId="{00000000-0000-0000-0000-000000000000}"/>
          </ac:spMkLst>
        </pc:spChg>
        <pc:spChg chg="mod">
          <ac:chgData name="Stella Plessa" userId="e98c8033615d2d80" providerId="Windows Live" clId="Web-{15F1B5A0-909C-59D0-FABD-371BE06427C4}" dt="2025-03-20T08:46:03.967" v="3"/>
          <ac:spMkLst>
            <pc:docMk/>
            <pc:sldMk cId="2325122232" sldId="256"/>
            <ac:spMk id="3" creationId="{00000000-0000-0000-0000-000000000000}"/>
          </ac:spMkLst>
        </pc:spChg>
        <pc:spChg chg="add">
          <ac:chgData name="Stella Plessa" userId="e98c8033615d2d80" providerId="Windows Live" clId="Web-{15F1B5A0-909C-59D0-FABD-371BE06427C4}" dt="2025-03-20T08:46:03.967" v="3"/>
          <ac:spMkLst>
            <pc:docMk/>
            <pc:sldMk cId="2325122232" sldId="256"/>
            <ac:spMk id="8" creationId="{A7D20BF2-EB2E-6063-DD3A-ABDA963535BC}"/>
          </ac:spMkLst>
        </pc:spChg>
        <pc:cxnChg chg="add">
          <ac:chgData name="Stella Plessa" userId="e98c8033615d2d80" providerId="Windows Live" clId="Web-{15F1B5A0-909C-59D0-FABD-371BE06427C4}" dt="2025-03-20T08:46:03.967" v="3"/>
          <ac:cxnSpMkLst>
            <pc:docMk/>
            <pc:sldMk cId="2325122232" sldId="256"/>
            <ac:cxnSpMk id="10" creationId="{90FB7F1C-B2F7-27EA-1F8A-D4A3232318EF}"/>
          </ac:cxnSpMkLst>
        </pc:cxnChg>
      </pc:sldChg>
      <pc:sldChg chg="addSp delSp modSp new del mod setBg">
        <pc:chgData name="Stella Plessa" userId="e98c8033615d2d80" providerId="Windows Live" clId="Web-{15F1B5A0-909C-59D0-FABD-371BE06427C4}" dt="2025-03-20T08:50:50.273" v="64"/>
        <pc:sldMkLst>
          <pc:docMk/>
          <pc:sldMk cId="2531060909" sldId="257"/>
        </pc:sldMkLst>
        <pc:spChg chg="del">
          <ac:chgData name="Stella Plessa" userId="e98c8033615d2d80" providerId="Windows Live" clId="Web-{15F1B5A0-909C-59D0-FABD-371BE06427C4}" dt="2025-03-20T08:46:32.421" v="7"/>
          <ac:spMkLst>
            <pc:docMk/>
            <pc:sldMk cId="2531060909" sldId="257"/>
            <ac:spMk id="2" creationId="{0A62B5F7-8894-C21E-142B-B9014BB6F395}"/>
          </ac:spMkLst>
        </pc:spChg>
        <pc:spChg chg="mod">
          <ac:chgData name="Stella Plessa" userId="e98c8033615d2d80" providerId="Windows Live" clId="Web-{15F1B5A0-909C-59D0-FABD-371BE06427C4}" dt="2025-03-20T08:50:30.131" v="62" actId="14100"/>
          <ac:spMkLst>
            <pc:docMk/>
            <pc:sldMk cId="2531060909" sldId="257"/>
            <ac:spMk id="3" creationId="{FBDB2790-E80D-AA11-55F4-9610199EFB1B}"/>
          </ac:spMkLst>
        </pc:spChg>
        <pc:spChg chg="add">
          <ac:chgData name="Stella Plessa" userId="e98c8033615d2d80" providerId="Windows Live" clId="Web-{15F1B5A0-909C-59D0-FABD-371BE06427C4}" dt="2025-03-20T08:46:57.422" v="11"/>
          <ac:spMkLst>
            <pc:docMk/>
            <pc:sldMk cId="2531060909" sldId="257"/>
            <ac:spMk id="8" creationId="{5F710FDB-0919-493E-8539-8240C23F1EB2}"/>
          </ac:spMkLst>
        </pc:spChg>
        <pc:cxnChg chg="add">
          <ac:chgData name="Stella Plessa" userId="e98c8033615d2d80" providerId="Windows Live" clId="Web-{15F1B5A0-909C-59D0-FABD-371BE06427C4}" dt="2025-03-20T08:46:57.422" v="11"/>
          <ac:cxnSpMkLst>
            <pc:docMk/>
            <pc:sldMk cId="2531060909" sldId="257"/>
            <ac:cxnSpMk id="10" creationId="{033715A5-8048-453E-A44A-0F17BBB481A4}"/>
          </ac:cxnSpMkLst>
        </pc:cxnChg>
      </pc:sldChg>
      <pc:sldChg chg="delSp modSp new">
        <pc:chgData name="Stella Plessa" userId="e98c8033615d2d80" providerId="Windows Live" clId="Web-{15F1B5A0-909C-59D0-FABD-371BE06427C4}" dt="2025-03-20T08:52:22.931" v="87" actId="20577"/>
        <pc:sldMkLst>
          <pc:docMk/>
          <pc:sldMk cId="3529003622" sldId="257"/>
        </pc:sldMkLst>
        <pc:spChg chg="del">
          <ac:chgData name="Stella Plessa" userId="e98c8033615d2d80" providerId="Windows Live" clId="Web-{15F1B5A0-909C-59D0-FABD-371BE06427C4}" dt="2025-03-20T08:51:59.509" v="82"/>
          <ac:spMkLst>
            <pc:docMk/>
            <pc:sldMk cId="3529003622" sldId="257"/>
            <ac:spMk id="2" creationId="{E23D2AEB-8A0C-2DD3-736C-7F448331D92A}"/>
          </ac:spMkLst>
        </pc:spChg>
        <pc:spChg chg="mod">
          <ac:chgData name="Stella Plessa" userId="e98c8033615d2d80" providerId="Windows Live" clId="Web-{15F1B5A0-909C-59D0-FABD-371BE06427C4}" dt="2025-03-20T08:52:22.931" v="87" actId="20577"/>
          <ac:spMkLst>
            <pc:docMk/>
            <pc:sldMk cId="3529003622" sldId="257"/>
            <ac:spMk id="3" creationId="{D4557232-B5F1-1FE6-0565-4B4E3603C0EC}"/>
          </ac:spMkLst>
        </pc:spChg>
      </pc:sldChg>
      <pc:sldChg chg="delSp modSp new">
        <pc:chgData name="Stella Plessa" userId="e98c8033615d2d80" providerId="Windows Live" clId="Web-{15F1B5A0-909C-59D0-FABD-371BE06427C4}" dt="2025-03-20T08:53:13.011" v="96" actId="1076"/>
        <pc:sldMkLst>
          <pc:docMk/>
          <pc:sldMk cId="447826203" sldId="258"/>
        </pc:sldMkLst>
        <pc:spChg chg="del">
          <ac:chgData name="Stella Plessa" userId="e98c8033615d2d80" providerId="Windows Live" clId="Web-{15F1B5A0-909C-59D0-FABD-371BE06427C4}" dt="2025-03-20T08:52:30.244" v="89"/>
          <ac:spMkLst>
            <pc:docMk/>
            <pc:sldMk cId="447826203" sldId="258"/>
            <ac:spMk id="2" creationId="{C89B21C8-7953-88FA-ECCD-8C97F5A12B54}"/>
          </ac:spMkLst>
        </pc:spChg>
        <pc:spChg chg="mod">
          <ac:chgData name="Stella Plessa" userId="e98c8033615d2d80" providerId="Windows Live" clId="Web-{15F1B5A0-909C-59D0-FABD-371BE06427C4}" dt="2025-03-20T08:53:13.011" v="96" actId="1076"/>
          <ac:spMkLst>
            <pc:docMk/>
            <pc:sldMk cId="447826203" sldId="258"/>
            <ac:spMk id="3" creationId="{E1EF9D5E-64F8-07EE-80FF-6817C6D4605C}"/>
          </ac:spMkLst>
        </pc:spChg>
      </pc:sldChg>
      <pc:sldChg chg="delSp modSp new del">
        <pc:chgData name="Stella Plessa" userId="e98c8033615d2d80" providerId="Windows Live" clId="Web-{15F1B5A0-909C-59D0-FABD-371BE06427C4}" dt="2025-03-20T08:50:02.225" v="58"/>
        <pc:sldMkLst>
          <pc:docMk/>
          <pc:sldMk cId="997924919" sldId="258"/>
        </pc:sldMkLst>
        <pc:spChg chg="del">
          <ac:chgData name="Stella Plessa" userId="e98c8033615d2d80" providerId="Windows Live" clId="Web-{15F1B5A0-909C-59D0-FABD-371BE06427C4}" dt="2025-03-20T08:47:20.798" v="15"/>
          <ac:spMkLst>
            <pc:docMk/>
            <pc:sldMk cId="997924919" sldId="258"/>
            <ac:spMk id="2" creationId="{3A0CC6CF-12D1-5203-F407-FE04B452E21F}"/>
          </ac:spMkLst>
        </pc:spChg>
        <pc:spChg chg="mod">
          <ac:chgData name="Stella Plessa" userId="e98c8033615d2d80" providerId="Windows Live" clId="Web-{15F1B5A0-909C-59D0-FABD-371BE06427C4}" dt="2025-03-20T08:49:16.582" v="44" actId="20577"/>
          <ac:spMkLst>
            <pc:docMk/>
            <pc:sldMk cId="997924919" sldId="258"/>
            <ac:spMk id="3" creationId="{4DE4E57B-CF39-4B8A-552F-A73471D779D9}"/>
          </ac:spMkLst>
        </pc:spChg>
      </pc:sldChg>
      <pc:sldChg chg="delSp modSp new">
        <pc:chgData name="Stella Plessa" userId="e98c8033615d2d80" providerId="Windows Live" clId="Web-{15F1B5A0-909C-59D0-FABD-371BE06427C4}" dt="2025-03-20T08:55:16.608" v="131" actId="1076"/>
        <pc:sldMkLst>
          <pc:docMk/>
          <pc:sldMk cId="2425707710" sldId="259"/>
        </pc:sldMkLst>
        <pc:spChg chg="del">
          <ac:chgData name="Stella Plessa" userId="e98c8033615d2d80" providerId="Windows Live" clId="Web-{15F1B5A0-909C-59D0-FABD-371BE06427C4}" dt="2025-03-20T08:53:27.060" v="98"/>
          <ac:spMkLst>
            <pc:docMk/>
            <pc:sldMk cId="2425707710" sldId="259"/>
            <ac:spMk id="2" creationId="{4DAEC2E3-16E3-6F29-2A66-B5D7B491821A}"/>
          </ac:spMkLst>
        </pc:spChg>
        <pc:spChg chg="mod">
          <ac:chgData name="Stella Plessa" userId="e98c8033615d2d80" providerId="Windows Live" clId="Web-{15F1B5A0-909C-59D0-FABD-371BE06427C4}" dt="2025-03-20T08:55:16.608" v="131" actId="1076"/>
          <ac:spMkLst>
            <pc:docMk/>
            <pc:sldMk cId="2425707710" sldId="259"/>
            <ac:spMk id="3" creationId="{5BDAE7F7-C396-C27A-E308-1FAAE63E5EFE}"/>
          </ac:spMkLst>
        </pc:spChg>
      </pc:sldChg>
      <pc:sldChg chg="delSp modSp new del">
        <pc:chgData name="Stella Plessa" userId="e98c8033615d2d80" providerId="Windows Live" clId="Web-{15F1B5A0-909C-59D0-FABD-371BE06427C4}" dt="2025-03-20T08:50:51.289" v="65"/>
        <pc:sldMkLst>
          <pc:docMk/>
          <pc:sldMk cId="3231009526" sldId="259"/>
        </pc:sldMkLst>
        <pc:spChg chg="del">
          <ac:chgData name="Stella Plessa" userId="e98c8033615d2d80" providerId="Windows Live" clId="Web-{15F1B5A0-909C-59D0-FABD-371BE06427C4}" dt="2025-03-20T08:49:29.005" v="46"/>
          <ac:spMkLst>
            <pc:docMk/>
            <pc:sldMk cId="3231009526" sldId="259"/>
            <ac:spMk id="2" creationId="{21109C40-3F9F-6105-0C47-B1E742965908}"/>
          </ac:spMkLst>
        </pc:spChg>
        <pc:spChg chg="mod">
          <ac:chgData name="Stella Plessa" userId="e98c8033615d2d80" providerId="Windows Live" clId="Web-{15F1B5A0-909C-59D0-FABD-371BE06427C4}" dt="2025-03-20T08:49:58.552" v="57" actId="20577"/>
          <ac:spMkLst>
            <pc:docMk/>
            <pc:sldMk cId="3231009526" sldId="259"/>
            <ac:spMk id="3" creationId="{80D5E001-AEAD-DDB2-669F-EF247511B1A5}"/>
          </ac:spMkLst>
        </pc:spChg>
      </pc:sldChg>
      <pc:sldChg chg="addSp delSp modSp new">
        <pc:chgData name="Stella Plessa" userId="e98c8033615d2d80" providerId="Windows Live" clId="Web-{15F1B5A0-909C-59D0-FABD-371BE06427C4}" dt="2025-03-20T08:59:27.116" v="229" actId="20577"/>
        <pc:sldMkLst>
          <pc:docMk/>
          <pc:sldMk cId="3977344612" sldId="260"/>
        </pc:sldMkLst>
        <pc:spChg chg="del mod">
          <ac:chgData name="Stella Plessa" userId="e98c8033615d2d80" providerId="Windows Live" clId="Web-{15F1B5A0-909C-59D0-FABD-371BE06427C4}" dt="2025-03-20T08:55:48.406" v="137"/>
          <ac:spMkLst>
            <pc:docMk/>
            <pc:sldMk cId="3977344612" sldId="260"/>
            <ac:spMk id="2" creationId="{DEB1DC46-7130-D136-6B55-B9CEBFD81FC3}"/>
          </ac:spMkLst>
        </pc:spChg>
        <pc:spChg chg="del">
          <ac:chgData name="Stella Plessa" userId="e98c8033615d2d80" providerId="Windows Live" clId="Web-{15F1B5A0-909C-59D0-FABD-371BE06427C4}" dt="2025-03-20T08:55:44.219" v="133"/>
          <ac:spMkLst>
            <pc:docMk/>
            <pc:sldMk cId="3977344612" sldId="260"/>
            <ac:spMk id="3" creationId="{CC7F6191-AA74-A60B-0EA6-336EA37165FD}"/>
          </ac:spMkLst>
        </pc:spChg>
        <pc:spChg chg="add mod">
          <ac:chgData name="Stella Plessa" userId="e98c8033615d2d80" providerId="Windows Live" clId="Web-{15F1B5A0-909C-59D0-FABD-371BE06427C4}" dt="2025-03-20T08:59:27.116" v="229" actId="20577"/>
          <ac:spMkLst>
            <pc:docMk/>
            <pc:sldMk cId="3977344612" sldId="260"/>
            <ac:spMk id="9" creationId="{FCAD982A-3FE2-7823-8B46-35E76088389D}"/>
          </ac:spMkLst>
        </pc:spChg>
        <pc:spChg chg="add del mod">
          <ac:chgData name="Stella Plessa" userId="e98c8033615d2d80" providerId="Windows Live" clId="Web-{15F1B5A0-909C-59D0-FABD-371BE06427C4}" dt="2025-03-20T08:56:00.250" v="140"/>
          <ac:spMkLst>
            <pc:docMk/>
            <pc:sldMk cId="3977344612" sldId="260"/>
            <ac:spMk id="11" creationId="{0B3F1019-7787-A680-76B1-7110261B0176}"/>
          </ac:spMkLst>
        </pc:spChg>
        <pc:graphicFrameChg chg="add del mod ord modGraphic">
          <ac:chgData name="Stella Plessa" userId="e98c8033615d2d80" providerId="Windows Live" clId="Web-{15F1B5A0-909C-59D0-FABD-371BE06427C4}" dt="2025-03-20T08:55:54.594" v="138"/>
          <ac:graphicFrameMkLst>
            <pc:docMk/>
            <pc:sldMk cId="3977344612" sldId="260"/>
            <ac:graphicFrameMk id="8" creationId="{21468C0C-2149-112F-3840-6DA6510C3CA0}"/>
          </ac:graphicFrameMkLst>
        </pc:graphicFrameChg>
        <pc:graphicFrameChg chg="add del mod modGraphic">
          <ac:chgData name="Stella Plessa" userId="e98c8033615d2d80" providerId="Windows Live" clId="Web-{15F1B5A0-909C-59D0-FABD-371BE06427C4}" dt="2025-03-20T08:56:40.173" v="149"/>
          <ac:graphicFrameMkLst>
            <pc:docMk/>
            <pc:sldMk cId="3977344612" sldId="260"/>
            <ac:graphicFrameMk id="13" creationId="{B3FFEE39-FE59-D1C5-8DD1-8C4C92943C30}"/>
          </ac:graphicFrameMkLst>
        </pc:graphicFrameChg>
        <pc:graphicFrameChg chg="add del mod modGraphic">
          <ac:chgData name="Stella Plessa" userId="e98c8033615d2d80" providerId="Windows Live" clId="Web-{15F1B5A0-909C-59D0-FABD-371BE06427C4}" dt="2025-03-20T08:57:42.222" v="175"/>
          <ac:graphicFrameMkLst>
            <pc:docMk/>
            <pc:sldMk cId="3977344612" sldId="260"/>
            <ac:graphicFrameMk id="15" creationId="{D6A680D5-1C8E-F474-7E55-43E456619BD7}"/>
          </ac:graphicFrameMkLst>
        </pc:graphicFrameChg>
      </pc:sldChg>
      <pc:sldChg chg="delSp modSp new">
        <pc:chgData name="Stella Plessa" userId="e98c8033615d2d80" providerId="Windows Live" clId="Web-{15F1B5A0-909C-59D0-FABD-371BE06427C4}" dt="2025-03-20T09:00:01.258" v="237" actId="1076"/>
        <pc:sldMkLst>
          <pc:docMk/>
          <pc:sldMk cId="646965088" sldId="261"/>
        </pc:sldMkLst>
        <pc:spChg chg="del">
          <ac:chgData name="Stella Plessa" userId="e98c8033615d2d80" providerId="Windows Live" clId="Web-{15F1B5A0-909C-59D0-FABD-371BE06427C4}" dt="2025-03-20T08:59:36.632" v="231"/>
          <ac:spMkLst>
            <pc:docMk/>
            <pc:sldMk cId="646965088" sldId="261"/>
            <ac:spMk id="2" creationId="{60C784E4-FBA9-E94A-AC53-227E09B6434E}"/>
          </ac:spMkLst>
        </pc:spChg>
        <pc:spChg chg="mod">
          <ac:chgData name="Stella Plessa" userId="e98c8033615d2d80" providerId="Windows Live" clId="Web-{15F1B5A0-909C-59D0-FABD-371BE06427C4}" dt="2025-03-20T09:00:01.258" v="237" actId="1076"/>
          <ac:spMkLst>
            <pc:docMk/>
            <pc:sldMk cId="646965088" sldId="261"/>
            <ac:spMk id="3" creationId="{ED077D13-ABF2-4F24-98C0-48824540BC70}"/>
          </ac:spMkLst>
        </pc:spChg>
      </pc:sldChg>
      <pc:sldChg chg="addSp delSp modSp new">
        <pc:chgData name="Stella Plessa" userId="e98c8033615d2d80" providerId="Windows Live" clId="Web-{15F1B5A0-909C-59D0-FABD-371BE06427C4}" dt="2025-03-20T09:01:48.183" v="251" actId="1076"/>
        <pc:sldMkLst>
          <pc:docMk/>
          <pc:sldMk cId="2497419554" sldId="262"/>
        </pc:sldMkLst>
        <pc:spChg chg="mod">
          <ac:chgData name="Stella Plessa" userId="e98c8033615d2d80" providerId="Windows Live" clId="Web-{15F1B5A0-909C-59D0-FABD-371BE06427C4}" dt="2025-03-20T09:00:45.384" v="240" actId="20577"/>
          <ac:spMkLst>
            <pc:docMk/>
            <pc:sldMk cId="2497419554" sldId="262"/>
            <ac:spMk id="2" creationId="{DE5603C5-1F01-A9FA-3BB6-7C235DECF5CF}"/>
          </ac:spMkLst>
        </pc:spChg>
        <pc:spChg chg="del">
          <ac:chgData name="Stella Plessa" userId="e98c8033615d2d80" providerId="Windows Live" clId="Web-{15F1B5A0-909C-59D0-FABD-371BE06427C4}" dt="2025-03-20T09:01:02.759" v="241"/>
          <ac:spMkLst>
            <pc:docMk/>
            <pc:sldMk cId="2497419554" sldId="262"/>
            <ac:spMk id="3" creationId="{F8AA03DC-E115-FB4A-58FF-FAB65A7715F8}"/>
          </ac:spMkLst>
        </pc:spChg>
        <pc:spChg chg="add mod">
          <ac:chgData name="Stella Plessa" userId="e98c8033615d2d80" providerId="Windows Live" clId="Web-{15F1B5A0-909C-59D0-FABD-371BE06427C4}" dt="2025-03-20T09:01:48.183" v="251" actId="1076"/>
          <ac:spMkLst>
            <pc:docMk/>
            <pc:sldMk cId="2497419554" sldId="262"/>
            <ac:spMk id="8" creationId="{F1323C1A-45A0-ED1E-A846-4D53307DB285}"/>
          </ac:spMkLst>
        </pc:spChg>
        <pc:picChg chg="add mod ord">
          <ac:chgData name="Stella Plessa" userId="e98c8033615d2d80" providerId="Windows Live" clId="Web-{15F1B5A0-909C-59D0-FABD-371BE06427C4}" dt="2025-03-20T09:01:17.291" v="247" actId="1076"/>
          <ac:picMkLst>
            <pc:docMk/>
            <pc:sldMk cId="2497419554" sldId="262"/>
            <ac:picMk id="7" creationId="{E13FA359-65E0-DD82-DE7A-064B9868D2AE}"/>
          </ac:picMkLst>
        </pc:picChg>
      </pc:sldChg>
      <pc:sldChg chg="delSp modSp new">
        <pc:chgData name="Stella Plessa" userId="e98c8033615d2d80" providerId="Windows Live" clId="Web-{15F1B5A0-909C-59D0-FABD-371BE06427C4}" dt="2025-03-20T09:06:11.284" v="294" actId="20577"/>
        <pc:sldMkLst>
          <pc:docMk/>
          <pc:sldMk cId="4190183632" sldId="263"/>
        </pc:sldMkLst>
        <pc:spChg chg="del mod">
          <ac:chgData name="Stella Plessa" userId="e98c8033615d2d80" providerId="Windows Live" clId="Web-{15F1B5A0-909C-59D0-FABD-371BE06427C4}" dt="2025-03-20T09:02:13.152" v="254"/>
          <ac:spMkLst>
            <pc:docMk/>
            <pc:sldMk cId="4190183632" sldId="263"/>
            <ac:spMk id="2" creationId="{DCB5FD29-7F87-20AD-735F-352328ACE1E4}"/>
          </ac:spMkLst>
        </pc:spChg>
        <pc:spChg chg="mod">
          <ac:chgData name="Stella Plessa" userId="e98c8033615d2d80" providerId="Windows Live" clId="Web-{15F1B5A0-909C-59D0-FABD-371BE06427C4}" dt="2025-03-20T09:06:11.284" v="294" actId="20577"/>
          <ac:spMkLst>
            <pc:docMk/>
            <pc:sldMk cId="4190183632" sldId="263"/>
            <ac:spMk id="3" creationId="{5DCF0DD1-7EF3-B2B0-9232-DFCC6E46D709}"/>
          </ac:spMkLst>
        </pc:spChg>
      </pc:sldChg>
      <pc:sldChg chg="addSp delSp modSp new">
        <pc:chgData name="Stella Plessa" userId="e98c8033615d2d80" providerId="Windows Live" clId="Web-{15F1B5A0-909C-59D0-FABD-371BE06427C4}" dt="2025-03-20T09:06:01.659" v="292" actId="1076"/>
        <pc:sldMkLst>
          <pc:docMk/>
          <pc:sldMk cId="2040365599" sldId="264"/>
        </pc:sldMkLst>
        <pc:spChg chg="del">
          <ac:chgData name="Stella Plessa" userId="e98c8033615d2d80" providerId="Windows Live" clId="Web-{15F1B5A0-909C-59D0-FABD-371BE06427C4}" dt="2025-03-20T09:05:05.829" v="274"/>
          <ac:spMkLst>
            <pc:docMk/>
            <pc:sldMk cId="2040365599" sldId="264"/>
            <ac:spMk id="2" creationId="{C650DC4C-4735-2A0A-53D0-7196A337A7B3}"/>
          </ac:spMkLst>
        </pc:spChg>
        <pc:spChg chg="del mod">
          <ac:chgData name="Stella Plessa" userId="e98c8033615d2d80" providerId="Windows Live" clId="Web-{15F1B5A0-909C-59D0-FABD-371BE06427C4}" dt="2025-03-20T09:05:27.814" v="279"/>
          <ac:spMkLst>
            <pc:docMk/>
            <pc:sldMk cId="2040365599" sldId="264"/>
            <ac:spMk id="3" creationId="{7ECAECEF-25BB-3922-9CB8-530B09D566E8}"/>
          </ac:spMkLst>
        </pc:spChg>
        <pc:spChg chg="add del mod">
          <ac:chgData name="Stella Plessa" userId="e98c8033615d2d80" providerId="Windows Live" clId="Web-{15F1B5A0-909C-59D0-FABD-371BE06427C4}" dt="2025-03-20T09:05:42.893" v="286"/>
          <ac:spMkLst>
            <pc:docMk/>
            <pc:sldMk cId="2040365599" sldId="264"/>
            <ac:spMk id="8" creationId="{9C30F24A-B0A6-E499-8F89-772216BDCA8C}"/>
          </ac:spMkLst>
        </pc:spChg>
        <pc:spChg chg="add mod">
          <ac:chgData name="Stella Plessa" userId="e98c8033615d2d80" providerId="Windows Live" clId="Web-{15F1B5A0-909C-59D0-FABD-371BE06427C4}" dt="2025-03-20T09:06:01.659" v="292" actId="1076"/>
          <ac:spMkLst>
            <pc:docMk/>
            <pc:sldMk cId="2040365599" sldId="264"/>
            <ac:spMk id="9" creationId="{7B67957C-C080-DEAE-55A5-2BEA2A31C147}"/>
          </ac:spMkLst>
        </pc:spChg>
      </pc:sldChg>
      <pc:sldChg chg="delSp modSp new">
        <pc:chgData name="Stella Plessa" userId="e98c8033615d2d80" providerId="Windows Live" clId="Web-{15F1B5A0-909C-59D0-FABD-371BE06427C4}" dt="2025-03-20T09:07:59.553" v="307" actId="1076"/>
        <pc:sldMkLst>
          <pc:docMk/>
          <pc:sldMk cId="2605214715" sldId="265"/>
        </pc:sldMkLst>
        <pc:spChg chg="del">
          <ac:chgData name="Stella Plessa" userId="e98c8033615d2d80" providerId="Windows Live" clId="Web-{15F1B5A0-909C-59D0-FABD-371BE06427C4}" dt="2025-03-20T09:07:10.317" v="298"/>
          <ac:spMkLst>
            <pc:docMk/>
            <pc:sldMk cId="2605214715" sldId="265"/>
            <ac:spMk id="2" creationId="{DC95631D-065E-9AF4-4505-DB4CAEFC7690}"/>
          </ac:spMkLst>
        </pc:spChg>
        <pc:spChg chg="mod">
          <ac:chgData name="Stella Plessa" userId="e98c8033615d2d80" providerId="Windows Live" clId="Web-{15F1B5A0-909C-59D0-FABD-371BE06427C4}" dt="2025-03-20T09:07:59.553" v="307" actId="1076"/>
          <ac:spMkLst>
            <pc:docMk/>
            <pc:sldMk cId="2605214715" sldId="265"/>
            <ac:spMk id="3" creationId="{4A3F5218-DA27-77B7-F52C-529C0121CE28}"/>
          </ac:spMkLst>
        </pc:spChg>
      </pc:sldChg>
      <pc:sldChg chg="delSp modSp new">
        <pc:chgData name="Stella Plessa" userId="e98c8033615d2d80" providerId="Windows Live" clId="Web-{15F1B5A0-909C-59D0-FABD-371BE06427C4}" dt="2025-03-20T09:08:36.601" v="314" actId="1076"/>
        <pc:sldMkLst>
          <pc:docMk/>
          <pc:sldMk cId="8217876" sldId="266"/>
        </pc:sldMkLst>
        <pc:spChg chg="del">
          <ac:chgData name="Stella Plessa" userId="e98c8033615d2d80" providerId="Windows Live" clId="Web-{15F1B5A0-909C-59D0-FABD-371BE06427C4}" dt="2025-03-20T09:08:16.303" v="310"/>
          <ac:spMkLst>
            <pc:docMk/>
            <pc:sldMk cId="8217876" sldId="266"/>
            <ac:spMk id="2" creationId="{E607B783-1F1E-155C-6028-EFF3F4B920A9}"/>
          </ac:spMkLst>
        </pc:spChg>
        <pc:spChg chg="mod">
          <ac:chgData name="Stella Plessa" userId="e98c8033615d2d80" providerId="Windows Live" clId="Web-{15F1B5A0-909C-59D0-FABD-371BE06427C4}" dt="2025-03-20T09:08:36.601" v="314" actId="1076"/>
          <ac:spMkLst>
            <pc:docMk/>
            <pc:sldMk cId="8217876" sldId="266"/>
            <ac:spMk id="3" creationId="{21A9CACF-FCFD-A220-6C51-6667E84E763B}"/>
          </ac:spMkLst>
        </pc:spChg>
      </pc:sldChg>
      <pc:sldChg chg="delSp modSp new">
        <pc:chgData name="Stella Plessa" userId="e98c8033615d2d80" providerId="Windows Live" clId="Web-{15F1B5A0-909C-59D0-FABD-371BE06427C4}" dt="2025-03-20T09:09:13.274" v="320" actId="20577"/>
        <pc:sldMkLst>
          <pc:docMk/>
          <pc:sldMk cId="3426836982" sldId="267"/>
        </pc:sldMkLst>
        <pc:spChg chg="del">
          <ac:chgData name="Stella Plessa" userId="e98c8033615d2d80" providerId="Windows Live" clId="Web-{15F1B5A0-909C-59D0-FABD-371BE06427C4}" dt="2025-03-20T09:09:01.336" v="316"/>
          <ac:spMkLst>
            <pc:docMk/>
            <pc:sldMk cId="3426836982" sldId="267"/>
            <ac:spMk id="2" creationId="{08717B41-91F1-3ACC-5850-43903035DD0F}"/>
          </ac:spMkLst>
        </pc:spChg>
        <pc:spChg chg="mod">
          <ac:chgData name="Stella Plessa" userId="e98c8033615d2d80" providerId="Windows Live" clId="Web-{15F1B5A0-909C-59D0-FABD-371BE06427C4}" dt="2025-03-20T09:09:13.274" v="320" actId="20577"/>
          <ac:spMkLst>
            <pc:docMk/>
            <pc:sldMk cId="3426836982" sldId="267"/>
            <ac:spMk id="3" creationId="{FC51755E-8841-8B63-74A8-64141D40A350}"/>
          </ac:spMkLst>
        </pc:spChg>
      </pc:sldChg>
      <pc:sldChg chg="delSp modSp new">
        <pc:chgData name="Stella Plessa" userId="e98c8033615d2d80" providerId="Windows Live" clId="Web-{15F1B5A0-909C-59D0-FABD-371BE06427C4}" dt="2025-03-20T09:10:09.479" v="331" actId="1076"/>
        <pc:sldMkLst>
          <pc:docMk/>
          <pc:sldMk cId="1802494731" sldId="268"/>
        </pc:sldMkLst>
        <pc:spChg chg="del">
          <ac:chgData name="Stella Plessa" userId="e98c8033615d2d80" providerId="Windows Live" clId="Web-{15F1B5A0-909C-59D0-FABD-371BE06427C4}" dt="2025-03-20T09:09:34.665" v="324"/>
          <ac:spMkLst>
            <pc:docMk/>
            <pc:sldMk cId="1802494731" sldId="268"/>
            <ac:spMk id="2" creationId="{0A321346-B440-37E9-2958-BE3D3F98C1D0}"/>
          </ac:spMkLst>
        </pc:spChg>
        <pc:spChg chg="mod">
          <ac:chgData name="Stella Plessa" userId="e98c8033615d2d80" providerId="Windows Live" clId="Web-{15F1B5A0-909C-59D0-FABD-371BE06427C4}" dt="2025-03-20T09:10:09.479" v="331" actId="1076"/>
          <ac:spMkLst>
            <pc:docMk/>
            <pc:sldMk cId="1802494731" sldId="268"/>
            <ac:spMk id="3" creationId="{87E4A322-234D-792C-C09D-92F8D71066B8}"/>
          </ac:spMkLst>
        </pc:spChg>
      </pc:sldChg>
      <pc:sldChg chg="delSp modSp new">
        <pc:chgData name="Stella Plessa" userId="e98c8033615d2d80" providerId="Windows Live" clId="Web-{15F1B5A0-909C-59D0-FABD-371BE06427C4}" dt="2025-03-20T09:10:47.308" v="339" actId="20577"/>
        <pc:sldMkLst>
          <pc:docMk/>
          <pc:sldMk cId="381974094" sldId="269"/>
        </pc:sldMkLst>
        <pc:spChg chg="del">
          <ac:chgData name="Stella Plessa" userId="e98c8033615d2d80" providerId="Windows Live" clId="Web-{15F1B5A0-909C-59D0-FABD-371BE06427C4}" dt="2025-03-20T09:10:31.964" v="335"/>
          <ac:spMkLst>
            <pc:docMk/>
            <pc:sldMk cId="381974094" sldId="269"/>
            <ac:spMk id="2" creationId="{F5E9A5ED-4DCE-A64B-3B95-BB8B54EF7145}"/>
          </ac:spMkLst>
        </pc:spChg>
        <pc:spChg chg="mod">
          <ac:chgData name="Stella Plessa" userId="e98c8033615d2d80" providerId="Windows Live" clId="Web-{15F1B5A0-909C-59D0-FABD-371BE06427C4}" dt="2025-03-20T09:10:47.308" v="339" actId="20577"/>
          <ac:spMkLst>
            <pc:docMk/>
            <pc:sldMk cId="381974094" sldId="269"/>
            <ac:spMk id="3" creationId="{E3EFAE1E-AF9F-0185-CA04-F084AF519F27}"/>
          </ac:spMkLst>
        </pc:spChg>
      </pc:sldChg>
      <pc:sldChg chg="delSp modSp new">
        <pc:chgData name="Stella Plessa" userId="e98c8033615d2d80" providerId="Windows Live" clId="Web-{15F1B5A0-909C-59D0-FABD-371BE06427C4}" dt="2025-03-20T09:11:10.965" v="347" actId="1076"/>
        <pc:sldMkLst>
          <pc:docMk/>
          <pc:sldMk cId="4029214952" sldId="270"/>
        </pc:sldMkLst>
        <pc:spChg chg="del">
          <ac:chgData name="Stella Plessa" userId="e98c8033615d2d80" providerId="Windows Live" clId="Web-{15F1B5A0-909C-59D0-FABD-371BE06427C4}" dt="2025-03-20T09:11:00.121" v="343"/>
          <ac:spMkLst>
            <pc:docMk/>
            <pc:sldMk cId="4029214952" sldId="270"/>
            <ac:spMk id="2" creationId="{4BC1323D-5508-03A3-E52D-F02BF4D9DBE7}"/>
          </ac:spMkLst>
        </pc:spChg>
        <pc:spChg chg="mod">
          <ac:chgData name="Stella Plessa" userId="e98c8033615d2d80" providerId="Windows Live" clId="Web-{15F1B5A0-909C-59D0-FABD-371BE06427C4}" dt="2025-03-20T09:11:10.965" v="347" actId="1076"/>
          <ac:spMkLst>
            <pc:docMk/>
            <pc:sldMk cId="4029214952" sldId="270"/>
            <ac:spMk id="3" creationId="{77615454-1816-CF46-0214-9E03376FD5DE}"/>
          </ac:spMkLst>
        </pc:spChg>
      </pc:sldChg>
      <pc:sldChg chg="addSp delSp modSp new">
        <pc:chgData name="Stella Plessa" userId="e98c8033615d2d80" providerId="Windows Live" clId="Web-{15F1B5A0-909C-59D0-FABD-371BE06427C4}" dt="2025-03-20T09:14:11.065" v="380" actId="1076"/>
        <pc:sldMkLst>
          <pc:docMk/>
          <pc:sldMk cId="2136011602" sldId="271"/>
        </pc:sldMkLst>
        <pc:spChg chg="mod">
          <ac:chgData name="Stella Plessa" userId="e98c8033615d2d80" providerId="Windows Live" clId="Web-{15F1B5A0-909C-59D0-FABD-371BE06427C4}" dt="2025-03-20T09:12:34.342" v="359" actId="1076"/>
          <ac:spMkLst>
            <pc:docMk/>
            <pc:sldMk cId="2136011602" sldId="271"/>
            <ac:spMk id="2" creationId="{3D125C79-FEF0-AEF0-2168-A925AAEB6C3A}"/>
          </ac:spMkLst>
        </pc:spChg>
        <pc:spChg chg="del">
          <ac:chgData name="Stella Plessa" userId="e98c8033615d2d80" providerId="Windows Live" clId="Web-{15F1B5A0-909C-59D0-FABD-371BE06427C4}" dt="2025-03-20T09:12:15.420" v="353"/>
          <ac:spMkLst>
            <pc:docMk/>
            <pc:sldMk cId="2136011602" sldId="271"/>
            <ac:spMk id="3" creationId="{29FA1984-0419-D94C-87A8-8A764F1BBBE2}"/>
          </ac:spMkLst>
        </pc:spChg>
        <pc:spChg chg="add mod">
          <ac:chgData name="Stella Plessa" userId="e98c8033615d2d80" providerId="Windows Live" clId="Web-{15F1B5A0-909C-59D0-FABD-371BE06427C4}" dt="2025-03-20T09:13:29.485" v="370" actId="14100"/>
          <ac:spMkLst>
            <pc:docMk/>
            <pc:sldMk cId="2136011602" sldId="271"/>
            <ac:spMk id="8" creationId="{F890F81A-6A7B-300C-470E-736A71A6ACD8}"/>
          </ac:spMkLst>
        </pc:spChg>
        <pc:spChg chg="add mod">
          <ac:chgData name="Stella Plessa" userId="e98c8033615d2d80" providerId="Windows Live" clId="Web-{15F1B5A0-909C-59D0-FABD-371BE06427C4}" dt="2025-03-20T09:14:11.065" v="380" actId="1076"/>
          <ac:spMkLst>
            <pc:docMk/>
            <pc:sldMk cId="2136011602" sldId="271"/>
            <ac:spMk id="9" creationId="{8BEA9997-4658-B71F-717F-5CFFEFD109E9}"/>
          </ac:spMkLst>
        </pc:spChg>
        <pc:picChg chg="add mod ord">
          <ac:chgData name="Stella Plessa" userId="e98c8033615d2d80" providerId="Windows Live" clId="Web-{15F1B5A0-909C-59D0-FABD-371BE06427C4}" dt="2025-03-20T09:12:41.093" v="361" actId="14100"/>
          <ac:picMkLst>
            <pc:docMk/>
            <pc:sldMk cId="2136011602" sldId="271"/>
            <ac:picMk id="7" creationId="{F85BDD44-0D56-8344-39A2-6142485AAFAF}"/>
          </ac:picMkLst>
        </pc:picChg>
      </pc:sldChg>
      <pc:sldChg chg="addSp modSp new">
        <pc:chgData name="Stella Plessa" userId="e98c8033615d2d80" providerId="Windows Live" clId="Web-{15F1B5A0-909C-59D0-FABD-371BE06427C4}" dt="2025-03-20T09:15:14.535" v="390" actId="1076"/>
        <pc:sldMkLst>
          <pc:docMk/>
          <pc:sldMk cId="710982019" sldId="272"/>
        </pc:sldMkLst>
        <pc:spChg chg="mod">
          <ac:chgData name="Stella Plessa" userId="e98c8033615d2d80" providerId="Windows Live" clId="Web-{15F1B5A0-909C-59D0-FABD-371BE06427C4}" dt="2025-03-20T09:14:48.409" v="385" actId="20577"/>
          <ac:spMkLst>
            <pc:docMk/>
            <pc:sldMk cId="710982019" sldId="272"/>
            <ac:spMk id="2" creationId="{96D2A24F-709C-DAA6-8261-DD4BEC84C333}"/>
          </ac:spMkLst>
        </pc:spChg>
        <pc:spChg chg="mod">
          <ac:chgData name="Stella Plessa" userId="e98c8033615d2d80" providerId="Windows Live" clId="Web-{15F1B5A0-909C-59D0-FABD-371BE06427C4}" dt="2025-03-20T09:14:55.909" v="387" actId="20577"/>
          <ac:spMkLst>
            <pc:docMk/>
            <pc:sldMk cId="710982019" sldId="272"/>
            <ac:spMk id="3" creationId="{F8EE2B19-B810-A139-7157-D279165349E1}"/>
          </ac:spMkLst>
        </pc:spChg>
        <pc:picChg chg="add mod">
          <ac:chgData name="Stella Plessa" userId="e98c8033615d2d80" providerId="Windows Live" clId="Web-{15F1B5A0-909C-59D0-FABD-371BE06427C4}" dt="2025-03-20T09:15:14.535" v="390" actId="1076"/>
          <ac:picMkLst>
            <pc:docMk/>
            <pc:sldMk cId="710982019" sldId="272"/>
            <ac:picMk id="7" creationId="{5B7DDE28-A1CB-92BA-98F5-D9E36B18BE87}"/>
          </ac:picMkLst>
        </pc:picChg>
      </pc:sldChg>
      <pc:sldMasterChg chg="del delSldLayout">
        <pc:chgData name="Stella Plessa" userId="e98c8033615d2d80" providerId="Windows Live" clId="Web-{15F1B5A0-909C-59D0-FABD-371BE06427C4}" dt="2025-03-20T08:46:03.967" v="3"/>
        <pc:sldMasterMkLst>
          <pc:docMk/>
          <pc:sldMasterMk cId="1281708463" sldId="2147483648"/>
        </pc:sldMasterMkLst>
        <pc:sldLayoutChg chg="del">
          <pc:chgData name="Stella Plessa" userId="e98c8033615d2d80" providerId="Windows Live" clId="Web-{15F1B5A0-909C-59D0-FABD-371BE06427C4}" dt="2025-03-20T08:46:03.967" v="3"/>
          <pc:sldLayoutMkLst>
            <pc:docMk/>
            <pc:sldMasterMk cId="1281708463" sldId="2147483648"/>
            <pc:sldLayoutMk cId="1975687137" sldId="2147483649"/>
          </pc:sldLayoutMkLst>
        </pc:sldLayoutChg>
        <pc:sldLayoutChg chg="del">
          <pc:chgData name="Stella Plessa" userId="e98c8033615d2d80" providerId="Windows Live" clId="Web-{15F1B5A0-909C-59D0-FABD-371BE06427C4}" dt="2025-03-20T08:46:03.967" v="3"/>
          <pc:sldLayoutMkLst>
            <pc:docMk/>
            <pc:sldMasterMk cId="1281708463" sldId="2147483648"/>
            <pc:sldLayoutMk cId="3235862668" sldId="2147483650"/>
          </pc:sldLayoutMkLst>
        </pc:sldLayoutChg>
        <pc:sldLayoutChg chg="del">
          <pc:chgData name="Stella Plessa" userId="e98c8033615d2d80" providerId="Windows Live" clId="Web-{15F1B5A0-909C-59D0-FABD-371BE06427C4}" dt="2025-03-20T08:46:03.967" v="3"/>
          <pc:sldLayoutMkLst>
            <pc:docMk/>
            <pc:sldMasterMk cId="1281708463" sldId="2147483648"/>
            <pc:sldLayoutMk cId="1359469378" sldId="2147483651"/>
          </pc:sldLayoutMkLst>
        </pc:sldLayoutChg>
        <pc:sldLayoutChg chg="del">
          <pc:chgData name="Stella Plessa" userId="e98c8033615d2d80" providerId="Windows Live" clId="Web-{15F1B5A0-909C-59D0-FABD-371BE06427C4}" dt="2025-03-20T08:46:03.967" v="3"/>
          <pc:sldLayoutMkLst>
            <pc:docMk/>
            <pc:sldMasterMk cId="1281708463" sldId="2147483648"/>
            <pc:sldLayoutMk cId="4241057077" sldId="2147483652"/>
          </pc:sldLayoutMkLst>
        </pc:sldLayoutChg>
        <pc:sldLayoutChg chg="del">
          <pc:chgData name="Stella Plessa" userId="e98c8033615d2d80" providerId="Windows Live" clId="Web-{15F1B5A0-909C-59D0-FABD-371BE06427C4}" dt="2025-03-20T08:46:03.967" v="3"/>
          <pc:sldLayoutMkLst>
            <pc:docMk/>
            <pc:sldMasterMk cId="1281708463" sldId="2147483648"/>
            <pc:sldLayoutMk cId="2650387611" sldId="2147483653"/>
          </pc:sldLayoutMkLst>
        </pc:sldLayoutChg>
        <pc:sldLayoutChg chg="del">
          <pc:chgData name="Stella Plessa" userId="e98c8033615d2d80" providerId="Windows Live" clId="Web-{15F1B5A0-909C-59D0-FABD-371BE06427C4}" dt="2025-03-20T08:46:03.967" v="3"/>
          <pc:sldLayoutMkLst>
            <pc:docMk/>
            <pc:sldMasterMk cId="1281708463" sldId="2147483648"/>
            <pc:sldLayoutMk cId="2997914119" sldId="2147483654"/>
          </pc:sldLayoutMkLst>
        </pc:sldLayoutChg>
        <pc:sldLayoutChg chg="del">
          <pc:chgData name="Stella Plessa" userId="e98c8033615d2d80" providerId="Windows Live" clId="Web-{15F1B5A0-909C-59D0-FABD-371BE06427C4}" dt="2025-03-20T08:46:03.967" v="3"/>
          <pc:sldLayoutMkLst>
            <pc:docMk/>
            <pc:sldMasterMk cId="1281708463" sldId="2147483648"/>
            <pc:sldLayoutMk cId="2175844051" sldId="2147483655"/>
          </pc:sldLayoutMkLst>
        </pc:sldLayoutChg>
        <pc:sldLayoutChg chg="del">
          <pc:chgData name="Stella Plessa" userId="e98c8033615d2d80" providerId="Windows Live" clId="Web-{15F1B5A0-909C-59D0-FABD-371BE06427C4}" dt="2025-03-20T08:46:03.967" v="3"/>
          <pc:sldLayoutMkLst>
            <pc:docMk/>
            <pc:sldMasterMk cId="1281708463" sldId="2147483648"/>
            <pc:sldLayoutMk cId="1799475375" sldId="2147483656"/>
          </pc:sldLayoutMkLst>
        </pc:sldLayoutChg>
        <pc:sldLayoutChg chg="del">
          <pc:chgData name="Stella Plessa" userId="e98c8033615d2d80" providerId="Windows Live" clId="Web-{15F1B5A0-909C-59D0-FABD-371BE06427C4}" dt="2025-03-20T08:46:03.967" v="3"/>
          <pc:sldLayoutMkLst>
            <pc:docMk/>
            <pc:sldMasterMk cId="1281708463" sldId="2147483648"/>
            <pc:sldLayoutMk cId="1473159766" sldId="2147483657"/>
          </pc:sldLayoutMkLst>
        </pc:sldLayoutChg>
        <pc:sldLayoutChg chg="del">
          <pc:chgData name="Stella Plessa" userId="e98c8033615d2d80" providerId="Windows Live" clId="Web-{15F1B5A0-909C-59D0-FABD-371BE06427C4}" dt="2025-03-20T08:46:03.967" v="3"/>
          <pc:sldLayoutMkLst>
            <pc:docMk/>
            <pc:sldMasterMk cId="1281708463" sldId="2147483648"/>
            <pc:sldLayoutMk cId="380166390" sldId="2147483658"/>
          </pc:sldLayoutMkLst>
        </pc:sldLayoutChg>
        <pc:sldLayoutChg chg="del">
          <pc:chgData name="Stella Plessa" userId="e98c8033615d2d80" providerId="Windows Live" clId="Web-{15F1B5A0-909C-59D0-FABD-371BE06427C4}" dt="2025-03-20T08:46:03.967" v="3"/>
          <pc:sldLayoutMkLst>
            <pc:docMk/>
            <pc:sldMasterMk cId="1281708463" sldId="2147483648"/>
            <pc:sldLayoutMk cId="2938526399" sldId="2147483659"/>
          </pc:sldLayoutMkLst>
        </pc:sldLayoutChg>
      </pc:sldMasterChg>
      <pc:sldMasterChg chg="add del addSldLayout delSldLayout">
        <pc:chgData name="Stella Plessa" userId="e98c8033615d2d80" providerId="Windows Live" clId="Web-{15F1B5A0-909C-59D0-FABD-371BE06427C4}" dt="2025-03-20T08:50:56.632" v="67"/>
        <pc:sldMasterMkLst>
          <pc:docMk/>
          <pc:sldMasterMk cId="3518735426" sldId="2147483673"/>
        </pc:sldMasterMkLst>
        <pc:sldLayoutChg chg="add del">
          <pc:chgData name="Stella Plessa" userId="e98c8033615d2d80" providerId="Windows Live" clId="Web-{15F1B5A0-909C-59D0-FABD-371BE06427C4}" dt="2025-03-20T08:50:56.632" v="67"/>
          <pc:sldLayoutMkLst>
            <pc:docMk/>
            <pc:sldMasterMk cId="3518735426" sldId="2147483673"/>
            <pc:sldLayoutMk cId="351428486" sldId="2147483662"/>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346961128" sldId="2147483663"/>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3728952207" sldId="2147483664"/>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3683294093" sldId="2147483665"/>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2224992457" sldId="2147483666"/>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2736147231" sldId="2147483667"/>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34783718" sldId="2147483668"/>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2279057352" sldId="2147483669"/>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847291258" sldId="2147483670"/>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2816805895" sldId="2147483671"/>
          </pc:sldLayoutMkLst>
        </pc:sldLayoutChg>
        <pc:sldLayoutChg chg="add del">
          <pc:chgData name="Stella Plessa" userId="e98c8033615d2d80" providerId="Windows Live" clId="Web-{15F1B5A0-909C-59D0-FABD-371BE06427C4}" dt="2025-03-20T08:50:56.632" v="67"/>
          <pc:sldLayoutMkLst>
            <pc:docMk/>
            <pc:sldMasterMk cId="3518735426" sldId="2147483673"/>
            <pc:sldLayoutMk cId="739082116" sldId="2147483672"/>
          </pc:sldLayoutMkLst>
        </pc:sldLayoutChg>
      </pc:sldMasterChg>
      <pc:sldMasterChg chg="add addSldLayout modSldLayout">
        <pc:chgData name="Stella Plessa" userId="e98c8033615d2d80" providerId="Windows Live" clId="Web-{15F1B5A0-909C-59D0-FABD-371BE06427C4}" dt="2025-03-20T08:50:56.632" v="67"/>
        <pc:sldMasterMkLst>
          <pc:docMk/>
          <pc:sldMasterMk cId="3273235124" sldId="2147483674"/>
        </pc:sldMasterMkLst>
        <pc:sldLayoutChg chg="add mod replId">
          <pc:chgData name="Stella Plessa" userId="e98c8033615d2d80" providerId="Windows Live" clId="Web-{15F1B5A0-909C-59D0-FABD-371BE06427C4}" dt="2025-03-20T08:50:56.632" v="67"/>
          <pc:sldLayoutMkLst>
            <pc:docMk/>
            <pc:sldMasterMk cId="3273235124" sldId="2147483674"/>
            <pc:sldLayoutMk cId="1295260175" sldId="2147483675"/>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4174416670" sldId="2147483676"/>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2489417118" sldId="2147483677"/>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852529144" sldId="2147483678"/>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1989129849" sldId="2147483679"/>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3916825522" sldId="2147483680"/>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2251061872" sldId="2147483681"/>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2939938810" sldId="2147483682"/>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3405114536" sldId="2147483683"/>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1331608005" sldId="2147483684"/>
          </pc:sldLayoutMkLst>
        </pc:sldLayoutChg>
        <pc:sldLayoutChg chg="add mod replId">
          <pc:chgData name="Stella Plessa" userId="e98c8033615d2d80" providerId="Windows Live" clId="Web-{15F1B5A0-909C-59D0-FABD-371BE06427C4}" dt="2025-03-20T08:50:56.632" v="67"/>
          <pc:sldLayoutMkLst>
            <pc:docMk/>
            <pc:sldMasterMk cId="3273235124" sldId="2147483674"/>
            <pc:sldLayoutMk cId="486816634" sldId="2147483685"/>
          </pc:sldLayoutMkLst>
        </pc:sldLayoutChg>
      </pc:sldMasterChg>
    </pc:docChg>
  </pc:docChgLst>
  <pc:docChgLst>
    <pc:chgData name="Stella Plessa" userId="e98c8033615d2d80" providerId="Windows Live" clId="Web-{EC5332C2-95BE-6A0F-238E-1D7A685B545E}"/>
    <pc:docChg chg="addSld delSld modSld">
      <pc:chgData name="Stella Plessa" userId="e98c8033615d2d80" providerId="Windows Live" clId="Web-{EC5332C2-95BE-6A0F-238E-1D7A685B545E}" dt="2025-03-21T17:37:00.310" v="213" actId="1076"/>
      <pc:docMkLst>
        <pc:docMk/>
      </pc:docMkLst>
      <pc:sldChg chg="addSp delSp modSp">
        <pc:chgData name="Stella Plessa" userId="e98c8033615d2d80" providerId="Windows Live" clId="Web-{EC5332C2-95BE-6A0F-238E-1D7A685B545E}" dt="2025-03-21T17:32:39.908" v="161" actId="1076"/>
        <pc:sldMkLst>
          <pc:docMk/>
          <pc:sldMk cId="3529003622" sldId="257"/>
        </pc:sldMkLst>
        <pc:spChg chg="add del">
          <ac:chgData name="Stella Plessa" userId="e98c8033615d2d80" providerId="Windows Live" clId="Web-{EC5332C2-95BE-6A0F-238E-1D7A685B545E}" dt="2025-03-21T17:32:15.830" v="153"/>
          <ac:spMkLst>
            <pc:docMk/>
            <pc:sldMk cId="3529003622" sldId="257"/>
            <ac:spMk id="2" creationId="{0B13600B-59C0-3216-FE6F-83B6E6BF760D}"/>
          </ac:spMkLst>
        </pc:spChg>
        <pc:spChg chg="mod">
          <ac:chgData name="Stella Plessa" userId="e98c8033615d2d80" providerId="Windows Live" clId="Web-{EC5332C2-95BE-6A0F-238E-1D7A685B545E}" dt="2025-03-21T17:32:39.908" v="161" actId="1076"/>
          <ac:spMkLst>
            <pc:docMk/>
            <pc:sldMk cId="3529003622" sldId="257"/>
            <ac:spMk id="3" creationId="{D4557232-B5F1-1FE6-0565-4B4E3603C0EC}"/>
          </ac:spMkLst>
        </pc:spChg>
        <pc:spChg chg="add mod">
          <ac:chgData name="Stella Plessa" userId="e98c8033615d2d80" providerId="Windows Live" clId="Web-{EC5332C2-95BE-6A0F-238E-1D7A685B545E}" dt="2025-03-21T17:32:33.658" v="159" actId="1076"/>
          <ac:spMkLst>
            <pc:docMk/>
            <pc:sldMk cId="3529003622" sldId="257"/>
            <ac:spMk id="7" creationId="{75A19393-AA15-2237-4CEB-08BAF7EB2E33}"/>
          </ac:spMkLst>
        </pc:spChg>
      </pc:sldChg>
      <pc:sldChg chg="del">
        <pc:chgData name="Stella Plessa" userId="e98c8033615d2d80" providerId="Windows Live" clId="Web-{EC5332C2-95BE-6A0F-238E-1D7A685B545E}" dt="2025-03-21T17:33:33.145" v="171"/>
        <pc:sldMkLst>
          <pc:docMk/>
          <pc:sldMk cId="447826203" sldId="258"/>
        </pc:sldMkLst>
      </pc:sldChg>
      <pc:sldChg chg="del">
        <pc:chgData name="Stella Plessa" userId="e98c8033615d2d80" providerId="Windows Live" clId="Web-{EC5332C2-95BE-6A0F-238E-1D7A685B545E}" dt="2025-03-21T17:34:39.023" v="183"/>
        <pc:sldMkLst>
          <pc:docMk/>
          <pc:sldMk cId="2425707710" sldId="259"/>
        </pc:sldMkLst>
      </pc:sldChg>
      <pc:sldChg chg="modSp del">
        <pc:chgData name="Stella Plessa" userId="e98c8033615d2d80" providerId="Windows Live" clId="Web-{EC5332C2-95BE-6A0F-238E-1D7A685B545E}" dt="2025-03-21T17:35:19.759" v="192"/>
        <pc:sldMkLst>
          <pc:docMk/>
          <pc:sldMk cId="3977344612" sldId="260"/>
        </pc:sldMkLst>
        <pc:spChg chg="mod">
          <ac:chgData name="Stella Plessa" userId="e98c8033615d2d80" providerId="Windows Live" clId="Web-{EC5332C2-95BE-6A0F-238E-1D7A685B545E}" dt="2025-03-21T17:34:55.336" v="187" actId="20577"/>
          <ac:spMkLst>
            <pc:docMk/>
            <pc:sldMk cId="3977344612" sldId="260"/>
            <ac:spMk id="9" creationId="{FCAD982A-3FE2-7823-8B46-35E76088389D}"/>
          </ac:spMkLst>
        </pc:spChg>
      </pc:sldChg>
      <pc:sldChg chg="modSp">
        <pc:chgData name="Stella Plessa" userId="e98c8033615d2d80" providerId="Windows Live" clId="Web-{EC5332C2-95BE-6A0F-238E-1D7A685B545E}" dt="2025-03-21T17:35:39.416" v="195" actId="1076"/>
        <pc:sldMkLst>
          <pc:docMk/>
          <pc:sldMk cId="646965088" sldId="261"/>
        </pc:sldMkLst>
        <pc:spChg chg="mod">
          <ac:chgData name="Stella Plessa" userId="e98c8033615d2d80" providerId="Windows Live" clId="Web-{EC5332C2-95BE-6A0F-238E-1D7A685B545E}" dt="2025-03-21T17:35:39.416" v="195" actId="1076"/>
          <ac:spMkLst>
            <pc:docMk/>
            <pc:sldMk cId="646965088" sldId="261"/>
            <ac:spMk id="3" creationId="{ED077D13-ABF2-4F24-98C0-48824540BC70}"/>
          </ac:spMkLst>
        </pc:spChg>
      </pc:sldChg>
      <pc:sldChg chg="addSp delSp modSp">
        <pc:chgData name="Stella Plessa" userId="e98c8033615d2d80" providerId="Windows Live" clId="Web-{EC5332C2-95BE-6A0F-238E-1D7A685B545E}" dt="2025-03-21T17:36:38.918" v="210" actId="14100"/>
        <pc:sldMkLst>
          <pc:docMk/>
          <pc:sldMk cId="1802494731" sldId="268"/>
        </pc:sldMkLst>
        <pc:spChg chg="add del">
          <ac:chgData name="Stella Plessa" userId="e98c8033615d2d80" providerId="Windows Live" clId="Web-{EC5332C2-95BE-6A0F-238E-1D7A685B545E}" dt="2025-03-21T17:36:06.042" v="197"/>
          <ac:spMkLst>
            <pc:docMk/>
            <pc:sldMk cId="1802494731" sldId="268"/>
            <ac:spMk id="2" creationId="{D2431549-E988-FEDD-1F48-21ABDAC2EE94}"/>
          </ac:spMkLst>
        </pc:spChg>
        <pc:spChg chg="mod">
          <ac:chgData name="Stella Plessa" userId="e98c8033615d2d80" providerId="Windows Live" clId="Web-{EC5332C2-95BE-6A0F-238E-1D7A685B545E}" dt="2025-03-21T17:36:38.918" v="210" actId="14100"/>
          <ac:spMkLst>
            <pc:docMk/>
            <pc:sldMk cId="1802494731" sldId="268"/>
            <ac:spMk id="3" creationId="{87E4A322-234D-792C-C09D-92F8D71066B8}"/>
          </ac:spMkLst>
        </pc:spChg>
        <pc:spChg chg="add del">
          <ac:chgData name="Stella Plessa" userId="e98c8033615d2d80" providerId="Windows Live" clId="Web-{EC5332C2-95BE-6A0F-238E-1D7A685B545E}" dt="2025-03-21T17:36:08.823" v="199"/>
          <ac:spMkLst>
            <pc:docMk/>
            <pc:sldMk cId="1802494731" sldId="268"/>
            <ac:spMk id="7" creationId="{EFED5EB9-ED56-38BF-3B38-7A1BD7EA1EB8}"/>
          </ac:spMkLst>
        </pc:spChg>
        <pc:spChg chg="add del">
          <ac:chgData name="Stella Plessa" userId="e98c8033615d2d80" providerId="Windows Live" clId="Web-{EC5332C2-95BE-6A0F-238E-1D7A685B545E}" dt="2025-03-21T17:36:12.167" v="201"/>
          <ac:spMkLst>
            <pc:docMk/>
            <pc:sldMk cId="1802494731" sldId="268"/>
            <ac:spMk id="8" creationId="{AC555858-3BDA-FF52-0077-402B9B26980C}"/>
          </ac:spMkLst>
        </pc:spChg>
        <pc:spChg chg="add mod">
          <ac:chgData name="Stella Plessa" userId="e98c8033615d2d80" providerId="Windows Live" clId="Web-{EC5332C2-95BE-6A0F-238E-1D7A685B545E}" dt="2025-03-21T17:36:34.184" v="209" actId="20577"/>
          <ac:spMkLst>
            <pc:docMk/>
            <pc:sldMk cId="1802494731" sldId="268"/>
            <ac:spMk id="9" creationId="{B2FF497B-9600-C8A0-A6C9-BF731F8F6630}"/>
          </ac:spMkLst>
        </pc:spChg>
      </pc:sldChg>
      <pc:sldChg chg="addSp modSp new">
        <pc:chgData name="Stella Plessa" userId="e98c8033615d2d80" providerId="Windows Live" clId="Web-{EC5332C2-95BE-6A0F-238E-1D7A685B545E}" dt="2025-03-21T17:36:54.653" v="212" actId="20577"/>
        <pc:sldMkLst>
          <pc:docMk/>
          <pc:sldMk cId="2771699709" sldId="273"/>
        </pc:sldMkLst>
        <pc:spChg chg="mod">
          <ac:chgData name="Stella Plessa" userId="e98c8033615d2d80" providerId="Windows Live" clId="Web-{EC5332C2-95BE-6A0F-238E-1D7A685B545E}" dt="2025-03-21T17:36:54.653" v="212" actId="20577"/>
          <ac:spMkLst>
            <pc:docMk/>
            <pc:sldMk cId="2771699709" sldId="273"/>
            <ac:spMk id="2" creationId="{2D3840F1-8F74-147C-096A-8F22FB7A11C6}"/>
          </ac:spMkLst>
        </pc:spChg>
        <pc:spChg chg="mod">
          <ac:chgData name="Stella Plessa" userId="e98c8033615d2d80" providerId="Windows Live" clId="Web-{EC5332C2-95BE-6A0F-238E-1D7A685B545E}" dt="2025-03-21T17:17:37.152" v="11" actId="1076"/>
          <ac:spMkLst>
            <pc:docMk/>
            <pc:sldMk cId="2771699709" sldId="273"/>
            <ac:spMk id="3" creationId="{AFF36DD7-9B7B-7499-ADE4-AB19E3801C70}"/>
          </ac:spMkLst>
        </pc:spChg>
        <pc:picChg chg="add mod">
          <ac:chgData name="Stella Plessa" userId="e98c8033615d2d80" providerId="Windows Live" clId="Web-{EC5332C2-95BE-6A0F-238E-1D7A685B545E}" dt="2025-03-21T17:20:09.799" v="31" actId="1076"/>
          <ac:picMkLst>
            <pc:docMk/>
            <pc:sldMk cId="2771699709" sldId="273"/>
            <ac:picMk id="7" creationId="{61F91E2C-47BE-0851-2FB1-335C16967506}"/>
          </ac:picMkLst>
        </pc:picChg>
      </pc:sldChg>
      <pc:sldChg chg="delSp modSp new">
        <pc:chgData name="Stella Plessa" userId="e98c8033615d2d80" providerId="Windows Live" clId="Web-{EC5332C2-95BE-6A0F-238E-1D7A685B545E}" dt="2025-03-21T17:37:00.310" v="213" actId="1076"/>
        <pc:sldMkLst>
          <pc:docMk/>
          <pc:sldMk cId="963507168" sldId="274"/>
        </pc:sldMkLst>
        <pc:spChg chg="del">
          <ac:chgData name="Stella Plessa" userId="e98c8033615d2d80" providerId="Windows Live" clId="Web-{EC5332C2-95BE-6A0F-238E-1D7A685B545E}" dt="2025-03-21T17:17:56.153" v="15"/>
          <ac:spMkLst>
            <pc:docMk/>
            <pc:sldMk cId="963507168" sldId="274"/>
            <ac:spMk id="2" creationId="{AF444731-FA3D-6CEF-0BF3-7DC139F7ADDD}"/>
          </ac:spMkLst>
        </pc:spChg>
        <pc:spChg chg="mod">
          <ac:chgData name="Stella Plessa" userId="e98c8033615d2d80" providerId="Windows Live" clId="Web-{EC5332C2-95BE-6A0F-238E-1D7A685B545E}" dt="2025-03-21T17:37:00.310" v="213" actId="1076"/>
          <ac:spMkLst>
            <pc:docMk/>
            <pc:sldMk cId="963507168" sldId="274"/>
            <ac:spMk id="3" creationId="{7598E122-A1F8-B6B5-138D-13BC371236C1}"/>
          </ac:spMkLst>
        </pc:spChg>
      </pc:sldChg>
      <pc:sldChg chg="modSp new">
        <pc:chgData name="Stella Plessa" userId="e98c8033615d2d80" providerId="Windows Live" clId="Web-{EC5332C2-95BE-6A0F-238E-1D7A685B545E}" dt="2025-03-21T17:21:49.725" v="45" actId="1076"/>
        <pc:sldMkLst>
          <pc:docMk/>
          <pc:sldMk cId="60713196" sldId="275"/>
        </pc:sldMkLst>
        <pc:spChg chg="mod">
          <ac:chgData name="Stella Plessa" userId="e98c8033615d2d80" providerId="Windows Live" clId="Web-{EC5332C2-95BE-6A0F-238E-1D7A685B545E}" dt="2025-03-21T17:21:25.099" v="41" actId="20577"/>
          <ac:spMkLst>
            <pc:docMk/>
            <pc:sldMk cId="60713196" sldId="275"/>
            <ac:spMk id="2" creationId="{65239FCA-5854-F734-E393-CBC209BF576B}"/>
          </ac:spMkLst>
        </pc:spChg>
        <pc:spChg chg="mod">
          <ac:chgData name="Stella Plessa" userId="e98c8033615d2d80" providerId="Windows Live" clId="Web-{EC5332C2-95BE-6A0F-238E-1D7A685B545E}" dt="2025-03-21T17:21:49.725" v="45" actId="1076"/>
          <ac:spMkLst>
            <pc:docMk/>
            <pc:sldMk cId="60713196" sldId="275"/>
            <ac:spMk id="3" creationId="{0B334F56-65F0-A870-13E6-85980055B629}"/>
          </ac:spMkLst>
        </pc:spChg>
      </pc:sldChg>
      <pc:sldChg chg="modSp new">
        <pc:chgData name="Stella Plessa" userId="e98c8033615d2d80" providerId="Windows Live" clId="Web-{EC5332C2-95BE-6A0F-238E-1D7A685B545E}" dt="2025-03-21T17:23:26.057" v="63" actId="20577"/>
        <pc:sldMkLst>
          <pc:docMk/>
          <pc:sldMk cId="4046117266" sldId="276"/>
        </pc:sldMkLst>
        <pc:spChg chg="mod">
          <ac:chgData name="Stella Plessa" userId="e98c8033615d2d80" providerId="Windows Live" clId="Web-{EC5332C2-95BE-6A0F-238E-1D7A685B545E}" dt="2025-03-21T17:23:26.057" v="63" actId="20577"/>
          <ac:spMkLst>
            <pc:docMk/>
            <pc:sldMk cId="4046117266" sldId="276"/>
            <ac:spMk id="2" creationId="{AC6C7A6C-F972-84D4-FA7F-F46ED2A71BC0}"/>
          </ac:spMkLst>
        </pc:spChg>
        <pc:spChg chg="mod">
          <ac:chgData name="Stella Plessa" userId="e98c8033615d2d80" providerId="Windows Live" clId="Web-{EC5332C2-95BE-6A0F-238E-1D7A685B545E}" dt="2025-03-21T17:23:12.760" v="59" actId="20577"/>
          <ac:spMkLst>
            <pc:docMk/>
            <pc:sldMk cId="4046117266" sldId="276"/>
            <ac:spMk id="3" creationId="{E6591313-15EE-BA1E-3EC0-569AD300D57A}"/>
          </ac:spMkLst>
        </pc:spChg>
      </pc:sldChg>
      <pc:sldChg chg="delSp modSp new">
        <pc:chgData name="Stella Plessa" userId="e98c8033615d2d80" providerId="Windows Live" clId="Web-{EC5332C2-95BE-6A0F-238E-1D7A685B545E}" dt="2025-03-21T17:24:00.934" v="69" actId="20577"/>
        <pc:sldMkLst>
          <pc:docMk/>
          <pc:sldMk cId="486109627" sldId="277"/>
        </pc:sldMkLst>
        <pc:spChg chg="del">
          <ac:chgData name="Stella Plessa" userId="e98c8033615d2d80" providerId="Windows Live" clId="Web-{EC5332C2-95BE-6A0F-238E-1D7A685B545E}" dt="2025-03-21T17:23:52.527" v="67"/>
          <ac:spMkLst>
            <pc:docMk/>
            <pc:sldMk cId="486109627" sldId="277"/>
            <ac:spMk id="2" creationId="{62E3D403-E56E-E5B0-2E6F-B40B522C8B37}"/>
          </ac:spMkLst>
        </pc:spChg>
        <pc:spChg chg="mod">
          <ac:chgData name="Stella Plessa" userId="e98c8033615d2d80" providerId="Windows Live" clId="Web-{EC5332C2-95BE-6A0F-238E-1D7A685B545E}" dt="2025-03-21T17:24:00.934" v="69" actId="20577"/>
          <ac:spMkLst>
            <pc:docMk/>
            <pc:sldMk cId="486109627" sldId="277"/>
            <ac:spMk id="3" creationId="{64978BC6-91A4-8D53-EAA5-BB58E72D4606}"/>
          </ac:spMkLst>
        </pc:spChg>
      </pc:sldChg>
      <pc:sldChg chg="modSp new">
        <pc:chgData name="Stella Plessa" userId="e98c8033615d2d80" providerId="Windows Live" clId="Web-{EC5332C2-95BE-6A0F-238E-1D7A685B545E}" dt="2025-03-21T17:24:55.342" v="77" actId="20577"/>
        <pc:sldMkLst>
          <pc:docMk/>
          <pc:sldMk cId="1584881390" sldId="278"/>
        </pc:sldMkLst>
        <pc:spChg chg="mod">
          <ac:chgData name="Stella Plessa" userId="e98c8033615d2d80" providerId="Windows Live" clId="Web-{EC5332C2-95BE-6A0F-238E-1D7A685B545E}" dt="2025-03-21T17:24:48.998" v="76" actId="20577"/>
          <ac:spMkLst>
            <pc:docMk/>
            <pc:sldMk cId="1584881390" sldId="278"/>
            <ac:spMk id="2" creationId="{5DD79A38-16A1-0976-AE91-305D896587D3}"/>
          </ac:spMkLst>
        </pc:spChg>
        <pc:spChg chg="mod">
          <ac:chgData name="Stella Plessa" userId="e98c8033615d2d80" providerId="Windows Live" clId="Web-{EC5332C2-95BE-6A0F-238E-1D7A685B545E}" dt="2025-03-21T17:24:55.342" v="77" actId="20577"/>
          <ac:spMkLst>
            <pc:docMk/>
            <pc:sldMk cId="1584881390" sldId="278"/>
            <ac:spMk id="3" creationId="{E1E22585-7269-5E12-4019-026C7F38A1E1}"/>
          </ac:spMkLst>
        </pc:spChg>
      </pc:sldChg>
      <pc:sldChg chg="addSp delSp modSp new">
        <pc:chgData name="Stella Plessa" userId="e98c8033615d2d80" providerId="Windows Live" clId="Web-{EC5332C2-95BE-6A0F-238E-1D7A685B545E}" dt="2025-03-21T17:27:03.551" v="100" actId="1076"/>
        <pc:sldMkLst>
          <pc:docMk/>
          <pc:sldMk cId="2554486083" sldId="279"/>
        </pc:sldMkLst>
        <pc:spChg chg="mod">
          <ac:chgData name="Stella Plessa" userId="e98c8033615d2d80" providerId="Windows Live" clId="Web-{EC5332C2-95BE-6A0F-238E-1D7A685B545E}" dt="2025-03-21T17:25:34.485" v="81" actId="20577"/>
          <ac:spMkLst>
            <pc:docMk/>
            <pc:sldMk cId="2554486083" sldId="279"/>
            <ac:spMk id="2" creationId="{D3092BD6-22FD-EB8E-1100-3AE36531D815}"/>
          </ac:spMkLst>
        </pc:spChg>
        <pc:spChg chg="mod">
          <ac:chgData name="Stella Plessa" userId="e98c8033615d2d80" providerId="Windows Live" clId="Web-{EC5332C2-95BE-6A0F-238E-1D7A685B545E}" dt="2025-03-21T17:27:00.598" v="99" actId="1076"/>
          <ac:spMkLst>
            <pc:docMk/>
            <pc:sldMk cId="2554486083" sldId="279"/>
            <ac:spMk id="3" creationId="{7DEA5255-F824-6A06-6BA4-DAF319FC237E}"/>
          </ac:spMkLst>
        </pc:spChg>
        <pc:spChg chg="add del mod">
          <ac:chgData name="Stella Plessa" userId="e98c8033615d2d80" providerId="Windows Live" clId="Web-{EC5332C2-95BE-6A0F-238E-1D7A685B545E}" dt="2025-03-21T17:26:21.487" v="91"/>
          <ac:spMkLst>
            <pc:docMk/>
            <pc:sldMk cId="2554486083" sldId="279"/>
            <ac:spMk id="7" creationId="{3156E08B-0B13-5C64-A8F0-BA5FDE912AA2}"/>
          </ac:spMkLst>
        </pc:spChg>
        <pc:picChg chg="add mod">
          <ac:chgData name="Stella Plessa" userId="e98c8033615d2d80" providerId="Windows Live" clId="Web-{EC5332C2-95BE-6A0F-238E-1D7A685B545E}" dt="2025-03-21T17:27:03.551" v="100" actId="1076"/>
          <ac:picMkLst>
            <pc:docMk/>
            <pc:sldMk cId="2554486083" sldId="279"/>
            <ac:picMk id="8" creationId="{E9065CD4-86A8-0CFA-5510-AC11893B9182}"/>
          </ac:picMkLst>
        </pc:picChg>
      </pc:sldChg>
      <pc:sldChg chg="modSp new">
        <pc:chgData name="Stella Plessa" userId="e98c8033615d2d80" providerId="Windows Live" clId="Web-{EC5332C2-95BE-6A0F-238E-1D7A685B545E}" dt="2025-03-21T17:28:03.850" v="110" actId="20577"/>
        <pc:sldMkLst>
          <pc:docMk/>
          <pc:sldMk cId="4260193355" sldId="280"/>
        </pc:sldMkLst>
        <pc:spChg chg="mod">
          <ac:chgData name="Stella Plessa" userId="e98c8033615d2d80" providerId="Windows Live" clId="Web-{EC5332C2-95BE-6A0F-238E-1D7A685B545E}" dt="2025-03-21T17:27:47.443" v="106" actId="20577"/>
          <ac:spMkLst>
            <pc:docMk/>
            <pc:sldMk cId="4260193355" sldId="280"/>
            <ac:spMk id="2" creationId="{433CEE66-591F-2B84-26D4-49DF48B0D20D}"/>
          </ac:spMkLst>
        </pc:spChg>
        <pc:spChg chg="mod">
          <ac:chgData name="Stella Plessa" userId="e98c8033615d2d80" providerId="Windows Live" clId="Web-{EC5332C2-95BE-6A0F-238E-1D7A685B545E}" dt="2025-03-21T17:28:03.850" v="110" actId="20577"/>
          <ac:spMkLst>
            <pc:docMk/>
            <pc:sldMk cId="4260193355" sldId="280"/>
            <ac:spMk id="3" creationId="{747D22B6-BF66-D949-AD6E-69B7E829F322}"/>
          </ac:spMkLst>
        </pc:spChg>
      </pc:sldChg>
      <pc:sldChg chg="modSp new">
        <pc:chgData name="Stella Plessa" userId="e98c8033615d2d80" providerId="Windows Live" clId="Web-{EC5332C2-95BE-6A0F-238E-1D7A685B545E}" dt="2025-03-21T17:28:48.649" v="117" actId="20577"/>
        <pc:sldMkLst>
          <pc:docMk/>
          <pc:sldMk cId="723333333" sldId="281"/>
        </pc:sldMkLst>
        <pc:spChg chg="mod">
          <ac:chgData name="Stella Plessa" userId="e98c8033615d2d80" providerId="Windows Live" clId="Web-{EC5332C2-95BE-6A0F-238E-1D7A685B545E}" dt="2025-03-21T17:28:44.946" v="116" actId="20577"/>
          <ac:spMkLst>
            <pc:docMk/>
            <pc:sldMk cId="723333333" sldId="281"/>
            <ac:spMk id="2" creationId="{DD4EBC02-28EB-F411-46CC-8A71DFCCBDD9}"/>
          </ac:spMkLst>
        </pc:spChg>
        <pc:spChg chg="mod">
          <ac:chgData name="Stella Plessa" userId="e98c8033615d2d80" providerId="Windows Live" clId="Web-{EC5332C2-95BE-6A0F-238E-1D7A685B545E}" dt="2025-03-21T17:28:48.649" v="117" actId="20577"/>
          <ac:spMkLst>
            <pc:docMk/>
            <pc:sldMk cId="723333333" sldId="281"/>
            <ac:spMk id="3" creationId="{B20D5AFA-55DD-55C3-77BF-AE1A08449677}"/>
          </ac:spMkLst>
        </pc:spChg>
      </pc:sldChg>
      <pc:sldChg chg="delSp modSp new del">
        <pc:chgData name="Stella Plessa" userId="e98c8033615d2d80" providerId="Windows Live" clId="Web-{EC5332C2-95BE-6A0F-238E-1D7A685B545E}" dt="2025-03-21T17:30:41.013" v="147"/>
        <pc:sldMkLst>
          <pc:docMk/>
          <pc:sldMk cId="4000529914" sldId="282"/>
        </pc:sldMkLst>
        <pc:spChg chg="mod">
          <ac:chgData name="Stella Plessa" userId="e98c8033615d2d80" providerId="Windows Live" clId="Web-{EC5332C2-95BE-6A0F-238E-1D7A685B545E}" dt="2025-03-21T17:30:09.668" v="142" actId="20577"/>
          <ac:spMkLst>
            <pc:docMk/>
            <pc:sldMk cId="4000529914" sldId="282"/>
            <ac:spMk id="2" creationId="{E2605B27-A949-BB0F-4EA1-3EA1D2CC17D6}"/>
          </ac:spMkLst>
        </pc:spChg>
        <pc:spChg chg="del">
          <ac:chgData name="Stella Plessa" userId="e98c8033615d2d80" providerId="Windows Live" clId="Web-{EC5332C2-95BE-6A0F-238E-1D7A685B545E}" dt="2025-03-21T17:30:11.527" v="143"/>
          <ac:spMkLst>
            <pc:docMk/>
            <pc:sldMk cId="4000529914" sldId="282"/>
            <ac:spMk id="3" creationId="{1C6D3734-0F80-40FD-7771-E9679D52DAE3}"/>
          </ac:spMkLst>
        </pc:spChg>
      </pc:sldChg>
      <pc:sldChg chg="modSp new">
        <pc:chgData name="Stella Plessa" userId="e98c8033615d2d80" providerId="Windows Live" clId="Web-{EC5332C2-95BE-6A0F-238E-1D7A685B545E}" dt="2025-03-21T17:30:45.372" v="148" actId="20577"/>
        <pc:sldMkLst>
          <pc:docMk/>
          <pc:sldMk cId="4216031954" sldId="283"/>
        </pc:sldMkLst>
        <pc:spChg chg="mod">
          <ac:chgData name="Stella Plessa" userId="e98c8033615d2d80" providerId="Windows Live" clId="Web-{EC5332C2-95BE-6A0F-238E-1D7A685B545E}" dt="2025-03-21T17:30:45.372" v="148" actId="20577"/>
          <ac:spMkLst>
            <pc:docMk/>
            <pc:sldMk cId="4216031954" sldId="283"/>
            <ac:spMk id="2" creationId="{2F58D346-5E75-5D66-8E2B-E54DCCE4BF14}"/>
          </ac:spMkLst>
        </pc:spChg>
      </pc:sldChg>
      <pc:sldChg chg="modSp new">
        <pc:chgData name="Stella Plessa" userId="e98c8033615d2d80" providerId="Windows Live" clId="Web-{EC5332C2-95BE-6A0F-238E-1D7A685B545E}" dt="2025-03-21T17:33:27.489" v="170" actId="20577"/>
        <pc:sldMkLst>
          <pc:docMk/>
          <pc:sldMk cId="3874101777" sldId="284"/>
        </pc:sldMkLst>
        <pc:spChg chg="mod">
          <ac:chgData name="Stella Plessa" userId="e98c8033615d2d80" providerId="Windows Live" clId="Web-{EC5332C2-95BE-6A0F-238E-1D7A685B545E}" dt="2025-03-21T17:33:02.019" v="164" actId="20577"/>
          <ac:spMkLst>
            <pc:docMk/>
            <pc:sldMk cId="3874101777" sldId="284"/>
            <ac:spMk id="2" creationId="{E606F2AA-AB0F-AF52-126A-7772379741EE}"/>
          </ac:spMkLst>
        </pc:spChg>
        <pc:spChg chg="mod">
          <ac:chgData name="Stella Plessa" userId="e98c8033615d2d80" providerId="Windows Live" clId="Web-{EC5332C2-95BE-6A0F-238E-1D7A685B545E}" dt="2025-03-21T17:33:27.489" v="170" actId="20577"/>
          <ac:spMkLst>
            <pc:docMk/>
            <pc:sldMk cId="3874101777" sldId="284"/>
            <ac:spMk id="3" creationId="{E7AE7F22-D918-D4AC-481B-9ECF4E7CD2B3}"/>
          </ac:spMkLst>
        </pc:spChg>
      </pc:sldChg>
      <pc:sldChg chg="modSp new">
        <pc:chgData name="Stella Plessa" userId="e98c8033615d2d80" providerId="Windows Live" clId="Web-{EC5332C2-95BE-6A0F-238E-1D7A685B545E}" dt="2025-03-21T17:34:34.585" v="182" actId="1076"/>
        <pc:sldMkLst>
          <pc:docMk/>
          <pc:sldMk cId="2073159098" sldId="285"/>
        </pc:sldMkLst>
        <pc:spChg chg="mod">
          <ac:chgData name="Stella Plessa" userId="e98c8033615d2d80" providerId="Windows Live" clId="Web-{EC5332C2-95BE-6A0F-238E-1D7A685B545E}" dt="2025-03-21T17:33:56.005" v="174" actId="20577"/>
          <ac:spMkLst>
            <pc:docMk/>
            <pc:sldMk cId="2073159098" sldId="285"/>
            <ac:spMk id="2" creationId="{D970F64D-990D-79AC-ACFB-899848B2A4DE}"/>
          </ac:spMkLst>
        </pc:spChg>
        <pc:spChg chg="mod">
          <ac:chgData name="Stella Plessa" userId="e98c8033615d2d80" providerId="Windows Live" clId="Web-{EC5332C2-95BE-6A0F-238E-1D7A685B545E}" dt="2025-03-21T17:34:34.585" v="182" actId="1076"/>
          <ac:spMkLst>
            <pc:docMk/>
            <pc:sldMk cId="2073159098" sldId="285"/>
            <ac:spMk id="3" creationId="{8D12BB26-C433-A574-38ED-C2109E6BAF33}"/>
          </ac:spMkLst>
        </pc:spChg>
      </pc:sldChg>
      <pc:sldChg chg="modSp new">
        <pc:chgData name="Stella Plessa" userId="e98c8033615d2d80" providerId="Windows Live" clId="Web-{EC5332C2-95BE-6A0F-238E-1D7A685B545E}" dt="2025-03-21T17:35:32.728" v="194" actId="14100"/>
        <pc:sldMkLst>
          <pc:docMk/>
          <pc:sldMk cId="1441529076" sldId="286"/>
        </pc:sldMkLst>
        <pc:spChg chg="mod">
          <ac:chgData name="Stella Plessa" userId="e98c8033615d2d80" providerId="Windows Live" clId="Web-{EC5332C2-95BE-6A0F-238E-1D7A685B545E}" dt="2025-03-21T17:35:12.212" v="191" actId="20577"/>
          <ac:spMkLst>
            <pc:docMk/>
            <pc:sldMk cId="1441529076" sldId="286"/>
            <ac:spMk id="2" creationId="{24562FF5-A245-372E-8A9F-9D6D2F475467}"/>
          </ac:spMkLst>
        </pc:spChg>
        <pc:spChg chg="mod">
          <ac:chgData name="Stella Plessa" userId="e98c8033615d2d80" providerId="Windows Live" clId="Web-{EC5332C2-95BE-6A0F-238E-1D7A685B545E}" dt="2025-03-21T17:35:32.728" v="194" actId="14100"/>
          <ac:spMkLst>
            <pc:docMk/>
            <pc:sldMk cId="1441529076" sldId="286"/>
            <ac:spMk id="3" creationId="{8EB116D6-F896-F32D-64D6-C842E1272FE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965A7A7B-B71A-428D-833F-0F3507A6DB13}" type="datetimeFigureOut">
              <a:rPr lang="en-US" dirty="0"/>
              <a:t>3/21/2025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A65A5C87-DF58-40C8-B092-1DE63DB4547E}" type="slidenum">
              <a:rPr lang="en-US" dirty="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5260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F248F9EB-9D34-4B41-B66C-5FAF50876D2D}" type="datetimeFigureOut">
              <a:rPr lang="en-US" dirty="0"/>
              <a:t>3/21/2025</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1331608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34489A26-CAA1-4690-8C1F-1641B1B97745}" type="datetimeFigureOut">
              <a:rPr lang="en-US" dirty="0"/>
              <a:t>3/21/2025</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486816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5CF65307-640F-4AE7-B0BE-50C709AD86C5}" type="datetimeFigureOut">
              <a:rPr lang="en-US" dirty="0"/>
              <a:t>3/21/2025</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4174416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F77EA1F9-1F0F-4C65-8F6E-9729B924AAAC}" type="datetimeFigureOut">
              <a:rPr lang="en-US" dirty="0"/>
              <a:t>3/21/2025</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48941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202278E8-5F4B-47D5-A617-8CCDF75D6A33}" type="datetimeFigureOut">
              <a:rPr lang="en-US" dirty="0"/>
              <a:t>3/21/2025</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85252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16AAFA52-7A21-407F-8339-40DF182D7460}" type="datetimeFigureOut">
              <a:rPr lang="en-US" dirty="0"/>
              <a:t>3/21/2025</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198912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96770335-1C1A-4243-9BDD-9630C417D284}" type="datetimeFigureOut">
              <a:rPr lang="en-US" dirty="0"/>
              <a:t>3/21/2025</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91682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141513F-8EBD-4612-96F4-CC3E309609AF}" type="datetimeFigureOut">
              <a:rPr lang="en-US" dirty="0"/>
              <a:t>3/21/2025</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251061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6E6483A1-31A8-47A2-AB0A-53A7803D5EBF}" type="datetimeFigureOut">
              <a:rPr lang="en-US" dirty="0"/>
              <a:t>3/21/2025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293993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noChangeAspect="1"/>
          </p:cNvSpPr>
          <p:nvPr>
            <p:ph type="pic" idx="1"/>
          </p:nvPr>
        </p:nvSpPr>
        <p:spPr>
          <a:xfrm>
            <a:off x="4965192" y="1161288"/>
            <a:ext cx="6729984" cy="4645152"/>
          </a:xfrm>
        </p:spPr>
        <p:txBody>
          <a:bodyPr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6D8810B9-2C7C-4CAF-99E2-617AE20BA331}" type="datetimeFigureOut">
              <a:rPr lang="en-US" dirty="0"/>
              <a:t>3/21/2025</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A65A5C87-DF58-40C8-B092-1DE63DB4547E}" type="slidenum">
              <a:rPr lang="en-US" dirty="0"/>
              <a:t>‹#›</a:t>
            </a:fld>
            <a:endParaRPr lang="en-US" dirty="0"/>
          </a:p>
        </p:txBody>
      </p:sp>
    </p:spTree>
    <p:extLst>
      <p:ext uri="{BB962C8B-B14F-4D97-AF65-F5344CB8AC3E}">
        <p14:creationId xmlns:p14="http://schemas.microsoft.com/office/powerpoint/2010/main" val="340511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93E0A-5177-400C-87C9-C93AF466EC49}" type="datetimeFigureOut">
              <a:rPr lang="en-US" dirty="0"/>
              <a:t>3/21/2025</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17615-2DB4-4DAA-9DE3-B2B689A846E0}" type="slidenum">
              <a:rPr lang="en-US" dirty="0"/>
              <a:t>‹#›</a:t>
            </a:fld>
            <a:endParaRPr lang="en-US" dirty="0"/>
          </a:p>
        </p:txBody>
      </p:sp>
    </p:spTree>
    <p:extLst>
      <p:ext uri="{BB962C8B-B14F-4D97-AF65-F5344CB8AC3E}">
        <p14:creationId xmlns:p14="http://schemas.microsoft.com/office/powerpoint/2010/main" val="327323512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F9B525-273F-B2DC-8740-F7AC60EE7362}"/>
              </a:ext>
            </a:extLst>
          </p:cNvPr>
          <p:cNvSpPr>
            <a:spLocks noGrp="1"/>
          </p:cNvSpPr>
          <p:nvPr>
            <p:ph type="ctrTitle"/>
          </p:nvPr>
        </p:nvSpPr>
        <p:spPr/>
        <p:txBody>
          <a:bodyPr/>
          <a:lstStyle/>
          <a:p>
            <a:r>
              <a:rPr lang="el-GR" dirty="0">
                <a:latin typeface="Aptos"/>
              </a:rPr>
              <a:t>ΕΝΟΤΗΤΑ 2</a:t>
            </a:r>
          </a:p>
        </p:txBody>
      </p:sp>
      <p:sp>
        <p:nvSpPr>
          <p:cNvPr id="3" name="Υπότιτλος 2">
            <a:extLst>
              <a:ext uri="{FF2B5EF4-FFF2-40B4-BE49-F238E27FC236}">
                <a16:creationId xmlns:a16="http://schemas.microsoft.com/office/drawing/2014/main" id="{220CFC8F-38F6-AD67-33B3-16998E08AACC}"/>
              </a:ext>
            </a:extLst>
          </p:cNvPr>
          <p:cNvSpPr>
            <a:spLocks noGrp="1"/>
          </p:cNvSpPr>
          <p:nvPr>
            <p:ph type="subTitle" idx="1"/>
          </p:nvPr>
        </p:nvSpPr>
        <p:spPr/>
        <p:txBody>
          <a:bodyPr vert="horz" lIns="91440" tIns="45720" rIns="91440" bIns="45720" rtlCol="0" anchor="t">
            <a:normAutofit/>
          </a:bodyPr>
          <a:lstStyle/>
          <a:p>
            <a:br>
              <a:rPr lang="en-US" sz="1800" dirty="0"/>
            </a:br>
            <a:r>
              <a:rPr lang="el-GR" sz="1800">
                <a:latin typeface="Arial"/>
                <a:cs typeface="Arial"/>
              </a:rPr>
              <a:t>Η ζήτηση των αγαθών</a:t>
            </a:r>
            <a:endParaRPr lang="el-GR" sz="1800"/>
          </a:p>
        </p:txBody>
      </p:sp>
    </p:spTree>
    <p:extLst>
      <p:ext uri="{BB962C8B-B14F-4D97-AF65-F5344CB8AC3E}">
        <p14:creationId xmlns:p14="http://schemas.microsoft.com/office/powerpoint/2010/main" val="1228134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A3F5218-DA27-77B7-F52C-529C0121CE28}"/>
              </a:ext>
            </a:extLst>
          </p:cNvPr>
          <p:cNvSpPr>
            <a:spLocks noGrp="1"/>
          </p:cNvSpPr>
          <p:nvPr>
            <p:ph idx="1"/>
          </p:nvPr>
        </p:nvSpPr>
        <p:spPr>
          <a:xfrm>
            <a:off x="750226" y="1298490"/>
            <a:ext cx="10700484" cy="4268285"/>
          </a:xfrm>
        </p:spPr>
        <p:txBody>
          <a:bodyPr vert="horz" lIns="91440" tIns="45720" rIns="91440" bIns="45720" rtlCol="0" anchor="t">
            <a:normAutofit/>
          </a:bodyPr>
          <a:lstStyle/>
          <a:p>
            <a:pPr algn="just"/>
            <a:endParaRPr lang="el-GR" sz="1600" dirty="0">
              <a:latin typeface="Arial"/>
              <a:cs typeface="Arial"/>
            </a:endParaRPr>
          </a:p>
          <a:p>
            <a:pPr algn="just"/>
            <a:r>
              <a:rPr lang="el-GR" sz="1600" b="1" dirty="0">
                <a:latin typeface="Arial"/>
                <a:cs typeface="Arial"/>
              </a:rPr>
              <a:t>γ) Οι τιμές των άλλων αγαθών</a:t>
            </a:r>
            <a:endParaRPr lang="el-GR" sz="1600" dirty="0">
              <a:latin typeface="Arial"/>
              <a:cs typeface="Arial"/>
            </a:endParaRPr>
          </a:p>
          <a:p>
            <a:pPr algn="just"/>
            <a:r>
              <a:rPr lang="el-GR" sz="1600" dirty="0">
                <a:latin typeface="Arial"/>
                <a:cs typeface="Arial"/>
              </a:rPr>
              <a:t>Υπάρχουν αγαθά στα οποία η τιμή του ενός αγαθού επηρεάζει τη ζήτηση ενός άλλου αγαθού. Τα αγαθά αυτά τα διακρίνουμε σε δυο κατηγορίες: Τα υποκατάστατα και τα συμπληρωματικά.</a:t>
            </a:r>
          </a:p>
          <a:p>
            <a:r>
              <a:rPr lang="el-GR" sz="1600" dirty="0">
                <a:latin typeface="Arial"/>
                <a:cs typeface="Arial"/>
              </a:rPr>
              <a:t>Υποκατάστατα είναι δυο (ή περισσότερα) αγαθά, όταν το ένα μπορεί να χρησιμοποιηθεί αντί του άλλου (ή άλλων), για να ικανοποιήσει την ίδια ανάγκη. Για παράδειγμα, το βούτυρο και η μαργαρίνη, το μοσχαρίσιο και το χοιρινό κρέας, τα σπίρτα και ο αναπτήρας. Η ζήτηση ενός αγαθού μεταβάλλεται προς την ίδια κατεύθυνση με τη μεταβολή της τιμής του υποκατάστατου αγαθού. Για παράδειγμα, αν αυξηθεί η τιμή του μοσχαρίσιου κρέατος, οι καταναλωτές θα μειώσουν τη ζητούμενη ποσότητα μοσχαρίσιου κρέατος, και θα το υποκαταστήσουν με το σχετικά φτηνότερο χοιρινό, αυξάνοντας έτσι τη ζήτηση του χοιρινού.</a:t>
            </a:r>
            <a:endParaRPr lang="el-GR" sz="1600" dirty="0"/>
          </a:p>
        </p:txBody>
      </p:sp>
      <p:sp>
        <p:nvSpPr>
          <p:cNvPr id="4" name="Θέση ημερομηνίας 3">
            <a:extLst>
              <a:ext uri="{FF2B5EF4-FFF2-40B4-BE49-F238E27FC236}">
                <a16:creationId xmlns:a16="http://schemas.microsoft.com/office/drawing/2014/main" id="{4A5D183F-3C47-87E9-AE70-94BE2CDE5696}"/>
              </a:ext>
            </a:extLst>
          </p:cNvPr>
          <p:cNvSpPr>
            <a:spLocks noGrp="1"/>
          </p:cNvSpPr>
          <p:nvPr>
            <p:ph type="dt" sz="half" idx="10"/>
          </p:nvPr>
        </p:nvSpPr>
        <p:spPr/>
        <p:txBody>
          <a:bodyPr/>
          <a:lstStyle/>
          <a:p>
            <a:fld id="{19A9FD06-481E-4F9B-A9CC-5AA5A23B92EE}" type="datetime1">
              <a:t>21/3/2025</a:t>
            </a:fld>
            <a:endParaRPr lang="en-US" dirty="0"/>
          </a:p>
        </p:txBody>
      </p:sp>
      <p:sp>
        <p:nvSpPr>
          <p:cNvPr id="5" name="Θέση υποσέλιδου 4">
            <a:extLst>
              <a:ext uri="{FF2B5EF4-FFF2-40B4-BE49-F238E27FC236}">
                <a16:creationId xmlns:a16="http://schemas.microsoft.com/office/drawing/2014/main" id="{D8E4D210-2050-9B06-68A1-0E15D185ECD0}"/>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35B3C15F-D740-6109-ADC4-3EF2A53F2FA3}"/>
              </a:ext>
            </a:extLst>
          </p:cNvPr>
          <p:cNvSpPr>
            <a:spLocks noGrp="1"/>
          </p:cNvSpPr>
          <p:nvPr>
            <p:ph type="sldNum" sz="quarter" idx="12"/>
          </p:nvPr>
        </p:nvSpPr>
        <p:spPr/>
        <p:txBody>
          <a:bodyPr/>
          <a:lstStyle/>
          <a:p>
            <a:fld id="{A65A5C87-DF58-40C8-B092-1DE63DB4547E}" type="slidenum">
              <a:rPr lang="en-US" dirty="0"/>
              <a:t>10</a:t>
            </a:fld>
            <a:endParaRPr lang="en-US" dirty="0"/>
          </a:p>
        </p:txBody>
      </p:sp>
    </p:spTree>
    <p:extLst>
      <p:ext uri="{BB962C8B-B14F-4D97-AF65-F5344CB8AC3E}">
        <p14:creationId xmlns:p14="http://schemas.microsoft.com/office/powerpoint/2010/main" val="260521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1A9CACF-FCFD-A220-6C51-6667E84E763B}"/>
              </a:ext>
            </a:extLst>
          </p:cNvPr>
          <p:cNvSpPr>
            <a:spLocks noGrp="1"/>
          </p:cNvSpPr>
          <p:nvPr>
            <p:ph idx="1"/>
          </p:nvPr>
        </p:nvSpPr>
        <p:spPr>
          <a:xfrm>
            <a:off x="1011184" y="1716024"/>
            <a:ext cx="10168128" cy="3694176"/>
          </a:xfrm>
        </p:spPr>
        <p:txBody>
          <a:bodyPr vert="horz" lIns="91440" tIns="45720" rIns="91440" bIns="45720" rtlCol="0" anchor="t">
            <a:normAutofit/>
          </a:bodyPr>
          <a:lstStyle/>
          <a:p>
            <a:r>
              <a:rPr lang="el-GR" sz="1600" b="1" dirty="0">
                <a:latin typeface="Arial"/>
                <a:cs typeface="Arial"/>
              </a:rPr>
              <a:t>Συμπληρωματικά</a:t>
            </a:r>
            <a:r>
              <a:rPr lang="el-GR" sz="1600" dirty="0">
                <a:latin typeface="Arial"/>
                <a:cs typeface="Arial"/>
              </a:rPr>
              <a:t> είναι δυο (ή περισσότερα) αγαθά, όταν η κατανάλωση του ενός απαιτεί και την κατανάλωση του άλλου (ή άλλων), για την ικανοποίηση μιας ανάγκης. Για παράδειγμα ο καφές και η ζάχαρη, η φωτογραφική μηχανή και το φιλμ, το βίντεο και η βιντεοκασέτα. </a:t>
            </a:r>
            <a:r>
              <a:rPr lang="el-GR" sz="1600" b="1" dirty="0">
                <a:latin typeface="Arial"/>
                <a:cs typeface="Arial"/>
              </a:rPr>
              <a:t>Η ζήτηση ενός αγαθού μεταβάλλεται προς την αντίθετη κατεύθυνση με τη μεταβολή της τιμής ενός συμπληρωματικού αγαθού (</a:t>
            </a:r>
            <a:r>
              <a:rPr lang="el-GR" sz="1600" b="1" err="1">
                <a:latin typeface="Arial"/>
                <a:cs typeface="Arial"/>
              </a:rPr>
              <a:t>ceteris</a:t>
            </a:r>
            <a:r>
              <a:rPr lang="el-GR" sz="1600" b="1" dirty="0">
                <a:latin typeface="Arial"/>
                <a:cs typeface="Arial"/>
              </a:rPr>
              <a:t> </a:t>
            </a:r>
            <a:r>
              <a:rPr lang="el-GR" sz="1600" b="1" err="1">
                <a:latin typeface="Arial"/>
                <a:cs typeface="Arial"/>
              </a:rPr>
              <a:t>paribus</a:t>
            </a:r>
            <a:r>
              <a:rPr lang="el-GR" sz="1600" b="1" dirty="0">
                <a:latin typeface="Arial"/>
                <a:cs typeface="Arial"/>
              </a:rPr>
              <a:t>).</a:t>
            </a:r>
            <a:r>
              <a:rPr lang="el-GR" sz="1600" dirty="0">
                <a:latin typeface="Arial"/>
                <a:cs typeface="Arial"/>
              </a:rPr>
              <a:t> Για παράδειγμα, αν αυξηθεί η τιμή του καφέ, θα μειωθεί η ζητούμενη ποσότητα του καφέ (</a:t>
            </a:r>
            <a:r>
              <a:rPr lang="el-GR" sz="1600" err="1">
                <a:latin typeface="Arial"/>
                <a:cs typeface="Arial"/>
              </a:rPr>
              <a:t>ceteris</a:t>
            </a:r>
            <a:r>
              <a:rPr lang="el-GR" sz="1600" dirty="0">
                <a:latin typeface="Arial"/>
                <a:cs typeface="Arial"/>
              </a:rPr>
              <a:t> </a:t>
            </a:r>
            <a:r>
              <a:rPr lang="el-GR" sz="1600" err="1">
                <a:latin typeface="Arial"/>
                <a:cs typeface="Arial"/>
              </a:rPr>
              <a:t>paribus</a:t>
            </a:r>
            <a:r>
              <a:rPr lang="el-GR" sz="1600" dirty="0">
                <a:latin typeface="Arial"/>
                <a:cs typeface="Arial"/>
              </a:rPr>
              <a:t>), όπως στο διάγραμμα 2.7(α), με αποτέλεσμα οι καταναλωτές να μειώσουν και τη ζήτηση της ζάχαρης (την οποία χρησιμοποιούσαν ως συμπλήρωμα του καφέ), μετατοπίζοντας την καμπύλη ζήτησης από D1, σε D2 στο διάγραμμα 2.7 (β). Βέβαια, τα παραπάνω θα συμβούν αν δεν υπάρξει μεταβολή στους λοιπούς προσδιοριστικούς παράγοντες της ζήτησης για καφέ και για ζάχαρ</a:t>
            </a:r>
            <a:r>
              <a:rPr lang="el-GR" sz="1100" dirty="0">
                <a:latin typeface="Arial"/>
                <a:cs typeface="Arial"/>
              </a:rPr>
              <a:t>η.</a:t>
            </a:r>
            <a:endParaRPr lang="el-GR" dirty="0"/>
          </a:p>
        </p:txBody>
      </p:sp>
      <p:sp>
        <p:nvSpPr>
          <p:cNvPr id="4" name="Θέση ημερομηνίας 3">
            <a:extLst>
              <a:ext uri="{FF2B5EF4-FFF2-40B4-BE49-F238E27FC236}">
                <a16:creationId xmlns:a16="http://schemas.microsoft.com/office/drawing/2014/main" id="{DACC4B14-390E-D354-E653-1C9D3B11525B}"/>
              </a:ext>
            </a:extLst>
          </p:cNvPr>
          <p:cNvSpPr>
            <a:spLocks noGrp="1"/>
          </p:cNvSpPr>
          <p:nvPr>
            <p:ph type="dt" sz="half" idx="10"/>
          </p:nvPr>
        </p:nvSpPr>
        <p:spPr/>
        <p:txBody>
          <a:bodyPr/>
          <a:lstStyle/>
          <a:p>
            <a:fld id="{14B48542-28AC-4437-B0EF-E90390535666}" type="datetime1">
              <a:t>21/3/2025</a:t>
            </a:fld>
            <a:endParaRPr lang="en-US" dirty="0"/>
          </a:p>
        </p:txBody>
      </p:sp>
      <p:sp>
        <p:nvSpPr>
          <p:cNvPr id="5" name="Θέση υποσέλιδου 4">
            <a:extLst>
              <a:ext uri="{FF2B5EF4-FFF2-40B4-BE49-F238E27FC236}">
                <a16:creationId xmlns:a16="http://schemas.microsoft.com/office/drawing/2014/main" id="{FE78FCC1-BD2F-8220-BBFD-D77633DA98BA}"/>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C4FD4CB1-4E93-5D28-D8C2-A2916DDEE5C4}"/>
              </a:ext>
            </a:extLst>
          </p:cNvPr>
          <p:cNvSpPr>
            <a:spLocks noGrp="1"/>
          </p:cNvSpPr>
          <p:nvPr>
            <p:ph type="sldNum" sz="quarter" idx="12"/>
          </p:nvPr>
        </p:nvSpPr>
        <p:spPr/>
        <p:txBody>
          <a:bodyPr/>
          <a:lstStyle/>
          <a:p>
            <a:fld id="{A65A5C87-DF58-40C8-B092-1DE63DB4547E}" type="slidenum">
              <a:rPr lang="en-US" dirty="0"/>
              <a:t>11</a:t>
            </a:fld>
            <a:endParaRPr lang="en-US" dirty="0"/>
          </a:p>
        </p:txBody>
      </p:sp>
    </p:spTree>
    <p:extLst>
      <p:ext uri="{BB962C8B-B14F-4D97-AF65-F5344CB8AC3E}">
        <p14:creationId xmlns:p14="http://schemas.microsoft.com/office/powerpoint/2010/main" val="8217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51755E-8841-8B63-74A8-64141D40A350}"/>
              </a:ext>
            </a:extLst>
          </p:cNvPr>
          <p:cNvSpPr>
            <a:spLocks noGrp="1"/>
          </p:cNvSpPr>
          <p:nvPr>
            <p:ph idx="1"/>
          </p:nvPr>
        </p:nvSpPr>
        <p:spPr>
          <a:xfrm>
            <a:off x="739788" y="1340244"/>
            <a:ext cx="10543908" cy="4831956"/>
          </a:xfrm>
        </p:spPr>
        <p:txBody>
          <a:bodyPr vert="horz" lIns="91440" tIns="45720" rIns="91440" bIns="45720" rtlCol="0" anchor="t">
            <a:normAutofit/>
          </a:bodyPr>
          <a:lstStyle/>
          <a:p>
            <a:pPr algn="just"/>
            <a:r>
              <a:rPr lang="el-GR" sz="1600" b="1">
                <a:latin typeface="Arial"/>
                <a:cs typeface="Arial"/>
              </a:rPr>
              <a:t>δ) Οι προσδοκίες και οι προβλέψεις των καταναλωτών σχετικά με τη μελλοντική εξέλιξη:</a:t>
            </a:r>
            <a:endParaRPr lang="el-GR" sz="1600" dirty="0">
              <a:latin typeface="Arial"/>
              <a:cs typeface="Arial"/>
            </a:endParaRPr>
          </a:p>
          <a:p>
            <a:pPr algn="just"/>
            <a:r>
              <a:rPr lang="el-GR" sz="1600" b="1" dirty="0">
                <a:latin typeface="Arial"/>
                <a:cs typeface="Arial"/>
              </a:rPr>
              <a:t>i) των τιμών</a:t>
            </a:r>
            <a:endParaRPr lang="el-GR" sz="1600" dirty="0">
              <a:latin typeface="Arial"/>
              <a:cs typeface="Arial"/>
            </a:endParaRPr>
          </a:p>
          <a:p>
            <a:pPr algn="just"/>
            <a:r>
              <a:rPr lang="el-GR" sz="1600" b="1" err="1">
                <a:latin typeface="Arial"/>
                <a:cs typeface="Arial"/>
              </a:rPr>
              <a:t>ii</a:t>
            </a:r>
            <a:r>
              <a:rPr lang="el-GR" sz="1600" b="1">
                <a:latin typeface="Arial"/>
                <a:cs typeface="Arial"/>
              </a:rPr>
              <a:t>) του εισοδήματος τους.</a:t>
            </a:r>
            <a:endParaRPr lang="el-GR" sz="1600" dirty="0">
              <a:latin typeface="Arial"/>
              <a:cs typeface="Arial"/>
            </a:endParaRPr>
          </a:p>
          <a:p>
            <a:pPr algn="just"/>
            <a:r>
              <a:rPr lang="el-GR" sz="1600" dirty="0">
                <a:latin typeface="Arial"/>
                <a:cs typeface="Arial"/>
              </a:rPr>
              <a:t>i) Αν οι καταναλωτές προβλέπουν αύξηση στην τιμή ενός αγαθού, μπορεί να αυξήσουν τις τρέχουσες αγορές τους στο αγαθό αυτό, ώστε να επωφεληθούν από τη χαμηλότερη τιμή που επικρατεί τώρα. Αντίθετα, αν οι καταναλωτές αναμένουν μείωση των τιμών (π.χ. εκπτώσεις μετά από λίγο καιρό), θα αναβάλουν τις αγορές τους, με αποτέλεσμα τη μείωση της ζήτησης.</a:t>
            </a:r>
          </a:p>
          <a:p>
            <a:pPr algn="just"/>
            <a:r>
              <a:rPr lang="el-GR" sz="1600" err="1">
                <a:latin typeface="Arial"/>
                <a:cs typeface="Arial"/>
              </a:rPr>
              <a:t>ii</a:t>
            </a:r>
            <a:r>
              <a:rPr lang="el-GR" sz="1600" dirty="0">
                <a:latin typeface="Arial"/>
                <a:cs typeface="Arial"/>
              </a:rPr>
              <a:t>) Με τον ίδιο τρόπο αντιδρούν οι καταναλωτές και όταν αναμένουν μεταβολή στο εισόδημά τους. Με το σκεπτικό ότι θα επέλθει αύξηση στο εισόδημά τους, αυξάνουν τη κατανάλωσή του «σήμερα», δηλαδή αυξάνουν τη ζήτηση «σήμερα».</a:t>
            </a:r>
          </a:p>
          <a:p>
            <a:pPr algn="just"/>
            <a:r>
              <a:rPr lang="el-GR" sz="1600" b="1">
                <a:latin typeface="Arial"/>
                <a:cs typeface="Arial"/>
              </a:rPr>
              <a:t>ε) Ο αριθμός των καταναλωτών</a:t>
            </a:r>
            <a:endParaRPr lang="el-GR" sz="1600" dirty="0">
              <a:latin typeface="Arial"/>
              <a:cs typeface="Arial"/>
            </a:endParaRPr>
          </a:p>
          <a:p>
            <a:pPr algn="just"/>
            <a:r>
              <a:rPr lang="el-GR" sz="1600" dirty="0">
                <a:latin typeface="Arial"/>
                <a:cs typeface="Arial"/>
              </a:rPr>
              <a:t>Η αύξηση του αριθμού των καταναλωτών συνεπάγεται και αύξηση της ζήτησης ενός αγαθού. Για παράδειγμα, σε ένα νησί τους θερινούς μήνες αυξάνεται η ζήτηση πολλών αγαθών από την άφιξη μεγάλου αριθμού παραθεριστών.</a:t>
            </a:r>
            <a:endParaRPr lang="el-GR" sz="1600" dirty="0"/>
          </a:p>
          <a:p>
            <a:endParaRPr lang="el-GR" dirty="0"/>
          </a:p>
        </p:txBody>
      </p:sp>
      <p:sp>
        <p:nvSpPr>
          <p:cNvPr id="4" name="Θέση ημερομηνίας 3">
            <a:extLst>
              <a:ext uri="{FF2B5EF4-FFF2-40B4-BE49-F238E27FC236}">
                <a16:creationId xmlns:a16="http://schemas.microsoft.com/office/drawing/2014/main" id="{FA5C16AB-BBCA-1BED-20E2-18875C424C55}"/>
              </a:ext>
            </a:extLst>
          </p:cNvPr>
          <p:cNvSpPr>
            <a:spLocks noGrp="1"/>
          </p:cNvSpPr>
          <p:nvPr>
            <p:ph type="dt" sz="half" idx="10"/>
          </p:nvPr>
        </p:nvSpPr>
        <p:spPr/>
        <p:txBody>
          <a:bodyPr/>
          <a:lstStyle/>
          <a:p>
            <a:fld id="{49C89044-094E-4F3E-B757-37A83032B475}" type="datetime1">
              <a:t>21/3/2025</a:t>
            </a:fld>
            <a:endParaRPr lang="en-US" dirty="0"/>
          </a:p>
        </p:txBody>
      </p:sp>
      <p:sp>
        <p:nvSpPr>
          <p:cNvPr id="5" name="Θέση υποσέλιδου 4">
            <a:extLst>
              <a:ext uri="{FF2B5EF4-FFF2-40B4-BE49-F238E27FC236}">
                <a16:creationId xmlns:a16="http://schemas.microsoft.com/office/drawing/2014/main" id="{14CA6CA6-996C-DDA0-EF19-AFBB737761E8}"/>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6EE7F285-CB87-0F22-C19B-5D92CAFED9E3}"/>
              </a:ext>
            </a:extLst>
          </p:cNvPr>
          <p:cNvSpPr>
            <a:spLocks noGrp="1"/>
          </p:cNvSpPr>
          <p:nvPr>
            <p:ph type="sldNum" sz="quarter" idx="12"/>
          </p:nvPr>
        </p:nvSpPr>
        <p:spPr/>
        <p:txBody>
          <a:bodyPr/>
          <a:lstStyle/>
          <a:p>
            <a:fld id="{A65A5C87-DF58-40C8-B092-1DE63DB4547E}" type="slidenum">
              <a:rPr lang="en-US" dirty="0"/>
              <a:t>12</a:t>
            </a:fld>
            <a:endParaRPr lang="en-US" dirty="0"/>
          </a:p>
        </p:txBody>
      </p:sp>
    </p:spTree>
    <p:extLst>
      <p:ext uri="{BB962C8B-B14F-4D97-AF65-F5344CB8AC3E}">
        <p14:creationId xmlns:p14="http://schemas.microsoft.com/office/powerpoint/2010/main" val="342683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E4A322-234D-792C-C09D-92F8D71066B8}"/>
              </a:ext>
            </a:extLst>
          </p:cNvPr>
          <p:cNvSpPr>
            <a:spLocks noGrp="1"/>
          </p:cNvSpPr>
          <p:nvPr>
            <p:ph idx="1"/>
          </p:nvPr>
        </p:nvSpPr>
        <p:spPr>
          <a:xfrm>
            <a:off x="781541" y="1714028"/>
            <a:ext cx="10974797" cy="4634857"/>
          </a:xfrm>
        </p:spPr>
        <p:txBody>
          <a:bodyPr vert="horz" lIns="91440" tIns="45720" rIns="91440" bIns="45720" rtlCol="0" anchor="t">
            <a:normAutofit fontScale="92500" lnSpcReduction="10000"/>
          </a:bodyPr>
          <a:lstStyle/>
          <a:p>
            <a:pPr algn="just"/>
            <a:endParaRPr lang="el-GR" sz="1600" b="1" dirty="0">
              <a:solidFill>
                <a:srgbClr val="766C99"/>
              </a:solidFill>
              <a:latin typeface="Arial"/>
              <a:cs typeface="Arial"/>
            </a:endParaRPr>
          </a:p>
          <a:p>
            <a:pPr algn="just"/>
            <a:r>
              <a:rPr lang="el-GR" sz="1600" dirty="0">
                <a:latin typeface="Arial"/>
                <a:cs typeface="Arial"/>
              </a:rPr>
              <a:t>Όπως αναφέρθηκε στην προηγούμενη ενότητα, πρέπει να γίνεται σαφής διαχωρισμός των περιπτώσεων που αναφέρονται στη μεταβολή της ζητούμενης ποσότητας και στη μεταβολή της ζήτησης. Η διαφορά αυτή μπορεί να φανεί και με τη χρησιμοποίηση διαγραμμάτων.</a:t>
            </a:r>
          </a:p>
          <a:p>
            <a:pPr algn="just"/>
            <a:r>
              <a:rPr lang="el-GR" sz="1600" b="1" dirty="0">
                <a:latin typeface="Arial"/>
                <a:cs typeface="Arial"/>
              </a:rPr>
              <a:t>α) Μεταβολή μόνο στη ζητούμενη ποσότητα.</a:t>
            </a:r>
            <a:endParaRPr lang="el-GR" sz="1600" dirty="0">
              <a:latin typeface="Arial"/>
              <a:cs typeface="Arial"/>
            </a:endParaRPr>
          </a:p>
          <a:p>
            <a:pPr algn="just"/>
            <a:r>
              <a:rPr lang="el-GR" sz="1600" dirty="0">
                <a:latin typeface="Arial"/>
                <a:cs typeface="Arial"/>
              </a:rPr>
              <a:t>Η ζητούμενη ποσότητα μεταβάλλεται μόνο λόγω μεταβολής της τιμής του αγαθού, ενώ οι άλλοι προσδιοριστικοί παράγοντες παραμένουν σταθεροί. Το διάγραμμα 2.8 δείχνει την καμπύλη ζήτησης D ενός αγαθού. Αν στην τιμή Ρ</a:t>
            </a:r>
            <a:r>
              <a:rPr lang="el-GR" sz="1600" baseline="-25000" dirty="0">
                <a:latin typeface="Arial"/>
                <a:cs typeface="Arial"/>
              </a:rPr>
              <a:t>1</a:t>
            </a:r>
            <a:r>
              <a:rPr lang="el-GR" sz="1600" dirty="0">
                <a:latin typeface="Arial"/>
                <a:cs typeface="Arial"/>
              </a:rPr>
              <a:t> η ζητούμενη ποσότητα είναι Q</a:t>
            </a:r>
            <a:r>
              <a:rPr lang="el-GR" sz="1600" baseline="-25000" dirty="0">
                <a:latin typeface="Arial"/>
                <a:cs typeface="Arial"/>
              </a:rPr>
              <a:t>1</a:t>
            </a:r>
            <a:r>
              <a:rPr lang="el-GR" sz="1600" dirty="0">
                <a:latin typeface="Arial"/>
                <a:cs typeface="Arial"/>
              </a:rPr>
              <a:t>, τότε βρισκόμαστε στο σημείο Α της καμπύλης ζήτησης. Αν υποθέσουμε ότι η τιμή μειώνεται σε Ρ</a:t>
            </a:r>
            <a:r>
              <a:rPr lang="el-GR" sz="1600" baseline="-25000" dirty="0">
                <a:latin typeface="Arial"/>
                <a:cs typeface="Arial"/>
              </a:rPr>
              <a:t>2</a:t>
            </a:r>
            <a:r>
              <a:rPr lang="el-GR" sz="1600" dirty="0">
                <a:latin typeface="Arial"/>
                <a:cs typeface="Arial"/>
              </a:rPr>
              <a:t> (</a:t>
            </a:r>
            <a:r>
              <a:rPr lang="el-GR" sz="1600" err="1">
                <a:latin typeface="Arial"/>
                <a:cs typeface="Arial"/>
              </a:rPr>
              <a:t>ceteris</a:t>
            </a:r>
            <a:r>
              <a:rPr lang="el-GR" sz="1600" dirty="0">
                <a:latin typeface="Arial"/>
                <a:cs typeface="Arial"/>
              </a:rPr>
              <a:t> </a:t>
            </a:r>
            <a:r>
              <a:rPr lang="el-GR" sz="1600" err="1">
                <a:latin typeface="Arial"/>
                <a:cs typeface="Arial"/>
              </a:rPr>
              <a:t>paribus</a:t>
            </a:r>
            <a:r>
              <a:rPr lang="el-GR" sz="1600" dirty="0">
                <a:latin typeface="Arial"/>
                <a:cs typeface="Arial"/>
              </a:rPr>
              <a:t>), τότε η ζητούμενη ποσότητα αυξάνεται σε Q</a:t>
            </a:r>
            <a:r>
              <a:rPr lang="el-GR" sz="1600" baseline="-25000" dirty="0">
                <a:latin typeface="Arial"/>
                <a:cs typeface="Arial"/>
              </a:rPr>
              <a:t>2</a:t>
            </a:r>
            <a:r>
              <a:rPr lang="el-GR" sz="1600" dirty="0">
                <a:latin typeface="Arial"/>
                <a:cs typeface="Arial"/>
              </a:rPr>
              <a:t> . Ο συνδυασμός αυτός αντιστοιχεί στο σημείο Β της καμπύλης D. Έχουμε, επομένως, μια κίνηση από το σημείο Α προς το σημείο Β </a:t>
            </a:r>
            <a:r>
              <a:rPr lang="el-GR" sz="1600" b="1" dirty="0">
                <a:latin typeface="Arial"/>
                <a:cs typeface="Arial"/>
              </a:rPr>
              <a:t>πάνω στην ίδια καμπύλη</a:t>
            </a:r>
            <a:r>
              <a:rPr lang="el-GR" sz="1600" dirty="0">
                <a:latin typeface="Arial"/>
                <a:cs typeface="Arial"/>
              </a:rPr>
              <a:t>. Αν πάλι η τιμή αυξηθεί από Ρ</a:t>
            </a:r>
            <a:r>
              <a:rPr lang="el-GR" sz="1600" baseline="-25000" dirty="0">
                <a:latin typeface="Arial"/>
                <a:cs typeface="Arial"/>
              </a:rPr>
              <a:t>1</a:t>
            </a:r>
            <a:r>
              <a:rPr lang="el-GR" sz="1600" dirty="0">
                <a:latin typeface="Arial"/>
                <a:cs typeface="Arial"/>
              </a:rPr>
              <a:t> σε Ρ</a:t>
            </a:r>
            <a:r>
              <a:rPr lang="el-GR" sz="1600" baseline="-25000" dirty="0">
                <a:latin typeface="Arial"/>
                <a:cs typeface="Arial"/>
              </a:rPr>
              <a:t>3</a:t>
            </a:r>
            <a:r>
              <a:rPr lang="el-GR" sz="1600" dirty="0">
                <a:latin typeface="Arial"/>
                <a:cs typeface="Arial"/>
              </a:rPr>
              <a:t>, τότε η ζητούμενη ποσότητα μειώνεται από Q</a:t>
            </a:r>
            <a:r>
              <a:rPr lang="el-GR" sz="1600" baseline="-25000" dirty="0">
                <a:latin typeface="Arial"/>
                <a:cs typeface="Arial"/>
              </a:rPr>
              <a:t>1</a:t>
            </a:r>
            <a:r>
              <a:rPr lang="el-GR" sz="1600" dirty="0">
                <a:latin typeface="Arial"/>
                <a:cs typeface="Arial"/>
              </a:rPr>
              <a:t> σε Q</a:t>
            </a:r>
            <a:r>
              <a:rPr lang="el-GR" sz="1600" baseline="-25000" dirty="0">
                <a:latin typeface="Arial"/>
                <a:cs typeface="Arial"/>
              </a:rPr>
              <a:t>3</a:t>
            </a:r>
            <a:r>
              <a:rPr lang="el-GR" sz="1600" dirty="0">
                <a:latin typeface="Arial"/>
                <a:cs typeface="Arial"/>
              </a:rPr>
              <a:t>. Ο νέος συνδυασμός αντιστοιχεί στο σημείο Γ της καμπύλης D. Έχουμε, επομένως, πάλι μια κίνηση από το σημείο Α στο σημείο Γ </a:t>
            </a:r>
            <a:r>
              <a:rPr lang="el-GR" sz="1600" b="1" dirty="0">
                <a:latin typeface="Arial"/>
                <a:cs typeface="Arial"/>
              </a:rPr>
              <a:t>πάνω στην ίδια καμπύλη</a:t>
            </a:r>
            <a:r>
              <a:rPr lang="el-GR" sz="1600" dirty="0">
                <a:latin typeface="Arial"/>
                <a:cs typeface="Arial"/>
              </a:rPr>
              <a:t>. Παρατηρούμε ότι οι μεταβολές της τιμής μεταβάλλουν τη ζητούμενη ποσότητα, σύμφωνα με το νόμο της ζήτησης, χωρίς να μετακινούν την καμπύλη ούτε να αλλάζουν τη συνάρτηση της.</a:t>
            </a:r>
            <a:endParaRPr lang="el-GR" sz="1600" dirty="0"/>
          </a:p>
          <a:p>
            <a:pPr marL="0" indent="0">
              <a:buNone/>
            </a:pPr>
            <a:br>
              <a:rPr lang="en-US" dirty="0"/>
            </a:br>
            <a:endParaRPr lang="en-US" dirty="0"/>
          </a:p>
        </p:txBody>
      </p:sp>
      <p:sp>
        <p:nvSpPr>
          <p:cNvPr id="4" name="Θέση ημερομηνίας 3">
            <a:extLst>
              <a:ext uri="{FF2B5EF4-FFF2-40B4-BE49-F238E27FC236}">
                <a16:creationId xmlns:a16="http://schemas.microsoft.com/office/drawing/2014/main" id="{D5EF67E2-34F8-8BAF-96AE-B3AAA1187275}"/>
              </a:ext>
            </a:extLst>
          </p:cNvPr>
          <p:cNvSpPr>
            <a:spLocks noGrp="1"/>
          </p:cNvSpPr>
          <p:nvPr>
            <p:ph type="dt" sz="half" idx="10"/>
          </p:nvPr>
        </p:nvSpPr>
        <p:spPr/>
        <p:txBody>
          <a:bodyPr/>
          <a:lstStyle/>
          <a:p>
            <a:fld id="{1564309E-6C44-4FE6-97B8-94A8CD2E639E}" type="datetime1">
              <a:t>21/3/2025</a:t>
            </a:fld>
            <a:endParaRPr lang="en-US" dirty="0"/>
          </a:p>
        </p:txBody>
      </p:sp>
      <p:sp>
        <p:nvSpPr>
          <p:cNvPr id="5" name="Θέση υποσέλιδου 4">
            <a:extLst>
              <a:ext uri="{FF2B5EF4-FFF2-40B4-BE49-F238E27FC236}">
                <a16:creationId xmlns:a16="http://schemas.microsoft.com/office/drawing/2014/main" id="{E931D4EC-3718-68A7-9072-96F837C7C489}"/>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4D3F8842-FA96-FE55-5A3C-EF69B9779A2C}"/>
              </a:ext>
            </a:extLst>
          </p:cNvPr>
          <p:cNvSpPr>
            <a:spLocks noGrp="1"/>
          </p:cNvSpPr>
          <p:nvPr>
            <p:ph type="sldNum" sz="quarter" idx="12"/>
          </p:nvPr>
        </p:nvSpPr>
        <p:spPr/>
        <p:txBody>
          <a:bodyPr/>
          <a:lstStyle/>
          <a:p>
            <a:fld id="{A65A5C87-DF58-40C8-B092-1DE63DB4547E}" type="slidenum">
              <a:rPr lang="en-US" dirty="0"/>
              <a:t>13</a:t>
            </a:fld>
            <a:endParaRPr lang="en-US" dirty="0"/>
          </a:p>
        </p:txBody>
      </p:sp>
      <p:sp>
        <p:nvSpPr>
          <p:cNvPr id="9" name="TextBox 8">
            <a:extLst>
              <a:ext uri="{FF2B5EF4-FFF2-40B4-BE49-F238E27FC236}">
                <a16:creationId xmlns:a16="http://schemas.microsoft.com/office/drawing/2014/main" id="{B2FF497B-9600-C8A0-A6C9-BF731F8F6630}"/>
              </a:ext>
            </a:extLst>
          </p:cNvPr>
          <p:cNvSpPr txBox="1"/>
          <p:nvPr/>
        </p:nvSpPr>
        <p:spPr>
          <a:xfrm>
            <a:off x="891988" y="992842"/>
            <a:ext cx="824528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000" b="1" dirty="0">
                <a:solidFill>
                  <a:srgbClr val="766C99"/>
                </a:solidFill>
                <a:latin typeface="Arial"/>
                <a:cs typeface="Arial"/>
              </a:rPr>
              <a:t>7. Μεταβολή στη ζητούμενη ποσότητα και μεταβολή στη ζήτηση</a:t>
            </a:r>
            <a:endParaRPr lang="el-GR" sz="2000" dirty="0"/>
          </a:p>
        </p:txBody>
      </p:sp>
    </p:spTree>
    <p:extLst>
      <p:ext uri="{BB962C8B-B14F-4D97-AF65-F5344CB8AC3E}">
        <p14:creationId xmlns:p14="http://schemas.microsoft.com/office/powerpoint/2010/main" val="1802494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3EFAE1E-AF9F-0185-CA04-F084AF519F27}"/>
              </a:ext>
            </a:extLst>
          </p:cNvPr>
          <p:cNvSpPr>
            <a:spLocks noGrp="1"/>
          </p:cNvSpPr>
          <p:nvPr>
            <p:ph idx="1"/>
          </p:nvPr>
        </p:nvSpPr>
        <p:spPr>
          <a:xfrm>
            <a:off x="760664" y="1413312"/>
            <a:ext cx="10523032" cy="4758888"/>
          </a:xfrm>
        </p:spPr>
        <p:txBody>
          <a:bodyPr vert="horz" lIns="91440" tIns="45720" rIns="91440" bIns="45720" rtlCol="0" anchor="t">
            <a:normAutofit/>
          </a:bodyPr>
          <a:lstStyle/>
          <a:p>
            <a:pPr algn="just"/>
            <a:r>
              <a:rPr lang="el-GR" sz="1600" b="1" dirty="0">
                <a:latin typeface="Arial"/>
                <a:cs typeface="Arial"/>
              </a:rPr>
              <a:t>β) Μεταβολή μόνο στη ζήτηση.</a:t>
            </a:r>
            <a:endParaRPr lang="el-GR" sz="1600">
              <a:latin typeface="Arial"/>
              <a:cs typeface="Arial"/>
            </a:endParaRPr>
          </a:p>
          <a:p>
            <a:pPr algn="just"/>
            <a:r>
              <a:rPr lang="el-GR" sz="1600" dirty="0">
                <a:latin typeface="Arial"/>
                <a:cs typeface="Arial"/>
              </a:rPr>
              <a:t>Στην περίπτωση αυτή δεχόμαστε ότι η τιμή ενός κανονικού αγαθού παραμένει σταθερή και μεταβάλλεται μόνον ένας προσδιοριστικός παράγοντας της ζήτησης, για παράδειγμα το εισόδημα των καταναλωτών. Το διάγραμμα 2.9 δείχνει την καμπύλη ζήτησης D1 ενός αγαθού. Έστω ότι στην τιμή Ρ</a:t>
            </a:r>
            <a:r>
              <a:rPr lang="el-GR" sz="1600" baseline="-25000" dirty="0">
                <a:latin typeface="Arial"/>
                <a:cs typeface="Arial"/>
              </a:rPr>
              <a:t>1</a:t>
            </a:r>
            <a:r>
              <a:rPr lang="el-GR" sz="1600" dirty="0">
                <a:latin typeface="Arial"/>
                <a:cs typeface="Arial"/>
              </a:rPr>
              <a:t> η ζητούμενη ποσότητα είναι Q</a:t>
            </a:r>
            <a:r>
              <a:rPr lang="el-GR" sz="1600" baseline="-25000" dirty="0">
                <a:latin typeface="Arial"/>
                <a:cs typeface="Arial"/>
              </a:rPr>
              <a:t>1</a:t>
            </a:r>
            <a:r>
              <a:rPr lang="el-GR" sz="1600" dirty="0">
                <a:latin typeface="Arial"/>
                <a:cs typeface="Arial"/>
              </a:rPr>
              <a:t>. Ο συνδυασμός αυτός αντιστοιχεί στο σημείο Α της καμπύλης D1 Αν αυξηθεί το εισόδημα, αφού το αγαθό είναι κανονικό, θα αυξηθεί η ζήτησή του και στην ίδια τιμή Ρ</a:t>
            </a:r>
            <a:r>
              <a:rPr lang="el-GR" sz="1600" baseline="-25000" dirty="0">
                <a:latin typeface="Arial"/>
                <a:cs typeface="Arial"/>
              </a:rPr>
              <a:t>1</a:t>
            </a:r>
            <a:r>
              <a:rPr lang="el-GR" sz="1600" dirty="0">
                <a:latin typeface="Arial"/>
                <a:cs typeface="Arial"/>
              </a:rPr>
              <a:t> θα αυξηθεί η ζητούμενη ποσότητα από Q</a:t>
            </a:r>
            <a:r>
              <a:rPr lang="el-GR" sz="1600" baseline="-25000" dirty="0">
                <a:latin typeface="Arial"/>
                <a:cs typeface="Arial"/>
              </a:rPr>
              <a:t>1</a:t>
            </a:r>
            <a:r>
              <a:rPr lang="el-GR" sz="1600" dirty="0">
                <a:latin typeface="Arial"/>
                <a:cs typeface="Arial"/>
              </a:rPr>
              <a:t> σε Q</a:t>
            </a:r>
            <a:r>
              <a:rPr lang="el-GR" sz="1600" baseline="-25000" dirty="0">
                <a:latin typeface="Arial"/>
                <a:cs typeface="Arial"/>
              </a:rPr>
              <a:t>2</a:t>
            </a:r>
            <a:r>
              <a:rPr lang="el-GR" sz="1600" dirty="0">
                <a:latin typeface="Arial"/>
                <a:cs typeface="Arial"/>
              </a:rPr>
              <a:t>. Ο συνδυασμός αυτός όμως αντιστοιχεί στο σημείο Β, που ανήκει σε μια άλλη καμπύλη ζήτησης D</a:t>
            </a:r>
            <a:r>
              <a:rPr lang="el-GR" sz="1600" baseline="-25000" dirty="0">
                <a:latin typeface="Arial"/>
                <a:cs typeface="Arial"/>
              </a:rPr>
              <a:t>2</a:t>
            </a:r>
            <a:r>
              <a:rPr lang="el-GR" sz="1600" dirty="0">
                <a:latin typeface="Arial"/>
                <a:cs typeface="Arial"/>
              </a:rPr>
              <a:t>, η οποία προήλθε από τη </a:t>
            </a:r>
            <a:r>
              <a:rPr lang="el-GR" sz="1600" b="1" dirty="0">
                <a:latin typeface="Arial"/>
                <a:cs typeface="Arial"/>
              </a:rPr>
              <a:t>μετατόπιση ολόκληρης της D</a:t>
            </a:r>
            <a:r>
              <a:rPr lang="el-GR" sz="1600" b="1" baseline="-25000" dirty="0">
                <a:latin typeface="Arial"/>
                <a:cs typeface="Arial"/>
              </a:rPr>
              <a:t>1</a:t>
            </a:r>
            <a:r>
              <a:rPr lang="el-GR" sz="1600" b="1" dirty="0">
                <a:latin typeface="Arial"/>
                <a:cs typeface="Arial"/>
              </a:rPr>
              <a:t> προς τα δεξιά</a:t>
            </a:r>
            <a:r>
              <a:rPr lang="el-GR" sz="1600" dirty="0">
                <a:latin typeface="Arial"/>
                <a:cs typeface="Arial"/>
              </a:rPr>
              <a:t>. Αν πάλι μειωθεί το εισόδημα, θα μειωθεί η ζήτησή του και στην ίδια τιμή Ρ</a:t>
            </a:r>
            <a:r>
              <a:rPr lang="el-GR" sz="1600" baseline="-25000" dirty="0">
                <a:latin typeface="Arial"/>
                <a:cs typeface="Arial"/>
              </a:rPr>
              <a:t>1</a:t>
            </a:r>
            <a:r>
              <a:rPr lang="el-GR" sz="1600" dirty="0">
                <a:latin typeface="Arial"/>
                <a:cs typeface="Arial"/>
              </a:rPr>
              <a:t> η ζητούμενη ποσότητα θα μειωθεί οστό Q</a:t>
            </a:r>
            <a:r>
              <a:rPr lang="el-GR" sz="1600" baseline="-25000" dirty="0">
                <a:latin typeface="Arial"/>
                <a:cs typeface="Arial"/>
              </a:rPr>
              <a:t>1</a:t>
            </a:r>
            <a:r>
              <a:rPr lang="el-GR" sz="1600" dirty="0">
                <a:latin typeface="Arial"/>
                <a:cs typeface="Arial"/>
              </a:rPr>
              <a:t> σε Q</a:t>
            </a:r>
            <a:r>
              <a:rPr lang="el-GR" sz="1600" baseline="-25000" dirty="0">
                <a:latin typeface="Arial"/>
                <a:cs typeface="Arial"/>
              </a:rPr>
              <a:t>3</a:t>
            </a:r>
            <a:r>
              <a:rPr lang="el-GR" sz="1600" dirty="0">
                <a:latin typeface="Arial"/>
                <a:cs typeface="Arial"/>
              </a:rPr>
              <a:t>. Ο συνδυασμός αυτός αντιστοιχεί στο σημείο Γ μιας άλλης καμπύλης ζήτησης D</a:t>
            </a:r>
            <a:r>
              <a:rPr lang="el-GR" sz="1600" baseline="-25000" dirty="0">
                <a:latin typeface="Arial"/>
                <a:cs typeface="Arial"/>
              </a:rPr>
              <a:t>3</a:t>
            </a:r>
            <a:r>
              <a:rPr lang="el-GR" sz="1600" dirty="0">
                <a:latin typeface="Arial"/>
                <a:cs typeface="Arial"/>
              </a:rPr>
              <a:t>, η οποία προήλθε από τη </a:t>
            </a:r>
            <a:r>
              <a:rPr lang="el-GR" sz="1600" b="1" dirty="0">
                <a:latin typeface="Arial"/>
                <a:cs typeface="Arial"/>
              </a:rPr>
              <a:t>μετατόπιση ολόκληρης της καμπύλης D</a:t>
            </a:r>
            <a:r>
              <a:rPr lang="el-GR" sz="1600" b="1" baseline="-25000" dirty="0">
                <a:latin typeface="Arial"/>
                <a:cs typeface="Arial"/>
              </a:rPr>
              <a:t>1</a:t>
            </a:r>
            <a:r>
              <a:rPr lang="el-GR" sz="1600" b="1" dirty="0">
                <a:latin typeface="Arial"/>
                <a:cs typeface="Arial"/>
              </a:rPr>
              <a:t> προς τα αριστερά</a:t>
            </a:r>
            <a:r>
              <a:rPr lang="el-GR" sz="1600" dirty="0">
                <a:latin typeface="Arial"/>
                <a:cs typeface="Arial"/>
              </a:rPr>
              <a:t>.</a:t>
            </a:r>
            <a:endParaRPr lang="el-GR" sz="1600">
              <a:latin typeface="Arial"/>
              <a:cs typeface="Arial"/>
            </a:endParaRPr>
          </a:p>
          <a:p>
            <a:endParaRPr lang="el-GR" dirty="0"/>
          </a:p>
        </p:txBody>
      </p:sp>
      <p:sp>
        <p:nvSpPr>
          <p:cNvPr id="4" name="Θέση ημερομηνίας 3">
            <a:extLst>
              <a:ext uri="{FF2B5EF4-FFF2-40B4-BE49-F238E27FC236}">
                <a16:creationId xmlns:a16="http://schemas.microsoft.com/office/drawing/2014/main" id="{11075BB4-BD80-5760-9682-895735673C44}"/>
              </a:ext>
            </a:extLst>
          </p:cNvPr>
          <p:cNvSpPr>
            <a:spLocks noGrp="1"/>
          </p:cNvSpPr>
          <p:nvPr>
            <p:ph type="dt" sz="half" idx="10"/>
          </p:nvPr>
        </p:nvSpPr>
        <p:spPr/>
        <p:txBody>
          <a:bodyPr/>
          <a:lstStyle/>
          <a:p>
            <a:fld id="{B8AFAE37-DAFE-4E94-90F5-69E42984B81B}" type="datetime1">
              <a:t>21/3/2025</a:t>
            </a:fld>
            <a:endParaRPr lang="en-US" dirty="0"/>
          </a:p>
        </p:txBody>
      </p:sp>
      <p:sp>
        <p:nvSpPr>
          <p:cNvPr id="5" name="Θέση υποσέλιδου 4">
            <a:extLst>
              <a:ext uri="{FF2B5EF4-FFF2-40B4-BE49-F238E27FC236}">
                <a16:creationId xmlns:a16="http://schemas.microsoft.com/office/drawing/2014/main" id="{EAA28343-B8B9-3594-5FC0-77AB2E67BAC5}"/>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5600267-032B-63FE-D224-D7F5EC908F4E}"/>
              </a:ext>
            </a:extLst>
          </p:cNvPr>
          <p:cNvSpPr>
            <a:spLocks noGrp="1"/>
          </p:cNvSpPr>
          <p:nvPr>
            <p:ph type="sldNum" sz="quarter" idx="12"/>
          </p:nvPr>
        </p:nvSpPr>
        <p:spPr/>
        <p:txBody>
          <a:bodyPr/>
          <a:lstStyle/>
          <a:p>
            <a:fld id="{A65A5C87-DF58-40C8-B092-1DE63DB4547E}" type="slidenum">
              <a:rPr lang="en-US" dirty="0"/>
              <a:t>14</a:t>
            </a:fld>
            <a:endParaRPr lang="en-US" dirty="0"/>
          </a:p>
        </p:txBody>
      </p:sp>
    </p:spTree>
    <p:extLst>
      <p:ext uri="{BB962C8B-B14F-4D97-AF65-F5344CB8AC3E}">
        <p14:creationId xmlns:p14="http://schemas.microsoft.com/office/powerpoint/2010/main" val="381974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7615454-1816-CF46-0214-9E03376FD5DE}"/>
              </a:ext>
            </a:extLst>
          </p:cNvPr>
          <p:cNvSpPr>
            <a:spLocks noGrp="1"/>
          </p:cNvSpPr>
          <p:nvPr>
            <p:ph idx="1"/>
          </p:nvPr>
        </p:nvSpPr>
        <p:spPr>
          <a:xfrm>
            <a:off x="1011184" y="1580325"/>
            <a:ext cx="10168128" cy="3694176"/>
          </a:xfrm>
        </p:spPr>
        <p:txBody>
          <a:bodyPr vert="horz" lIns="91440" tIns="45720" rIns="91440" bIns="45720" rtlCol="0" anchor="t">
            <a:normAutofit/>
          </a:bodyPr>
          <a:lstStyle/>
          <a:p>
            <a:pPr algn="just"/>
            <a:r>
              <a:rPr lang="el-GR" sz="1600" b="1" dirty="0">
                <a:latin typeface="Arial"/>
                <a:cs typeface="Arial"/>
              </a:rPr>
              <a:t>γ) Ταυτόχρονη μεταβολή ζητούμενης ποσότητας και ζήτησης.</a:t>
            </a:r>
            <a:endParaRPr lang="el-GR" sz="1600" dirty="0">
              <a:latin typeface="Arial"/>
              <a:cs typeface="Arial"/>
            </a:endParaRPr>
          </a:p>
          <a:p>
            <a:pPr algn="just"/>
            <a:r>
              <a:rPr lang="el-GR" sz="1600" dirty="0">
                <a:latin typeface="Arial"/>
                <a:cs typeface="Arial"/>
              </a:rPr>
              <a:t>Ας υποθέσουμε ότι για ένα κανονικό αγαθό παρατηρείται ταυτόχρονα μεταβολή στην τιμή του και στο εισόδημα των καταναλωτών, για παράδειγμα, αυξάνονται και τα δύο. Στην περίπτωση αυτή η αύξηση της τιμής τείνει να μειώσει τη ζητούμενη ποσότητα, ενώ η αύξηση του εισοδήματος τείνει να αυξήσει τη ζήτηση. Επειδή οι επιδράσεις των δυο αυτών μεταβολών είναι αντίθετες, δεν μπορούμε να γνωρίζουμε αν η τελική ζητούμενη ποσότητα είναι ίση, μικρότερη ή μεγαλύτερη από την αρχικά ζητούμενη ποσότητα (πριν τις μεταβολές). Το τελικό αποτέλεσμα εξαρτάται από το σχετικό μέγεθος των μεταβολών της τιμής και του εισοδήματος.</a:t>
            </a:r>
            <a:endParaRPr lang="el-GR" dirty="0"/>
          </a:p>
          <a:p>
            <a:endParaRPr lang="el-GR" dirty="0"/>
          </a:p>
        </p:txBody>
      </p:sp>
      <p:sp>
        <p:nvSpPr>
          <p:cNvPr id="4" name="Θέση ημερομηνίας 3">
            <a:extLst>
              <a:ext uri="{FF2B5EF4-FFF2-40B4-BE49-F238E27FC236}">
                <a16:creationId xmlns:a16="http://schemas.microsoft.com/office/drawing/2014/main" id="{1E59ED7D-3B27-0F52-61AB-C38CE96869F8}"/>
              </a:ext>
            </a:extLst>
          </p:cNvPr>
          <p:cNvSpPr>
            <a:spLocks noGrp="1"/>
          </p:cNvSpPr>
          <p:nvPr>
            <p:ph type="dt" sz="half" idx="10"/>
          </p:nvPr>
        </p:nvSpPr>
        <p:spPr/>
        <p:txBody>
          <a:bodyPr/>
          <a:lstStyle/>
          <a:p>
            <a:fld id="{C3099983-4B21-4018-A759-8FA5CA4A5ECD}" type="datetime1">
              <a:t>21/3/2025</a:t>
            </a:fld>
            <a:endParaRPr lang="en-US" dirty="0"/>
          </a:p>
        </p:txBody>
      </p:sp>
      <p:sp>
        <p:nvSpPr>
          <p:cNvPr id="5" name="Θέση υποσέλιδου 4">
            <a:extLst>
              <a:ext uri="{FF2B5EF4-FFF2-40B4-BE49-F238E27FC236}">
                <a16:creationId xmlns:a16="http://schemas.microsoft.com/office/drawing/2014/main" id="{433B2C5E-6FBD-CEDC-0EF6-5B59171C327A}"/>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7D7001D9-EE5E-5F88-BEE5-E7F8F199E55E}"/>
              </a:ext>
            </a:extLst>
          </p:cNvPr>
          <p:cNvSpPr>
            <a:spLocks noGrp="1"/>
          </p:cNvSpPr>
          <p:nvPr>
            <p:ph type="sldNum" sz="quarter" idx="12"/>
          </p:nvPr>
        </p:nvSpPr>
        <p:spPr/>
        <p:txBody>
          <a:bodyPr/>
          <a:lstStyle/>
          <a:p>
            <a:fld id="{A65A5C87-DF58-40C8-B092-1DE63DB4547E}" type="slidenum">
              <a:rPr lang="en-US" dirty="0"/>
              <a:t>15</a:t>
            </a:fld>
            <a:endParaRPr lang="en-US" dirty="0"/>
          </a:p>
        </p:txBody>
      </p:sp>
    </p:spTree>
    <p:extLst>
      <p:ext uri="{BB962C8B-B14F-4D97-AF65-F5344CB8AC3E}">
        <p14:creationId xmlns:p14="http://schemas.microsoft.com/office/powerpoint/2010/main" val="4029214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125C79-FEF0-AEF0-2168-A925AAEB6C3A}"/>
              </a:ext>
            </a:extLst>
          </p:cNvPr>
          <p:cNvSpPr>
            <a:spLocks noGrp="1"/>
          </p:cNvSpPr>
          <p:nvPr>
            <p:ph type="title"/>
          </p:nvPr>
        </p:nvSpPr>
        <p:spPr>
          <a:xfrm>
            <a:off x="990307" y="1331516"/>
            <a:ext cx="6097170" cy="386262"/>
          </a:xfrm>
        </p:spPr>
        <p:txBody>
          <a:bodyPr>
            <a:normAutofit fontScale="90000"/>
          </a:bodyPr>
          <a:lstStyle/>
          <a:p>
            <a:pPr algn="just"/>
            <a:r>
              <a:rPr lang="el-GR" sz="2400" b="1" dirty="0">
                <a:solidFill>
                  <a:srgbClr val="766C99"/>
                </a:solidFill>
                <a:latin typeface="Arial"/>
                <a:cs typeface="Arial"/>
              </a:rPr>
              <a:t>8. Ελαστικότητα ζήτησης ως προς την τιμή</a:t>
            </a:r>
            <a:endParaRPr lang="el-GR" sz="2400" dirty="0"/>
          </a:p>
          <a:p>
            <a:br>
              <a:rPr lang="en-US" dirty="0"/>
            </a:br>
            <a:endParaRPr lang="en-US" dirty="0"/>
          </a:p>
        </p:txBody>
      </p:sp>
      <p:pic>
        <p:nvPicPr>
          <p:cNvPr id="7" name="Θέση περιεχομένου 6" descr="pic123">
            <a:extLst>
              <a:ext uri="{FF2B5EF4-FFF2-40B4-BE49-F238E27FC236}">
                <a16:creationId xmlns:a16="http://schemas.microsoft.com/office/drawing/2014/main" id="{F85BDD44-0D56-8344-39A2-6142485AAFAF}"/>
              </a:ext>
            </a:extLst>
          </p:cNvPr>
          <p:cNvPicPr>
            <a:picLocks noGrp="1" noChangeAspect="1"/>
          </p:cNvPicPr>
          <p:nvPr>
            <p:ph idx="1"/>
          </p:nvPr>
        </p:nvPicPr>
        <p:blipFill>
          <a:blip r:embed="rId2"/>
          <a:stretch>
            <a:fillRect/>
          </a:stretch>
        </p:blipFill>
        <p:spPr>
          <a:xfrm>
            <a:off x="6861773" y="487938"/>
            <a:ext cx="4803731" cy="1223505"/>
          </a:xfrm>
        </p:spPr>
      </p:pic>
      <p:sp>
        <p:nvSpPr>
          <p:cNvPr id="4" name="Θέση ημερομηνίας 3">
            <a:extLst>
              <a:ext uri="{FF2B5EF4-FFF2-40B4-BE49-F238E27FC236}">
                <a16:creationId xmlns:a16="http://schemas.microsoft.com/office/drawing/2014/main" id="{77539842-91E1-21A4-6512-A42395D48E68}"/>
              </a:ext>
            </a:extLst>
          </p:cNvPr>
          <p:cNvSpPr>
            <a:spLocks noGrp="1"/>
          </p:cNvSpPr>
          <p:nvPr>
            <p:ph type="dt" sz="half" idx="10"/>
          </p:nvPr>
        </p:nvSpPr>
        <p:spPr/>
        <p:txBody>
          <a:bodyPr/>
          <a:lstStyle/>
          <a:p>
            <a:fld id="{A011768F-A623-4540-96DE-29CB52F46262}" type="datetime1">
              <a:t>21/3/2025</a:t>
            </a:fld>
            <a:endParaRPr lang="en-US" dirty="0"/>
          </a:p>
        </p:txBody>
      </p:sp>
      <p:sp>
        <p:nvSpPr>
          <p:cNvPr id="5" name="Θέση υποσέλιδου 4">
            <a:extLst>
              <a:ext uri="{FF2B5EF4-FFF2-40B4-BE49-F238E27FC236}">
                <a16:creationId xmlns:a16="http://schemas.microsoft.com/office/drawing/2014/main" id="{CD8AE5FB-87AF-8464-A320-AA40363B68F6}"/>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2DC8560F-B490-0CF4-C8B6-FE690934CDD2}"/>
              </a:ext>
            </a:extLst>
          </p:cNvPr>
          <p:cNvSpPr>
            <a:spLocks noGrp="1"/>
          </p:cNvSpPr>
          <p:nvPr>
            <p:ph type="sldNum" sz="quarter" idx="12"/>
          </p:nvPr>
        </p:nvSpPr>
        <p:spPr/>
        <p:txBody>
          <a:bodyPr/>
          <a:lstStyle/>
          <a:p>
            <a:fld id="{A65A5C87-DF58-40C8-B092-1DE63DB4547E}" type="slidenum">
              <a:rPr lang="en-US" dirty="0"/>
              <a:t>16</a:t>
            </a:fld>
            <a:endParaRPr lang="en-US" dirty="0"/>
          </a:p>
        </p:txBody>
      </p:sp>
      <p:sp>
        <p:nvSpPr>
          <p:cNvPr id="8" name="TextBox 7">
            <a:extLst>
              <a:ext uri="{FF2B5EF4-FFF2-40B4-BE49-F238E27FC236}">
                <a16:creationId xmlns:a16="http://schemas.microsoft.com/office/drawing/2014/main" id="{F890F81A-6A7B-300C-470E-736A71A6ACD8}"/>
              </a:ext>
            </a:extLst>
          </p:cNvPr>
          <p:cNvSpPr txBox="1"/>
          <p:nvPr/>
        </p:nvSpPr>
        <p:spPr>
          <a:xfrm>
            <a:off x="987468" y="2313139"/>
            <a:ext cx="10321446"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600" b="1" dirty="0">
                <a:highlight>
                  <a:srgbClr val="FFFFFF"/>
                </a:highlight>
                <a:latin typeface="Arial"/>
                <a:cs typeface="Arial"/>
              </a:rPr>
              <a:t>η π</a:t>
            </a:r>
            <a:r>
              <a:rPr lang="en-US" sz="1600" b="1" err="1">
                <a:highlight>
                  <a:srgbClr val="FFFFFF"/>
                </a:highlight>
                <a:latin typeface="Arial"/>
                <a:cs typeface="Arial"/>
              </a:rPr>
              <a:t>οσοστι</a:t>
            </a:r>
            <a:r>
              <a:rPr lang="en-US" sz="1600" b="1" dirty="0">
                <a:highlight>
                  <a:srgbClr val="FFFFFF"/>
                </a:highlight>
                <a:latin typeface="Arial"/>
                <a:cs typeface="Arial"/>
              </a:rPr>
              <a:t>αία </a:t>
            </a:r>
            <a:r>
              <a:rPr lang="en-US" sz="1600" b="1" err="1">
                <a:highlight>
                  <a:srgbClr val="FFFFFF"/>
                </a:highlight>
                <a:latin typeface="Arial"/>
                <a:cs typeface="Arial"/>
              </a:rPr>
              <a:t>μετ</a:t>
            </a:r>
            <a:r>
              <a:rPr lang="en-US" sz="1600" b="1" dirty="0">
                <a:highlight>
                  <a:srgbClr val="FFFFFF"/>
                </a:highlight>
                <a:latin typeface="Arial"/>
                <a:cs typeface="Arial"/>
              </a:rPr>
              <a:t>αβ</a:t>
            </a:r>
            <a:r>
              <a:rPr lang="en-US" sz="1600" b="1" err="1">
                <a:highlight>
                  <a:srgbClr val="FFFFFF"/>
                </a:highlight>
                <a:latin typeface="Arial"/>
                <a:cs typeface="Arial"/>
              </a:rPr>
              <a:t>ολή</a:t>
            </a:r>
            <a:r>
              <a:rPr lang="en-US" sz="1600" b="1" dirty="0">
                <a:highlight>
                  <a:srgbClr val="FFFFFF"/>
                </a:highlight>
                <a:latin typeface="Arial"/>
                <a:cs typeface="Arial"/>
              </a:rPr>
              <a:t> </a:t>
            </a:r>
            <a:r>
              <a:rPr lang="en-US" sz="1600" b="1" err="1">
                <a:highlight>
                  <a:srgbClr val="FFFFFF"/>
                </a:highlight>
                <a:latin typeface="Arial"/>
                <a:cs typeface="Arial"/>
              </a:rPr>
              <a:t>της</a:t>
            </a:r>
            <a:r>
              <a:rPr lang="en-US" sz="1600" b="1" dirty="0">
                <a:highlight>
                  <a:srgbClr val="FFFFFF"/>
                </a:highlight>
                <a:latin typeface="Arial"/>
                <a:cs typeface="Arial"/>
              </a:rPr>
              <a:t> </a:t>
            </a:r>
            <a:r>
              <a:rPr lang="en-US" sz="1600" b="1" err="1">
                <a:highlight>
                  <a:srgbClr val="FFFFFF"/>
                </a:highlight>
                <a:latin typeface="Arial"/>
                <a:cs typeface="Arial"/>
              </a:rPr>
              <a:t>ζητούμενης</a:t>
            </a:r>
            <a:r>
              <a:rPr lang="en-US" sz="1600" b="1" dirty="0">
                <a:highlight>
                  <a:srgbClr val="FFFFFF"/>
                </a:highlight>
                <a:latin typeface="Arial"/>
                <a:cs typeface="Arial"/>
              </a:rPr>
              <a:t> π</a:t>
            </a:r>
            <a:r>
              <a:rPr lang="en-US" sz="1600" b="1" err="1">
                <a:highlight>
                  <a:srgbClr val="FFFFFF"/>
                </a:highlight>
                <a:latin typeface="Arial"/>
                <a:cs typeface="Arial"/>
              </a:rPr>
              <a:t>οσότητ</a:t>
            </a:r>
            <a:r>
              <a:rPr lang="en-US" sz="1600" b="1" dirty="0">
                <a:highlight>
                  <a:srgbClr val="FFFFFF"/>
                </a:highlight>
                <a:latin typeface="Arial"/>
                <a:cs typeface="Arial"/>
              </a:rPr>
              <a:t>ας π</a:t>
            </a:r>
            <a:r>
              <a:rPr lang="en-US" sz="1600" b="1" err="1">
                <a:highlight>
                  <a:srgbClr val="FFFFFF"/>
                </a:highlight>
                <a:latin typeface="Arial"/>
                <a:cs typeface="Arial"/>
              </a:rPr>
              <a:t>ρος</a:t>
            </a:r>
            <a:r>
              <a:rPr lang="en-US" sz="1600" b="1" dirty="0">
                <a:highlight>
                  <a:srgbClr val="FFFFFF"/>
                </a:highlight>
                <a:latin typeface="Arial"/>
                <a:cs typeface="Arial"/>
              </a:rPr>
              <a:t> </a:t>
            </a:r>
            <a:r>
              <a:rPr lang="en-US" sz="1600" b="1" err="1">
                <a:highlight>
                  <a:srgbClr val="FFFFFF"/>
                </a:highlight>
                <a:latin typeface="Arial"/>
                <a:cs typeface="Arial"/>
              </a:rPr>
              <a:t>την</a:t>
            </a:r>
            <a:r>
              <a:rPr lang="en-US" sz="1600" b="1" dirty="0">
                <a:highlight>
                  <a:srgbClr val="FFFFFF"/>
                </a:highlight>
                <a:latin typeface="Arial"/>
                <a:cs typeface="Arial"/>
              </a:rPr>
              <a:t> π</a:t>
            </a:r>
            <a:r>
              <a:rPr lang="en-US" sz="1600" b="1" err="1">
                <a:highlight>
                  <a:srgbClr val="FFFFFF"/>
                </a:highlight>
                <a:latin typeface="Arial"/>
                <a:cs typeface="Arial"/>
              </a:rPr>
              <a:t>οσοστι</a:t>
            </a:r>
            <a:r>
              <a:rPr lang="en-US" sz="1600" b="1" dirty="0">
                <a:highlight>
                  <a:srgbClr val="FFFFFF"/>
                </a:highlight>
                <a:latin typeface="Arial"/>
                <a:cs typeface="Arial"/>
              </a:rPr>
              <a:t>αία </a:t>
            </a:r>
            <a:r>
              <a:rPr lang="en-US" sz="1600" b="1" err="1">
                <a:highlight>
                  <a:srgbClr val="FFFFFF"/>
                </a:highlight>
                <a:latin typeface="Arial"/>
                <a:cs typeface="Arial"/>
              </a:rPr>
              <a:t>μετ</a:t>
            </a:r>
            <a:r>
              <a:rPr lang="en-US" sz="1600" b="1" dirty="0">
                <a:highlight>
                  <a:srgbClr val="FFFFFF"/>
                </a:highlight>
                <a:latin typeface="Arial"/>
                <a:cs typeface="Arial"/>
              </a:rPr>
              <a:t>αβ</a:t>
            </a:r>
            <a:r>
              <a:rPr lang="en-US" sz="1600" b="1" err="1">
                <a:highlight>
                  <a:srgbClr val="FFFFFF"/>
                </a:highlight>
                <a:latin typeface="Arial"/>
                <a:cs typeface="Arial"/>
              </a:rPr>
              <a:t>ολή</a:t>
            </a:r>
            <a:r>
              <a:rPr lang="en-US" sz="1600" b="1" dirty="0">
                <a:highlight>
                  <a:srgbClr val="FFFFFF"/>
                </a:highlight>
                <a:latin typeface="Arial"/>
                <a:cs typeface="Arial"/>
              </a:rPr>
              <a:t> </a:t>
            </a:r>
            <a:r>
              <a:rPr lang="en-US" sz="1600" b="1" err="1">
                <a:highlight>
                  <a:srgbClr val="FFFFFF"/>
                </a:highlight>
                <a:latin typeface="Arial"/>
                <a:cs typeface="Arial"/>
              </a:rPr>
              <a:t>της</a:t>
            </a:r>
            <a:r>
              <a:rPr lang="en-US" sz="1600" b="1" dirty="0">
                <a:highlight>
                  <a:srgbClr val="FFFFFF"/>
                </a:highlight>
                <a:latin typeface="Arial"/>
                <a:cs typeface="Arial"/>
              </a:rPr>
              <a:t> </a:t>
            </a:r>
            <a:r>
              <a:rPr lang="en-US" sz="1600" b="1" err="1">
                <a:highlight>
                  <a:srgbClr val="FFFFFF"/>
                </a:highlight>
                <a:latin typeface="Arial"/>
                <a:cs typeface="Arial"/>
              </a:rPr>
              <a:t>τιμής</a:t>
            </a:r>
            <a:r>
              <a:rPr lang="en-US" sz="1600" b="1" dirty="0">
                <a:highlight>
                  <a:srgbClr val="FFFFFF"/>
                </a:highlight>
                <a:latin typeface="Arial"/>
                <a:cs typeface="Arial"/>
              </a:rPr>
              <a:t>, </a:t>
            </a:r>
            <a:r>
              <a:rPr lang="en-US" sz="1600" b="1" err="1">
                <a:highlight>
                  <a:srgbClr val="FFFFFF"/>
                </a:highlight>
                <a:latin typeface="Arial"/>
                <a:cs typeface="Arial"/>
              </a:rPr>
              <a:t>ονομάζετ</a:t>
            </a:r>
            <a:r>
              <a:rPr lang="en-US" sz="1600" b="1" dirty="0">
                <a:highlight>
                  <a:srgbClr val="FFFFFF"/>
                </a:highlight>
                <a:latin typeface="Arial"/>
                <a:cs typeface="Arial"/>
              </a:rPr>
              <a:t>αι </a:t>
            </a:r>
            <a:r>
              <a:rPr lang="en-US" sz="1600" b="1" err="1">
                <a:highlight>
                  <a:srgbClr val="FFFFFF"/>
                </a:highlight>
                <a:latin typeface="Arial"/>
                <a:cs typeface="Arial"/>
              </a:rPr>
              <a:t>ελ</a:t>
            </a:r>
            <a:r>
              <a:rPr lang="en-US" sz="1600" b="1" dirty="0">
                <a:highlight>
                  <a:srgbClr val="FFFFFF"/>
                </a:highlight>
                <a:latin typeface="Arial"/>
                <a:cs typeface="Arial"/>
              </a:rPr>
              <a:t>α</a:t>
            </a:r>
            <a:r>
              <a:rPr lang="en-US" sz="1600" b="1" err="1">
                <a:highlight>
                  <a:srgbClr val="FFFFFF"/>
                </a:highlight>
                <a:latin typeface="Arial"/>
                <a:cs typeface="Arial"/>
              </a:rPr>
              <a:t>στικότητ</a:t>
            </a:r>
            <a:r>
              <a:rPr lang="en-US" sz="1600" b="1" dirty="0">
                <a:highlight>
                  <a:srgbClr val="FFFFFF"/>
                </a:highlight>
                <a:latin typeface="Arial"/>
                <a:cs typeface="Arial"/>
              </a:rPr>
              <a:t>α </a:t>
            </a:r>
            <a:r>
              <a:rPr lang="en-US" sz="1600" b="1" err="1">
                <a:highlight>
                  <a:srgbClr val="FFFFFF"/>
                </a:highlight>
                <a:latin typeface="Arial"/>
                <a:cs typeface="Arial"/>
              </a:rPr>
              <a:t>ζήτησης</a:t>
            </a:r>
            <a:r>
              <a:rPr lang="en-US" sz="1600" b="1" dirty="0">
                <a:highlight>
                  <a:srgbClr val="FFFFFF"/>
                </a:highlight>
                <a:latin typeface="Arial"/>
                <a:cs typeface="Arial"/>
              </a:rPr>
              <a:t> </a:t>
            </a:r>
            <a:r>
              <a:rPr lang="en-US" sz="1600" b="1" err="1">
                <a:highlight>
                  <a:srgbClr val="FFFFFF"/>
                </a:highlight>
                <a:latin typeface="Arial"/>
                <a:cs typeface="Arial"/>
              </a:rPr>
              <a:t>ως</a:t>
            </a:r>
            <a:r>
              <a:rPr lang="en-US" sz="1600" b="1" dirty="0">
                <a:highlight>
                  <a:srgbClr val="FFFFFF"/>
                </a:highlight>
                <a:latin typeface="Arial"/>
                <a:cs typeface="Arial"/>
              </a:rPr>
              <a:t> π</a:t>
            </a:r>
            <a:r>
              <a:rPr lang="en-US" sz="1600" b="1" err="1">
                <a:highlight>
                  <a:srgbClr val="FFFFFF"/>
                </a:highlight>
                <a:latin typeface="Arial"/>
                <a:cs typeface="Arial"/>
              </a:rPr>
              <a:t>ρος</a:t>
            </a:r>
            <a:r>
              <a:rPr lang="en-US" sz="1600" b="1" dirty="0">
                <a:highlight>
                  <a:srgbClr val="FFFFFF"/>
                </a:highlight>
                <a:latin typeface="Arial"/>
                <a:cs typeface="Arial"/>
              </a:rPr>
              <a:t> </a:t>
            </a:r>
            <a:r>
              <a:rPr lang="en-US" sz="1600" b="1" err="1">
                <a:highlight>
                  <a:srgbClr val="FFFFFF"/>
                </a:highlight>
                <a:latin typeface="Arial"/>
                <a:cs typeface="Arial"/>
              </a:rPr>
              <a:t>την</a:t>
            </a:r>
            <a:r>
              <a:rPr lang="en-US" sz="1600" b="1" dirty="0">
                <a:highlight>
                  <a:srgbClr val="FFFFFF"/>
                </a:highlight>
                <a:latin typeface="Arial"/>
                <a:cs typeface="Arial"/>
              </a:rPr>
              <a:t> </a:t>
            </a:r>
            <a:r>
              <a:rPr lang="en-US" sz="1600" b="1" err="1">
                <a:highlight>
                  <a:srgbClr val="FFFFFF"/>
                </a:highlight>
                <a:latin typeface="Arial"/>
                <a:cs typeface="Arial"/>
              </a:rPr>
              <a:t>τιμή</a:t>
            </a:r>
            <a:r>
              <a:rPr lang="en-US" sz="1600" b="1" dirty="0">
                <a:highlight>
                  <a:srgbClr val="FFFFFF"/>
                </a:highlight>
                <a:latin typeface="Arial"/>
                <a:cs typeface="Arial"/>
              </a:rPr>
              <a:t>.</a:t>
            </a:r>
            <a:r>
              <a:rPr lang="en-US" sz="1600" dirty="0">
                <a:highlight>
                  <a:srgbClr val="FFFFFF"/>
                </a:highlight>
                <a:latin typeface="Arial"/>
                <a:cs typeface="Arial"/>
              </a:rPr>
              <a:t> Μπ</a:t>
            </a:r>
            <a:r>
              <a:rPr lang="en-US" sz="1600" err="1">
                <a:highlight>
                  <a:srgbClr val="FFFFFF"/>
                </a:highlight>
                <a:latin typeface="Arial"/>
                <a:cs typeface="Arial"/>
              </a:rPr>
              <a:t>ορούμε</a:t>
            </a:r>
            <a:r>
              <a:rPr lang="en-US" sz="1600" dirty="0">
                <a:highlight>
                  <a:srgbClr val="FFFFFF"/>
                </a:highlight>
                <a:latin typeface="Arial"/>
                <a:cs typeface="Arial"/>
              </a:rPr>
              <a:t> </a:t>
            </a:r>
            <a:r>
              <a:rPr lang="en-US" sz="1600" err="1">
                <a:highlight>
                  <a:srgbClr val="FFFFFF"/>
                </a:highlight>
                <a:latin typeface="Arial"/>
                <a:cs typeface="Arial"/>
              </a:rPr>
              <a:t>λοι</a:t>
            </a:r>
            <a:r>
              <a:rPr lang="en-US" sz="1600" dirty="0">
                <a:highlight>
                  <a:srgbClr val="FFFFFF"/>
                </a:highlight>
                <a:latin typeface="Arial"/>
                <a:cs typeface="Arial"/>
              </a:rPr>
              <a:t>π</a:t>
            </a:r>
            <a:r>
              <a:rPr lang="en-US" sz="1600" err="1">
                <a:highlight>
                  <a:srgbClr val="FFFFFF"/>
                </a:highlight>
                <a:latin typeface="Arial"/>
                <a:cs typeface="Arial"/>
              </a:rPr>
              <a:t>όν</a:t>
            </a:r>
            <a:r>
              <a:rPr lang="en-US" sz="1600" dirty="0">
                <a:highlight>
                  <a:srgbClr val="FFFFFF"/>
                </a:highlight>
                <a:latin typeface="Arial"/>
                <a:cs typeface="Arial"/>
              </a:rPr>
              <a:t> να α</a:t>
            </a:r>
            <a:r>
              <a:rPr lang="en-US" sz="1600" err="1">
                <a:highlight>
                  <a:srgbClr val="FFFFFF"/>
                </a:highlight>
                <a:latin typeface="Arial"/>
                <a:cs typeface="Arial"/>
              </a:rPr>
              <a:t>ντιληφθούμε</a:t>
            </a:r>
            <a:r>
              <a:rPr lang="en-US" sz="1600" dirty="0">
                <a:highlight>
                  <a:srgbClr val="FFFFFF"/>
                </a:highlight>
                <a:latin typeface="Arial"/>
                <a:cs typeface="Arial"/>
              </a:rPr>
              <a:t> </a:t>
            </a:r>
            <a:r>
              <a:rPr lang="en-US" sz="1600" err="1">
                <a:highlight>
                  <a:srgbClr val="FFFFFF"/>
                </a:highlight>
                <a:latin typeface="Arial"/>
                <a:cs typeface="Arial"/>
              </a:rPr>
              <a:t>την</a:t>
            </a:r>
            <a:r>
              <a:rPr lang="en-US" sz="1600" dirty="0">
                <a:highlight>
                  <a:srgbClr val="FFFFFF"/>
                </a:highlight>
                <a:latin typeface="Arial"/>
                <a:cs typeface="Arial"/>
              </a:rPr>
              <a:t> </a:t>
            </a:r>
            <a:r>
              <a:rPr lang="en-US" sz="1600" err="1">
                <a:highlight>
                  <a:srgbClr val="FFFFFF"/>
                </a:highlight>
                <a:latin typeface="Arial"/>
                <a:cs typeface="Arial"/>
              </a:rPr>
              <a:t>ελ</a:t>
            </a:r>
            <a:r>
              <a:rPr lang="en-US" sz="1600" dirty="0">
                <a:highlight>
                  <a:srgbClr val="FFFFFF"/>
                </a:highlight>
                <a:latin typeface="Arial"/>
                <a:cs typeface="Arial"/>
              </a:rPr>
              <a:t>α</a:t>
            </a:r>
            <a:r>
              <a:rPr lang="en-US" sz="1600" err="1">
                <a:highlight>
                  <a:srgbClr val="FFFFFF"/>
                </a:highlight>
                <a:latin typeface="Arial"/>
                <a:cs typeface="Arial"/>
              </a:rPr>
              <a:t>στικότητ</a:t>
            </a:r>
            <a:r>
              <a:rPr lang="en-US" sz="1600" dirty="0">
                <a:highlight>
                  <a:srgbClr val="FFFFFF"/>
                </a:highlight>
                <a:latin typeface="Arial"/>
                <a:cs typeface="Arial"/>
              </a:rPr>
              <a:t>α </a:t>
            </a:r>
            <a:r>
              <a:rPr lang="en-US" sz="1600" err="1">
                <a:highlight>
                  <a:srgbClr val="FFFFFF"/>
                </a:highlight>
                <a:latin typeface="Arial"/>
                <a:cs typeface="Arial"/>
              </a:rPr>
              <a:t>της</a:t>
            </a:r>
            <a:r>
              <a:rPr lang="en-US" sz="1600" dirty="0">
                <a:highlight>
                  <a:srgbClr val="FFFFFF"/>
                </a:highlight>
                <a:latin typeface="Arial"/>
                <a:cs typeface="Arial"/>
              </a:rPr>
              <a:t> </a:t>
            </a:r>
            <a:r>
              <a:rPr lang="en-US" sz="1600" err="1">
                <a:highlight>
                  <a:srgbClr val="FFFFFF"/>
                </a:highlight>
                <a:latin typeface="Arial"/>
                <a:cs typeface="Arial"/>
              </a:rPr>
              <a:t>ζήτησης</a:t>
            </a:r>
            <a:r>
              <a:rPr lang="en-US" sz="1600" dirty="0">
                <a:highlight>
                  <a:srgbClr val="FFFFFF"/>
                </a:highlight>
                <a:latin typeface="Arial"/>
                <a:cs typeface="Arial"/>
              </a:rPr>
              <a:t> </a:t>
            </a:r>
            <a:r>
              <a:rPr lang="en-US" sz="1600" err="1">
                <a:highlight>
                  <a:srgbClr val="FFFFFF"/>
                </a:highlight>
                <a:latin typeface="Arial"/>
                <a:cs typeface="Arial"/>
              </a:rPr>
              <a:t>ως</a:t>
            </a:r>
            <a:r>
              <a:rPr lang="en-US" sz="1600" dirty="0">
                <a:highlight>
                  <a:srgbClr val="FFFFFF"/>
                </a:highlight>
                <a:latin typeface="Arial"/>
                <a:cs typeface="Arial"/>
              </a:rPr>
              <a:t> π</a:t>
            </a:r>
            <a:r>
              <a:rPr lang="en-US" sz="1600" err="1">
                <a:highlight>
                  <a:srgbClr val="FFFFFF"/>
                </a:highlight>
                <a:latin typeface="Arial"/>
                <a:cs typeface="Arial"/>
              </a:rPr>
              <a:t>ρος</a:t>
            </a:r>
            <a:r>
              <a:rPr lang="en-US" sz="1600" dirty="0">
                <a:highlight>
                  <a:srgbClr val="FFFFFF"/>
                </a:highlight>
                <a:latin typeface="Arial"/>
                <a:cs typeface="Arial"/>
              </a:rPr>
              <a:t> </a:t>
            </a:r>
            <a:r>
              <a:rPr lang="en-US" sz="1600" err="1">
                <a:highlight>
                  <a:srgbClr val="FFFFFF"/>
                </a:highlight>
                <a:latin typeface="Arial"/>
                <a:cs typeface="Arial"/>
              </a:rPr>
              <a:t>την</a:t>
            </a:r>
            <a:r>
              <a:rPr lang="en-US" sz="1600" dirty="0">
                <a:highlight>
                  <a:srgbClr val="FFFFFF"/>
                </a:highlight>
                <a:latin typeface="Arial"/>
                <a:cs typeface="Arial"/>
              </a:rPr>
              <a:t> </a:t>
            </a:r>
            <a:r>
              <a:rPr lang="en-US" sz="1600" err="1">
                <a:highlight>
                  <a:srgbClr val="FFFFFF"/>
                </a:highlight>
                <a:latin typeface="Arial"/>
                <a:cs typeface="Arial"/>
              </a:rPr>
              <a:t>τιμή</a:t>
            </a:r>
            <a:r>
              <a:rPr lang="en-US" sz="1600" dirty="0">
                <a:highlight>
                  <a:srgbClr val="FFFFFF"/>
                </a:highlight>
                <a:latin typeface="Arial"/>
                <a:cs typeface="Arial"/>
              </a:rPr>
              <a:t> </a:t>
            </a:r>
            <a:r>
              <a:rPr lang="en-US" sz="1600" err="1">
                <a:highlight>
                  <a:srgbClr val="FFFFFF"/>
                </a:highlight>
                <a:latin typeface="Arial"/>
                <a:cs typeface="Arial"/>
              </a:rPr>
              <a:t>ως</a:t>
            </a:r>
            <a:r>
              <a:rPr lang="en-US" sz="1600" dirty="0">
                <a:highlight>
                  <a:srgbClr val="FFFFFF"/>
                </a:highlight>
                <a:latin typeface="Arial"/>
                <a:cs typeface="Arial"/>
              </a:rPr>
              <a:t> </a:t>
            </a:r>
            <a:r>
              <a:rPr lang="en-US" sz="1600" err="1">
                <a:highlight>
                  <a:srgbClr val="FFFFFF"/>
                </a:highlight>
                <a:latin typeface="Arial"/>
                <a:cs typeface="Arial"/>
              </a:rPr>
              <a:t>το</a:t>
            </a:r>
            <a:r>
              <a:rPr lang="en-US" sz="1600" dirty="0">
                <a:highlight>
                  <a:srgbClr val="FFFFFF"/>
                </a:highlight>
                <a:latin typeface="Arial"/>
                <a:cs typeface="Arial"/>
              </a:rPr>
              <a:t> </a:t>
            </a:r>
            <a:r>
              <a:rPr lang="en-US" sz="1600" b="1" dirty="0">
                <a:highlight>
                  <a:srgbClr val="FFFFFF"/>
                </a:highlight>
                <a:latin typeface="Arial"/>
                <a:cs typeface="Arial"/>
              </a:rPr>
              <a:t>βα</a:t>
            </a:r>
            <a:r>
              <a:rPr lang="en-US" sz="1600" b="1" err="1">
                <a:highlight>
                  <a:srgbClr val="FFFFFF"/>
                </a:highlight>
                <a:latin typeface="Arial"/>
                <a:cs typeface="Arial"/>
              </a:rPr>
              <a:t>θμό</a:t>
            </a:r>
            <a:r>
              <a:rPr lang="en-US" sz="1600" b="1" dirty="0">
                <a:highlight>
                  <a:srgbClr val="FFFFFF"/>
                </a:highlight>
                <a:latin typeface="Arial"/>
                <a:cs typeface="Arial"/>
              </a:rPr>
              <a:t> α</a:t>
            </a:r>
            <a:r>
              <a:rPr lang="en-US" sz="1600" b="1" err="1">
                <a:highlight>
                  <a:srgbClr val="FFFFFF"/>
                </a:highlight>
                <a:latin typeface="Arial"/>
                <a:cs typeface="Arial"/>
              </a:rPr>
              <a:t>ντ</a:t>
            </a:r>
            <a:r>
              <a:rPr lang="en-US" sz="1600" b="1" dirty="0">
                <a:highlight>
                  <a:srgbClr val="FFFFFF"/>
                </a:highlight>
                <a:latin typeface="Arial"/>
                <a:cs typeface="Arial"/>
              </a:rPr>
              <a:t>απ</a:t>
            </a:r>
            <a:r>
              <a:rPr lang="en-US" sz="1600" b="1" err="1">
                <a:highlight>
                  <a:srgbClr val="FFFFFF"/>
                </a:highlight>
                <a:latin typeface="Arial"/>
                <a:cs typeface="Arial"/>
              </a:rPr>
              <a:t>όκρισης</a:t>
            </a:r>
            <a:r>
              <a:rPr lang="en-US" sz="1600" b="1" dirty="0">
                <a:highlight>
                  <a:srgbClr val="FFFFFF"/>
                </a:highlight>
                <a:latin typeface="Arial"/>
                <a:cs typeface="Arial"/>
              </a:rPr>
              <a:t> ή α</a:t>
            </a:r>
            <a:r>
              <a:rPr lang="en-US" sz="1600" b="1" err="1">
                <a:highlight>
                  <a:srgbClr val="FFFFFF"/>
                </a:highlight>
                <a:latin typeface="Arial"/>
                <a:cs typeface="Arial"/>
              </a:rPr>
              <a:t>ντίδρ</a:t>
            </a:r>
            <a:r>
              <a:rPr lang="en-US" sz="1600" b="1" dirty="0">
                <a:highlight>
                  <a:srgbClr val="FFFFFF"/>
                </a:highlight>
                <a:latin typeface="Arial"/>
                <a:cs typeface="Arial"/>
              </a:rPr>
              <a:t>α</a:t>
            </a:r>
            <a:r>
              <a:rPr lang="en-US" sz="1600" b="1" err="1">
                <a:highlight>
                  <a:srgbClr val="FFFFFF"/>
                </a:highlight>
                <a:latin typeface="Arial"/>
                <a:cs typeface="Arial"/>
              </a:rPr>
              <a:t>σης</a:t>
            </a:r>
            <a:r>
              <a:rPr lang="en-US" sz="1600" b="1" dirty="0">
                <a:highlight>
                  <a:srgbClr val="FFFFFF"/>
                </a:highlight>
                <a:latin typeface="Arial"/>
                <a:cs typeface="Arial"/>
              </a:rPr>
              <a:t> </a:t>
            </a:r>
            <a:r>
              <a:rPr lang="en-US" sz="1600" b="1" err="1">
                <a:highlight>
                  <a:srgbClr val="FFFFFF"/>
                </a:highlight>
                <a:latin typeface="Arial"/>
                <a:cs typeface="Arial"/>
              </a:rPr>
              <a:t>των</a:t>
            </a:r>
            <a:r>
              <a:rPr lang="en-US" sz="1600" b="1" dirty="0">
                <a:highlight>
                  <a:srgbClr val="FFFFFF"/>
                </a:highlight>
                <a:latin typeface="Arial"/>
                <a:cs typeface="Arial"/>
              </a:rPr>
              <a:t> κατανα</a:t>
            </a:r>
            <a:r>
              <a:rPr lang="en-US" sz="1600" b="1" err="1">
                <a:highlight>
                  <a:srgbClr val="FFFFFF"/>
                </a:highlight>
                <a:latin typeface="Arial"/>
                <a:cs typeface="Arial"/>
              </a:rPr>
              <a:t>λωτών</a:t>
            </a:r>
            <a:r>
              <a:rPr lang="en-US" sz="1600" b="1" dirty="0">
                <a:highlight>
                  <a:srgbClr val="FFFFFF"/>
                </a:highlight>
                <a:latin typeface="Arial"/>
                <a:cs typeface="Arial"/>
              </a:rPr>
              <a:t> </a:t>
            </a:r>
            <a:r>
              <a:rPr lang="en-US" sz="1600" b="1" err="1">
                <a:highlight>
                  <a:srgbClr val="FFFFFF"/>
                </a:highlight>
                <a:latin typeface="Arial"/>
                <a:cs typeface="Arial"/>
              </a:rPr>
              <a:t>στις</a:t>
            </a:r>
            <a:r>
              <a:rPr lang="en-US" sz="1600" b="1" dirty="0">
                <a:highlight>
                  <a:srgbClr val="FFFFFF"/>
                </a:highlight>
                <a:latin typeface="Arial"/>
                <a:cs typeface="Arial"/>
              </a:rPr>
              <a:t> </a:t>
            </a:r>
            <a:r>
              <a:rPr lang="en-US" sz="1600" b="1" err="1">
                <a:highlight>
                  <a:srgbClr val="FFFFFF"/>
                </a:highlight>
                <a:latin typeface="Arial"/>
                <a:cs typeface="Arial"/>
              </a:rPr>
              <a:t>μετ</a:t>
            </a:r>
            <a:r>
              <a:rPr lang="en-US" sz="1600" b="1" dirty="0">
                <a:highlight>
                  <a:srgbClr val="FFFFFF"/>
                </a:highlight>
                <a:latin typeface="Arial"/>
                <a:cs typeface="Arial"/>
              </a:rPr>
              <a:t>αβ</a:t>
            </a:r>
            <a:r>
              <a:rPr lang="en-US" sz="1600" b="1" err="1">
                <a:highlight>
                  <a:srgbClr val="FFFFFF"/>
                </a:highlight>
                <a:latin typeface="Arial"/>
                <a:cs typeface="Arial"/>
              </a:rPr>
              <a:t>ολές</a:t>
            </a:r>
            <a:r>
              <a:rPr lang="en-US" sz="1600" b="1" dirty="0">
                <a:highlight>
                  <a:srgbClr val="FFFFFF"/>
                </a:highlight>
                <a:latin typeface="Arial"/>
                <a:cs typeface="Arial"/>
              </a:rPr>
              <a:t> </a:t>
            </a:r>
            <a:r>
              <a:rPr lang="en-US" sz="1600" b="1" err="1">
                <a:highlight>
                  <a:srgbClr val="FFFFFF"/>
                </a:highlight>
                <a:latin typeface="Arial"/>
                <a:cs typeface="Arial"/>
              </a:rPr>
              <a:t>της</a:t>
            </a:r>
            <a:r>
              <a:rPr lang="en-US" sz="1600" b="1" dirty="0">
                <a:highlight>
                  <a:srgbClr val="FFFFFF"/>
                </a:highlight>
                <a:latin typeface="Arial"/>
                <a:cs typeface="Arial"/>
              </a:rPr>
              <a:t> </a:t>
            </a:r>
            <a:r>
              <a:rPr lang="en-US" sz="1600" b="1" err="1">
                <a:highlight>
                  <a:srgbClr val="FFFFFF"/>
                </a:highlight>
                <a:latin typeface="Arial"/>
                <a:cs typeface="Arial"/>
              </a:rPr>
              <a:t>τιμής</a:t>
            </a:r>
            <a:r>
              <a:rPr lang="en-US" sz="1600" b="1" dirty="0">
                <a:highlight>
                  <a:srgbClr val="FFFFFF"/>
                </a:highlight>
                <a:latin typeface="Arial"/>
                <a:cs typeface="Arial"/>
              </a:rPr>
              <a:t>, </a:t>
            </a:r>
            <a:r>
              <a:rPr lang="en-US" sz="1600" b="1" err="1">
                <a:highlight>
                  <a:srgbClr val="FFFFFF"/>
                </a:highlight>
                <a:latin typeface="Arial"/>
                <a:cs typeface="Arial"/>
              </a:rPr>
              <a:t>όλων</a:t>
            </a:r>
            <a:r>
              <a:rPr lang="en-US" sz="1600" b="1" dirty="0">
                <a:highlight>
                  <a:srgbClr val="FFFFFF"/>
                </a:highlight>
                <a:latin typeface="Arial"/>
                <a:cs typeface="Arial"/>
              </a:rPr>
              <a:t> </a:t>
            </a:r>
            <a:r>
              <a:rPr lang="en-US" sz="1600" b="1" err="1">
                <a:highlight>
                  <a:srgbClr val="FFFFFF"/>
                </a:highlight>
                <a:latin typeface="Arial"/>
                <a:cs typeface="Arial"/>
              </a:rPr>
              <a:t>των</a:t>
            </a:r>
            <a:r>
              <a:rPr lang="en-US" sz="1600" b="1" dirty="0">
                <a:highlight>
                  <a:srgbClr val="FFFFFF"/>
                </a:highlight>
                <a:latin typeface="Arial"/>
                <a:cs typeface="Arial"/>
              </a:rPr>
              <a:t> </a:t>
            </a:r>
            <a:r>
              <a:rPr lang="en-US" sz="1600" b="1" err="1">
                <a:highlight>
                  <a:srgbClr val="FFFFFF"/>
                </a:highlight>
                <a:latin typeface="Arial"/>
                <a:cs typeface="Arial"/>
              </a:rPr>
              <a:t>άλλων</a:t>
            </a:r>
            <a:r>
              <a:rPr lang="en-US" sz="1600" b="1" dirty="0">
                <a:highlight>
                  <a:srgbClr val="FFFFFF"/>
                </a:highlight>
                <a:latin typeface="Arial"/>
                <a:cs typeface="Arial"/>
              </a:rPr>
              <a:t> παρα</a:t>
            </a:r>
            <a:r>
              <a:rPr lang="en-US" sz="1600" b="1" err="1">
                <a:highlight>
                  <a:srgbClr val="FFFFFF"/>
                </a:highlight>
                <a:latin typeface="Arial"/>
                <a:cs typeface="Arial"/>
              </a:rPr>
              <a:t>γόντων</a:t>
            </a:r>
            <a:r>
              <a:rPr lang="en-US" sz="1600" b="1" dirty="0">
                <a:highlight>
                  <a:srgbClr val="FFFFFF"/>
                </a:highlight>
                <a:latin typeface="Arial"/>
                <a:cs typeface="Arial"/>
              </a:rPr>
              <a:t> </a:t>
            </a:r>
            <a:r>
              <a:rPr lang="en-US" sz="1600" b="1" err="1">
                <a:highlight>
                  <a:srgbClr val="FFFFFF"/>
                </a:highlight>
                <a:latin typeface="Arial"/>
                <a:cs typeface="Arial"/>
              </a:rPr>
              <a:t>στ</a:t>
            </a:r>
            <a:r>
              <a:rPr lang="en-US" sz="1600" b="1" dirty="0">
                <a:highlight>
                  <a:srgbClr val="FFFFFF"/>
                </a:highlight>
                <a:latin typeface="Arial"/>
                <a:cs typeface="Arial"/>
              </a:rPr>
              <a:t>α</a:t>
            </a:r>
            <a:r>
              <a:rPr lang="en-US" sz="1600" b="1" err="1">
                <a:highlight>
                  <a:srgbClr val="FFFFFF"/>
                </a:highlight>
                <a:latin typeface="Arial"/>
                <a:cs typeface="Arial"/>
              </a:rPr>
              <a:t>θερών</a:t>
            </a:r>
            <a:r>
              <a:rPr lang="en-US" sz="1600" b="1" dirty="0">
                <a:highlight>
                  <a:srgbClr val="FFFFFF"/>
                </a:highlight>
                <a:latin typeface="Arial"/>
                <a:cs typeface="Arial"/>
              </a:rPr>
              <a:t> (ceteris paribus)</a:t>
            </a:r>
            <a:r>
              <a:rPr lang="en-US" sz="1600" dirty="0">
                <a:highlight>
                  <a:srgbClr val="FFFFFF"/>
                </a:highlight>
                <a:latin typeface="Arial"/>
                <a:cs typeface="Arial"/>
              </a:rPr>
              <a:t>.</a:t>
            </a:r>
            <a:endParaRPr lang="en-US" sz="1600" dirty="0"/>
          </a:p>
        </p:txBody>
      </p:sp>
      <p:sp>
        <p:nvSpPr>
          <p:cNvPr id="9" name="TextBox 8">
            <a:extLst>
              <a:ext uri="{FF2B5EF4-FFF2-40B4-BE49-F238E27FC236}">
                <a16:creationId xmlns:a16="http://schemas.microsoft.com/office/drawing/2014/main" id="{8BEA9997-4658-B71F-717F-5CFFEFD109E9}"/>
              </a:ext>
            </a:extLst>
          </p:cNvPr>
          <p:cNvSpPr txBox="1"/>
          <p:nvPr/>
        </p:nvSpPr>
        <p:spPr>
          <a:xfrm>
            <a:off x="987468" y="3430044"/>
            <a:ext cx="1031100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600" dirty="0">
                <a:highlight>
                  <a:srgbClr val="FFFFFF"/>
                </a:highlight>
                <a:latin typeface="Arial"/>
                <a:cs typeface="Arial"/>
              </a:rPr>
              <a:t>Η </a:t>
            </a:r>
            <a:r>
              <a:rPr lang="en-US" sz="1600" err="1">
                <a:highlight>
                  <a:srgbClr val="FFFFFF"/>
                </a:highlight>
                <a:latin typeface="Arial"/>
                <a:cs typeface="Arial"/>
              </a:rPr>
              <a:t>ελ</a:t>
            </a:r>
            <a:r>
              <a:rPr lang="en-US" sz="1600" dirty="0">
                <a:highlight>
                  <a:srgbClr val="FFFFFF"/>
                </a:highlight>
                <a:latin typeface="Arial"/>
                <a:cs typeface="Arial"/>
              </a:rPr>
              <a:t>α</a:t>
            </a:r>
            <a:r>
              <a:rPr lang="en-US" sz="1600" err="1">
                <a:highlight>
                  <a:srgbClr val="FFFFFF"/>
                </a:highlight>
                <a:latin typeface="Arial"/>
                <a:cs typeface="Arial"/>
              </a:rPr>
              <a:t>στικότητ</a:t>
            </a:r>
            <a:r>
              <a:rPr lang="en-US" sz="1600" dirty="0">
                <a:highlight>
                  <a:srgbClr val="FFFFFF"/>
                </a:highlight>
                <a:latin typeface="Arial"/>
                <a:cs typeface="Arial"/>
              </a:rPr>
              <a:t>α </a:t>
            </a:r>
            <a:r>
              <a:rPr lang="en-US" sz="1600" err="1">
                <a:highlight>
                  <a:srgbClr val="FFFFFF"/>
                </a:highlight>
                <a:latin typeface="Arial"/>
                <a:cs typeface="Arial"/>
              </a:rPr>
              <a:t>της</a:t>
            </a:r>
            <a:r>
              <a:rPr lang="en-US" sz="1600" dirty="0">
                <a:highlight>
                  <a:srgbClr val="FFFFFF"/>
                </a:highlight>
                <a:latin typeface="Arial"/>
                <a:cs typeface="Arial"/>
              </a:rPr>
              <a:t> </a:t>
            </a:r>
            <a:r>
              <a:rPr lang="en-US" sz="1600" err="1">
                <a:highlight>
                  <a:srgbClr val="FFFFFF"/>
                </a:highlight>
                <a:latin typeface="Arial"/>
                <a:cs typeface="Arial"/>
              </a:rPr>
              <a:t>ζήτησης</a:t>
            </a:r>
            <a:r>
              <a:rPr lang="en-US" sz="1600" dirty="0">
                <a:highlight>
                  <a:srgbClr val="FFFFFF"/>
                </a:highlight>
                <a:latin typeface="Arial"/>
                <a:cs typeface="Arial"/>
              </a:rPr>
              <a:t> </a:t>
            </a:r>
            <a:r>
              <a:rPr lang="en-US" sz="1600" err="1">
                <a:highlight>
                  <a:srgbClr val="FFFFFF"/>
                </a:highlight>
                <a:latin typeface="Arial"/>
                <a:cs typeface="Arial"/>
              </a:rPr>
              <a:t>ως</a:t>
            </a:r>
            <a:r>
              <a:rPr lang="en-US" sz="1600" dirty="0">
                <a:highlight>
                  <a:srgbClr val="FFFFFF"/>
                </a:highlight>
                <a:latin typeface="Arial"/>
                <a:cs typeface="Arial"/>
              </a:rPr>
              <a:t> π</a:t>
            </a:r>
            <a:r>
              <a:rPr lang="en-US" sz="1600" err="1">
                <a:highlight>
                  <a:srgbClr val="FFFFFF"/>
                </a:highlight>
                <a:latin typeface="Arial"/>
                <a:cs typeface="Arial"/>
              </a:rPr>
              <a:t>ρος</a:t>
            </a:r>
            <a:r>
              <a:rPr lang="en-US" sz="1600" dirty="0">
                <a:highlight>
                  <a:srgbClr val="FFFFFF"/>
                </a:highlight>
                <a:latin typeface="Arial"/>
                <a:cs typeface="Arial"/>
              </a:rPr>
              <a:t> </a:t>
            </a:r>
            <a:r>
              <a:rPr lang="en-US" sz="1600" err="1">
                <a:highlight>
                  <a:srgbClr val="FFFFFF"/>
                </a:highlight>
                <a:latin typeface="Arial"/>
                <a:cs typeface="Arial"/>
              </a:rPr>
              <a:t>την</a:t>
            </a:r>
            <a:r>
              <a:rPr lang="en-US" sz="1600" dirty="0">
                <a:highlight>
                  <a:srgbClr val="FFFFFF"/>
                </a:highlight>
                <a:latin typeface="Arial"/>
                <a:cs typeface="Arial"/>
              </a:rPr>
              <a:t> </a:t>
            </a:r>
            <a:r>
              <a:rPr lang="en-US" sz="1600" err="1">
                <a:highlight>
                  <a:srgbClr val="FFFFFF"/>
                </a:highlight>
                <a:latin typeface="Arial"/>
                <a:cs typeface="Arial"/>
              </a:rPr>
              <a:t>τιμή</a:t>
            </a:r>
            <a:r>
              <a:rPr lang="en-US" sz="1600" dirty="0">
                <a:highlight>
                  <a:srgbClr val="FFFFFF"/>
                </a:highlight>
                <a:latin typeface="Arial"/>
                <a:cs typeface="Arial"/>
              </a:rPr>
              <a:t> </a:t>
            </a:r>
            <a:r>
              <a:rPr lang="en-US" sz="1600" err="1">
                <a:highlight>
                  <a:srgbClr val="FFFFFF"/>
                </a:highlight>
                <a:latin typeface="Arial"/>
                <a:cs typeface="Arial"/>
              </a:rPr>
              <a:t>είν</a:t>
            </a:r>
            <a:r>
              <a:rPr lang="en-US" sz="1600" dirty="0">
                <a:highlight>
                  <a:srgbClr val="FFFFFF"/>
                </a:highlight>
                <a:latin typeface="Arial"/>
                <a:cs typeface="Arial"/>
              </a:rPr>
              <a:t>αι </a:t>
            </a:r>
            <a:r>
              <a:rPr lang="en-US" sz="1600" err="1">
                <a:highlight>
                  <a:srgbClr val="FFFFFF"/>
                </a:highlight>
                <a:latin typeface="Arial"/>
                <a:cs typeface="Arial"/>
              </a:rPr>
              <a:t>δι</a:t>
            </a:r>
            <a:r>
              <a:rPr lang="en-US" sz="1600" dirty="0">
                <a:highlight>
                  <a:srgbClr val="FFFFFF"/>
                </a:highlight>
                <a:latin typeface="Arial"/>
                <a:cs typeface="Arial"/>
              </a:rPr>
              <a:t>α</a:t>
            </a:r>
            <a:r>
              <a:rPr lang="en-US" sz="1600" err="1">
                <a:highlight>
                  <a:srgbClr val="FFFFFF"/>
                </a:highlight>
                <a:latin typeface="Arial"/>
                <a:cs typeface="Arial"/>
              </a:rPr>
              <a:t>φορετική</a:t>
            </a:r>
            <a:r>
              <a:rPr lang="en-US" sz="1600" dirty="0">
                <a:highlight>
                  <a:srgbClr val="FFFFFF"/>
                </a:highlight>
                <a:latin typeface="Arial"/>
                <a:cs typeface="Arial"/>
              </a:rPr>
              <a:t> </a:t>
            </a:r>
            <a:r>
              <a:rPr lang="en-US" sz="1600" err="1">
                <a:highlight>
                  <a:srgbClr val="FFFFFF"/>
                </a:highlight>
                <a:latin typeface="Arial"/>
                <a:cs typeface="Arial"/>
              </a:rPr>
              <a:t>όχι</a:t>
            </a:r>
            <a:r>
              <a:rPr lang="en-US" sz="1600" dirty="0">
                <a:highlight>
                  <a:srgbClr val="FFFFFF"/>
                </a:highlight>
                <a:latin typeface="Arial"/>
                <a:cs typeface="Arial"/>
              </a:rPr>
              <a:t> </a:t>
            </a:r>
            <a:r>
              <a:rPr lang="en-US" sz="1600" err="1">
                <a:highlight>
                  <a:srgbClr val="FFFFFF"/>
                </a:highlight>
                <a:latin typeface="Arial"/>
                <a:cs typeface="Arial"/>
              </a:rPr>
              <a:t>μόνο</a:t>
            </a:r>
            <a:r>
              <a:rPr lang="en-US" sz="1600" dirty="0">
                <a:highlight>
                  <a:srgbClr val="FFFFFF"/>
                </a:highlight>
                <a:latin typeface="Arial"/>
                <a:cs typeface="Arial"/>
              </a:rPr>
              <a:t> </a:t>
            </a:r>
            <a:r>
              <a:rPr lang="en-US" sz="1600" err="1">
                <a:highlight>
                  <a:srgbClr val="FFFFFF"/>
                </a:highlight>
                <a:latin typeface="Arial"/>
                <a:cs typeface="Arial"/>
              </a:rPr>
              <a:t>μετ</a:t>
            </a:r>
            <a:r>
              <a:rPr lang="en-US" sz="1600" dirty="0">
                <a:highlight>
                  <a:srgbClr val="FFFFFF"/>
                </a:highlight>
                <a:latin typeface="Arial"/>
                <a:cs typeface="Arial"/>
              </a:rPr>
              <a:t>α</a:t>
            </a:r>
            <a:r>
              <a:rPr lang="en-US" sz="1600" err="1">
                <a:highlight>
                  <a:srgbClr val="FFFFFF"/>
                </a:highlight>
                <a:latin typeface="Arial"/>
                <a:cs typeface="Arial"/>
              </a:rPr>
              <a:t>ξύ</a:t>
            </a:r>
            <a:r>
              <a:rPr lang="en-US" sz="1600" dirty="0">
                <a:highlight>
                  <a:srgbClr val="FFFFFF"/>
                </a:highlight>
                <a:latin typeface="Arial"/>
                <a:cs typeface="Arial"/>
              </a:rPr>
              <a:t> </a:t>
            </a:r>
            <a:r>
              <a:rPr lang="en-US" sz="1600" err="1">
                <a:highlight>
                  <a:srgbClr val="FFFFFF"/>
                </a:highlight>
                <a:latin typeface="Arial"/>
                <a:cs typeface="Arial"/>
              </a:rPr>
              <a:t>δι</a:t>
            </a:r>
            <a:r>
              <a:rPr lang="en-US" sz="1600" dirty="0">
                <a:highlight>
                  <a:srgbClr val="FFFFFF"/>
                </a:highlight>
                <a:latin typeface="Arial"/>
                <a:cs typeface="Arial"/>
              </a:rPr>
              <a:t>α</a:t>
            </a:r>
            <a:r>
              <a:rPr lang="en-US" sz="1600" err="1">
                <a:highlight>
                  <a:srgbClr val="FFFFFF"/>
                </a:highlight>
                <a:latin typeface="Arial"/>
                <a:cs typeface="Arial"/>
              </a:rPr>
              <a:t>φορετικών</a:t>
            </a:r>
            <a:r>
              <a:rPr lang="en-US" sz="1600" dirty="0">
                <a:highlight>
                  <a:srgbClr val="FFFFFF"/>
                </a:highlight>
                <a:latin typeface="Arial"/>
                <a:cs typeface="Arial"/>
              </a:rPr>
              <a:t> αγα</a:t>
            </a:r>
            <a:r>
              <a:rPr lang="en-US" sz="1600" err="1">
                <a:highlight>
                  <a:srgbClr val="FFFFFF"/>
                </a:highlight>
                <a:latin typeface="Arial"/>
                <a:cs typeface="Arial"/>
              </a:rPr>
              <a:t>θών</a:t>
            </a:r>
            <a:r>
              <a:rPr lang="en-US" sz="1600" dirty="0">
                <a:highlight>
                  <a:srgbClr val="FFFFFF"/>
                </a:highlight>
                <a:latin typeface="Arial"/>
                <a:cs typeface="Arial"/>
              </a:rPr>
              <a:t>, α</a:t>
            </a:r>
            <a:r>
              <a:rPr lang="en-US" sz="1600" err="1">
                <a:highlight>
                  <a:srgbClr val="FFFFFF"/>
                </a:highlight>
                <a:latin typeface="Arial"/>
                <a:cs typeface="Arial"/>
              </a:rPr>
              <a:t>λλά</a:t>
            </a:r>
            <a:r>
              <a:rPr lang="en-US" sz="1600" dirty="0">
                <a:highlight>
                  <a:srgbClr val="FFFFFF"/>
                </a:highlight>
                <a:latin typeface="Arial"/>
                <a:cs typeface="Arial"/>
              </a:rPr>
              <a:t> </a:t>
            </a:r>
            <a:r>
              <a:rPr lang="en-US" sz="1600" err="1">
                <a:highlight>
                  <a:srgbClr val="FFFFFF"/>
                </a:highlight>
                <a:latin typeface="Arial"/>
                <a:cs typeface="Arial"/>
              </a:rPr>
              <a:t>γενικά</a:t>
            </a:r>
            <a:r>
              <a:rPr lang="en-US" sz="1600" dirty="0">
                <a:highlight>
                  <a:srgbClr val="FFFFFF"/>
                </a:highlight>
                <a:latin typeface="Arial"/>
                <a:cs typeface="Arial"/>
              </a:rPr>
              <a:t> </a:t>
            </a:r>
            <a:r>
              <a:rPr lang="en-US" sz="1600" err="1">
                <a:highlight>
                  <a:srgbClr val="FFFFFF"/>
                </a:highlight>
                <a:latin typeface="Arial"/>
                <a:cs typeface="Arial"/>
              </a:rPr>
              <a:t>δεν</a:t>
            </a:r>
            <a:r>
              <a:rPr lang="en-US" sz="1600" dirty="0">
                <a:highlight>
                  <a:srgbClr val="FFFFFF"/>
                </a:highlight>
                <a:latin typeface="Arial"/>
                <a:cs typeface="Arial"/>
              </a:rPr>
              <a:t> παρα</a:t>
            </a:r>
            <a:r>
              <a:rPr lang="en-US" sz="1600" err="1">
                <a:highlight>
                  <a:srgbClr val="FFFFFF"/>
                </a:highlight>
                <a:latin typeface="Arial"/>
                <a:cs typeface="Arial"/>
              </a:rPr>
              <a:t>μένει</a:t>
            </a:r>
            <a:r>
              <a:rPr lang="en-US" sz="1600" dirty="0">
                <a:highlight>
                  <a:srgbClr val="FFFFFF"/>
                </a:highlight>
                <a:latin typeface="Arial"/>
                <a:cs typeface="Arial"/>
              </a:rPr>
              <a:t> </a:t>
            </a:r>
            <a:r>
              <a:rPr lang="en-US" sz="1600" err="1">
                <a:highlight>
                  <a:srgbClr val="FFFFFF"/>
                </a:highlight>
                <a:latin typeface="Arial"/>
                <a:cs typeface="Arial"/>
              </a:rPr>
              <a:t>στ</a:t>
            </a:r>
            <a:r>
              <a:rPr lang="en-US" sz="1600" dirty="0">
                <a:highlight>
                  <a:srgbClr val="FFFFFF"/>
                </a:highlight>
                <a:latin typeface="Arial"/>
                <a:cs typeface="Arial"/>
              </a:rPr>
              <a:t>α</a:t>
            </a:r>
            <a:r>
              <a:rPr lang="en-US" sz="1600" err="1">
                <a:highlight>
                  <a:srgbClr val="FFFFFF"/>
                </a:highlight>
                <a:latin typeface="Arial"/>
                <a:cs typeface="Arial"/>
              </a:rPr>
              <a:t>θερή</a:t>
            </a:r>
            <a:r>
              <a:rPr lang="en-US" sz="1600" dirty="0">
                <a:highlight>
                  <a:srgbClr val="FFFFFF"/>
                </a:highlight>
                <a:latin typeface="Arial"/>
                <a:cs typeface="Arial"/>
              </a:rPr>
              <a:t> </a:t>
            </a:r>
            <a:r>
              <a:rPr lang="en-US" sz="1600" err="1">
                <a:highlight>
                  <a:srgbClr val="FFFFFF"/>
                </a:highlight>
                <a:latin typeface="Arial"/>
                <a:cs typeface="Arial"/>
              </a:rPr>
              <a:t>ούτε</a:t>
            </a:r>
            <a:r>
              <a:rPr lang="en-US" sz="1600" dirty="0">
                <a:highlight>
                  <a:srgbClr val="FFFFFF"/>
                </a:highlight>
                <a:latin typeface="Arial"/>
                <a:cs typeface="Arial"/>
              </a:rPr>
              <a:t> </a:t>
            </a:r>
            <a:r>
              <a:rPr lang="en-US" sz="1600" err="1">
                <a:highlight>
                  <a:srgbClr val="FFFFFF"/>
                </a:highlight>
                <a:latin typeface="Arial"/>
                <a:cs typeface="Arial"/>
              </a:rPr>
              <a:t>γι</a:t>
            </a:r>
            <a:r>
              <a:rPr lang="en-US" sz="1600" dirty="0">
                <a:highlight>
                  <a:srgbClr val="FFFFFF"/>
                </a:highlight>
                <a:latin typeface="Arial"/>
                <a:cs typeface="Arial"/>
              </a:rPr>
              <a:t>α </a:t>
            </a:r>
            <a:r>
              <a:rPr lang="en-US" sz="1600" err="1">
                <a:highlight>
                  <a:srgbClr val="FFFFFF"/>
                </a:highlight>
                <a:latin typeface="Arial"/>
                <a:cs typeface="Arial"/>
              </a:rPr>
              <a:t>το</a:t>
            </a:r>
            <a:r>
              <a:rPr lang="en-US" sz="1600" dirty="0">
                <a:highlight>
                  <a:srgbClr val="FFFFFF"/>
                </a:highlight>
                <a:latin typeface="Arial"/>
                <a:cs typeface="Arial"/>
              </a:rPr>
              <a:t> </a:t>
            </a:r>
            <a:r>
              <a:rPr lang="en-US" sz="1600" err="1">
                <a:highlight>
                  <a:srgbClr val="FFFFFF"/>
                </a:highlight>
                <a:latin typeface="Arial"/>
                <a:cs typeface="Arial"/>
              </a:rPr>
              <a:t>ίδιο</a:t>
            </a:r>
            <a:r>
              <a:rPr lang="en-US" sz="1600" dirty="0">
                <a:highlight>
                  <a:srgbClr val="FFFFFF"/>
                </a:highlight>
                <a:latin typeface="Arial"/>
                <a:cs typeface="Arial"/>
              </a:rPr>
              <a:t> αγα</a:t>
            </a:r>
            <a:r>
              <a:rPr lang="en-US" sz="1600" err="1">
                <a:highlight>
                  <a:srgbClr val="FFFFFF"/>
                </a:highlight>
                <a:latin typeface="Arial"/>
                <a:cs typeface="Arial"/>
              </a:rPr>
              <a:t>θό</a:t>
            </a:r>
            <a:r>
              <a:rPr lang="en-US" sz="1600" dirty="0">
                <a:highlight>
                  <a:srgbClr val="FFFFFF"/>
                </a:highlight>
                <a:latin typeface="Arial"/>
                <a:cs typeface="Arial"/>
              </a:rPr>
              <a:t> </a:t>
            </a:r>
            <a:r>
              <a:rPr lang="en-US" sz="1600" err="1">
                <a:highlight>
                  <a:srgbClr val="FFFFFF"/>
                </a:highlight>
                <a:latin typeface="Arial"/>
                <a:cs typeface="Arial"/>
              </a:rPr>
              <a:t>σε</a:t>
            </a:r>
            <a:r>
              <a:rPr lang="en-US" sz="1600" dirty="0">
                <a:highlight>
                  <a:srgbClr val="FFFFFF"/>
                </a:highlight>
                <a:latin typeface="Arial"/>
                <a:cs typeface="Arial"/>
              </a:rPr>
              <a:t> </a:t>
            </a:r>
            <a:r>
              <a:rPr lang="en-US" sz="1600" err="1">
                <a:highlight>
                  <a:srgbClr val="FFFFFF"/>
                </a:highlight>
                <a:latin typeface="Arial"/>
                <a:cs typeface="Arial"/>
              </a:rPr>
              <a:t>όλο</a:t>
            </a:r>
            <a:r>
              <a:rPr lang="en-US" sz="1600" dirty="0">
                <a:highlight>
                  <a:srgbClr val="FFFFFF"/>
                </a:highlight>
                <a:latin typeface="Arial"/>
                <a:cs typeface="Arial"/>
              </a:rPr>
              <a:t> </a:t>
            </a:r>
            <a:r>
              <a:rPr lang="en-US" sz="1600" err="1">
                <a:highlight>
                  <a:srgbClr val="FFFFFF"/>
                </a:highlight>
                <a:latin typeface="Arial"/>
                <a:cs typeface="Arial"/>
              </a:rPr>
              <a:t>το</a:t>
            </a:r>
            <a:r>
              <a:rPr lang="en-US" sz="1600" dirty="0">
                <a:highlight>
                  <a:srgbClr val="FFFFFF"/>
                </a:highlight>
                <a:latin typeface="Arial"/>
                <a:cs typeface="Arial"/>
              </a:rPr>
              <a:t> </a:t>
            </a:r>
            <a:r>
              <a:rPr lang="en-US" sz="1600" err="1">
                <a:highlight>
                  <a:srgbClr val="FFFFFF"/>
                </a:highlight>
                <a:latin typeface="Arial"/>
                <a:cs typeface="Arial"/>
              </a:rPr>
              <a:t>μήκος</a:t>
            </a:r>
            <a:r>
              <a:rPr lang="en-US" sz="1600" dirty="0">
                <a:highlight>
                  <a:srgbClr val="FFFFFF"/>
                </a:highlight>
                <a:latin typeface="Arial"/>
                <a:cs typeface="Arial"/>
              </a:rPr>
              <a:t> </a:t>
            </a:r>
            <a:r>
              <a:rPr lang="en-US" sz="1600" err="1">
                <a:highlight>
                  <a:srgbClr val="FFFFFF"/>
                </a:highlight>
                <a:latin typeface="Arial"/>
                <a:cs typeface="Arial"/>
              </a:rPr>
              <a:t>της</a:t>
            </a:r>
            <a:r>
              <a:rPr lang="en-US" sz="1600" dirty="0">
                <a:highlight>
                  <a:srgbClr val="FFFFFF"/>
                </a:highlight>
                <a:latin typeface="Arial"/>
                <a:cs typeface="Arial"/>
              </a:rPr>
              <a:t> καμπ</a:t>
            </a:r>
            <a:r>
              <a:rPr lang="en-US" sz="1600" err="1">
                <a:highlight>
                  <a:srgbClr val="FFFFFF"/>
                </a:highlight>
                <a:latin typeface="Arial"/>
                <a:cs typeface="Arial"/>
              </a:rPr>
              <a:t>ύλης</a:t>
            </a:r>
            <a:r>
              <a:rPr lang="en-US" sz="1600" dirty="0">
                <a:highlight>
                  <a:srgbClr val="FFFFFF"/>
                </a:highlight>
                <a:latin typeface="Arial"/>
                <a:cs typeface="Arial"/>
              </a:rPr>
              <a:t> </a:t>
            </a:r>
            <a:r>
              <a:rPr lang="en-US" sz="1600" err="1">
                <a:highlight>
                  <a:srgbClr val="FFFFFF"/>
                </a:highlight>
                <a:latin typeface="Arial"/>
                <a:cs typeface="Arial"/>
              </a:rPr>
              <a:t>ζήτησης</a:t>
            </a:r>
            <a:r>
              <a:rPr lang="en-US" sz="1600" dirty="0">
                <a:highlight>
                  <a:srgbClr val="FFFFFF"/>
                </a:highlight>
                <a:latin typeface="Arial"/>
                <a:cs typeface="Arial"/>
              </a:rPr>
              <a:t>.</a:t>
            </a:r>
            <a:endParaRPr lang="en-US" sz="1600" dirty="0"/>
          </a:p>
        </p:txBody>
      </p:sp>
    </p:spTree>
    <p:extLst>
      <p:ext uri="{BB962C8B-B14F-4D97-AF65-F5344CB8AC3E}">
        <p14:creationId xmlns:p14="http://schemas.microsoft.com/office/powerpoint/2010/main" val="2136011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D2A24F-709C-DAA6-8261-DD4BEC84C333}"/>
              </a:ext>
            </a:extLst>
          </p:cNvPr>
          <p:cNvSpPr>
            <a:spLocks noGrp="1"/>
          </p:cNvSpPr>
          <p:nvPr>
            <p:ph type="title"/>
          </p:nvPr>
        </p:nvSpPr>
        <p:spPr/>
        <p:txBody>
          <a:bodyPr>
            <a:normAutofit/>
          </a:bodyPr>
          <a:lstStyle/>
          <a:p>
            <a:r>
              <a:rPr lang="el-GR" sz="2400" b="1">
                <a:solidFill>
                  <a:srgbClr val="766C99"/>
                </a:solidFill>
                <a:latin typeface="Arial"/>
                <a:cs typeface="Arial"/>
              </a:rPr>
              <a:t>10. Ελαστική και Ανελαστική Ζήτηση</a:t>
            </a:r>
            <a:endParaRPr lang="el-GR" sz="2400"/>
          </a:p>
        </p:txBody>
      </p:sp>
      <p:sp>
        <p:nvSpPr>
          <p:cNvPr id="3" name="Θέση περιεχομένου 2">
            <a:extLst>
              <a:ext uri="{FF2B5EF4-FFF2-40B4-BE49-F238E27FC236}">
                <a16:creationId xmlns:a16="http://schemas.microsoft.com/office/drawing/2014/main" id="{F8EE2B19-B810-A139-7157-D279165349E1}"/>
              </a:ext>
            </a:extLst>
          </p:cNvPr>
          <p:cNvSpPr>
            <a:spLocks noGrp="1"/>
          </p:cNvSpPr>
          <p:nvPr>
            <p:ph idx="1"/>
          </p:nvPr>
        </p:nvSpPr>
        <p:spPr/>
        <p:txBody>
          <a:bodyPr vert="horz" lIns="91440" tIns="45720" rIns="91440" bIns="45720" rtlCol="0" anchor="t">
            <a:normAutofit/>
          </a:bodyPr>
          <a:lstStyle/>
          <a:p>
            <a:pPr algn="just"/>
            <a:endParaRPr lang="el-GR" sz="1200" b="1" dirty="0">
              <a:solidFill>
                <a:srgbClr val="766C99"/>
              </a:solidFill>
              <a:latin typeface="Arial"/>
              <a:cs typeface="Arial"/>
            </a:endParaRPr>
          </a:p>
          <a:p>
            <a:pPr algn="just"/>
            <a:r>
              <a:rPr lang="el-GR" sz="1600" dirty="0">
                <a:latin typeface="Arial"/>
                <a:cs typeface="Arial"/>
              </a:rPr>
              <a:t>Για ευκολία χρησιμοποιούμε την απόλυτη τιμή της ελαστικότητας της ζήτησης. Συγκρίνοντας την απόλυτη τιμή της ελαστικότητας της ζήτησης με τη μονάδα μπορούμε να χαρακτηρίσουμε τη ζήτηση ως ελαστική ή ανελαστική.</a:t>
            </a:r>
            <a:endParaRPr lang="el-GR" sz="1600" dirty="0"/>
          </a:p>
          <a:p>
            <a:pPr marL="0" indent="0">
              <a:buNone/>
            </a:pPr>
            <a:br>
              <a:rPr lang="en-US" dirty="0"/>
            </a:br>
            <a:endParaRPr lang="en-US" dirty="0"/>
          </a:p>
        </p:txBody>
      </p:sp>
      <p:sp>
        <p:nvSpPr>
          <p:cNvPr id="4" name="Θέση ημερομηνίας 3">
            <a:extLst>
              <a:ext uri="{FF2B5EF4-FFF2-40B4-BE49-F238E27FC236}">
                <a16:creationId xmlns:a16="http://schemas.microsoft.com/office/drawing/2014/main" id="{1CEE58A2-7CE7-9879-B123-CA429B88F009}"/>
              </a:ext>
            </a:extLst>
          </p:cNvPr>
          <p:cNvSpPr>
            <a:spLocks noGrp="1"/>
          </p:cNvSpPr>
          <p:nvPr>
            <p:ph type="dt" sz="half" idx="10"/>
          </p:nvPr>
        </p:nvSpPr>
        <p:spPr/>
        <p:txBody>
          <a:bodyPr/>
          <a:lstStyle/>
          <a:p>
            <a:fld id="{27DC867C-01C9-4912-A280-693E8257A705}" type="datetime1">
              <a:t>21/3/2025</a:t>
            </a:fld>
            <a:endParaRPr lang="en-US" dirty="0"/>
          </a:p>
        </p:txBody>
      </p:sp>
      <p:sp>
        <p:nvSpPr>
          <p:cNvPr id="5" name="Θέση υποσέλιδου 4">
            <a:extLst>
              <a:ext uri="{FF2B5EF4-FFF2-40B4-BE49-F238E27FC236}">
                <a16:creationId xmlns:a16="http://schemas.microsoft.com/office/drawing/2014/main" id="{C5F78630-F853-4D62-CC86-7829AE5418DD}"/>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B25FF9EA-961E-ACEA-4955-2CC489C2E4D8}"/>
              </a:ext>
            </a:extLst>
          </p:cNvPr>
          <p:cNvSpPr>
            <a:spLocks noGrp="1"/>
          </p:cNvSpPr>
          <p:nvPr>
            <p:ph type="sldNum" sz="quarter" idx="12"/>
          </p:nvPr>
        </p:nvSpPr>
        <p:spPr/>
        <p:txBody>
          <a:bodyPr/>
          <a:lstStyle/>
          <a:p>
            <a:fld id="{A65A5C87-DF58-40C8-B092-1DE63DB4547E}" type="slidenum">
              <a:rPr lang="en-US" dirty="0"/>
              <a:t>17</a:t>
            </a:fld>
            <a:endParaRPr lang="en-US" dirty="0"/>
          </a:p>
        </p:txBody>
      </p:sp>
      <p:pic>
        <p:nvPicPr>
          <p:cNvPr id="7" name="Εικόνα 6" descr="pic134">
            <a:extLst>
              <a:ext uri="{FF2B5EF4-FFF2-40B4-BE49-F238E27FC236}">
                <a16:creationId xmlns:a16="http://schemas.microsoft.com/office/drawing/2014/main" id="{5B7DDE28-A1CB-92BA-98F5-D9E36B18BE87}"/>
              </a:ext>
            </a:extLst>
          </p:cNvPr>
          <p:cNvPicPr>
            <a:picLocks noChangeAspect="1"/>
          </p:cNvPicPr>
          <p:nvPr/>
        </p:nvPicPr>
        <p:blipFill>
          <a:blip r:embed="rId2"/>
          <a:stretch>
            <a:fillRect/>
          </a:stretch>
        </p:blipFill>
        <p:spPr>
          <a:xfrm>
            <a:off x="6592866" y="753414"/>
            <a:ext cx="4705610" cy="768733"/>
          </a:xfrm>
          <a:prstGeom prst="rect">
            <a:avLst/>
          </a:prstGeom>
        </p:spPr>
      </p:pic>
    </p:spTree>
    <p:extLst>
      <p:ext uri="{BB962C8B-B14F-4D97-AF65-F5344CB8AC3E}">
        <p14:creationId xmlns:p14="http://schemas.microsoft.com/office/powerpoint/2010/main" val="71098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3840F1-8F74-147C-096A-8F22FB7A11C6}"/>
              </a:ext>
            </a:extLst>
          </p:cNvPr>
          <p:cNvSpPr>
            <a:spLocks noGrp="1"/>
          </p:cNvSpPr>
          <p:nvPr>
            <p:ph type="title"/>
          </p:nvPr>
        </p:nvSpPr>
        <p:spPr/>
        <p:txBody>
          <a:bodyPr/>
          <a:lstStyle/>
          <a:p>
            <a:r>
              <a:rPr lang="el-GR" sz="2000" b="1" dirty="0">
                <a:solidFill>
                  <a:srgbClr val="766C99"/>
                </a:solidFill>
                <a:latin typeface="Arial"/>
                <a:cs typeface="Arial"/>
              </a:rPr>
              <a:t>11. Ειδικές περιπτώσεις καμπύλης ζήτησης και ελαστικότητας</a:t>
            </a:r>
            <a:endParaRPr lang="el-GR" sz="2000" dirty="0"/>
          </a:p>
        </p:txBody>
      </p:sp>
      <p:sp>
        <p:nvSpPr>
          <p:cNvPr id="3" name="Θέση περιεχομένου 2">
            <a:extLst>
              <a:ext uri="{FF2B5EF4-FFF2-40B4-BE49-F238E27FC236}">
                <a16:creationId xmlns:a16="http://schemas.microsoft.com/office/drawing/2014/main" id="{AFF36DD7-9B7B-7499-ADE4-AB19E3801C70}"/>
              </a:ext>
            </a:extLst>
          </p:cNvPr>
          <p:cNvSpPr>
            <a:spLocks noGrp="1"/>
          </p:cNvSpPr>
          <p:nvPr>
            <p:ph idx="1"/>
          </p:nvPr>
        </p:nvSpPr>
        <p:spPr>
          <a:xfrm>
            <a:off x="729349" y="2070928"/>
            <a:ext cx="10742237" cy="2232807"/>
          </a:xfrm>
        </p:spPr>
        <p:txBody>
          <a:bodyPr vert="horz" lIns="91440" tIns="45720" rIns="91440" bIns="45720" rtlCol="0" anchor="t">
            <a:normAutofit/>
          </a:bodyPr>
          <a:lstStyle/>
          <a:p>
            <a:pPr algn="just"/>
            <a:endParaRPr lang="el-GR" sz="1200" b="1" dirty="0">
              <a:solidFill>
                <a:srgbClr val="766C99"/>
              </a:solidFill>
              <a:latin typeface="Arial"/>
              <a:cs typeface="Arial"/>
            </a:endParaRPr>
          </a:p>
          <a:p>
            <a:pPr algn="just"/>
            <a:r>
              <a:rPr lang="el-GR" sz="1600" dirty="0">
                <a:latin typeface="Arial"/>
                <a:cs typeface="Arial"/>
              </a:rPr>
              <a:t>Υπάρχουν ορισμένες ακραίες και ειδικές περιπτώσεις στις οποίες η ελαστικότητα της ζήτησης είναι σταθερή σε όλο το μήκος της καμπύλης ζήτησης ή σε ένα τμήμα της.</a:t>
            </a:r>
            <a:endParaRPr lang="el-GR" sz="1600">
              <a:latin typeface="Arial"/>
              <a:cs typeface="Arial"/>
            </a:endParaRPr>
          </a:p>
          <a:p>
            <a:pPr algn="just"/>
            <a:r>
              <a:rPr lang="el-GR" sz="1600" b="1" dirty="0">
                <a:latin typeface="Arial"/>
                <a:cs typeface="Arial"/>
              </a:rPr>
              <a:t>(i) Καμπύλη ζήτησης με ελαστικότητα ίση με το μηδέν</a:t>
            </a:r>
            <a:endParaRPr lang="el-GR" sz="1600">
              <a:latin typeface="Arial"/>
              <a:cs typeface="Arial"/>
            </a:endParaRPr>
          </a:p>
          <a:p>
            <a:pPr algn="just"/>
            <a:r>
              <a:rPr lang="el-GR" sz="1600" dirty="0">
                <a:latin typeface="Arial"/>
                <a:cs typeface="Arial"/>
              </a:rPr>
              <a:t>Αν E</a:t>
            </a:r>
            <a:r>
              <a:rPr lang="el-GR" sz="1600" baseline="-25000" dirty="0">
                <a:latin typeface="Arial"/>
                <a:cs typeface="Arial"/>
              </a:rPr>
              <a:t>D</a:t>
            </a:r>
            <a:r>
              <a:rPr lang="el-GR" sz="1600" dirty="0">
                <a:latin typeface="Arial"/>
                <a:cs typeface="Arial"/>
              </a:rPr>
              <a:t> = 0 σε όλα τα σημεία της καμπύλης, τότε η ζήτηση χαρακτηρίζεται τελείως ανελαστική και η καμπύλη ζήτησης είναι ευθεία κάθετη στον άξονα των ποσοτήτων</a:t>
            </a:r>
            <a:endParaRPr lang="el-GR" sz="1600">
              <a:latin typeface="Arial"/>
              <a:cs typeface="Arial"/>
            </a:endParaRPr>
          </a:p>
          <a:p>
            <a:endParaRPr lang="el-GR" dirty="0"/>
          </a:p>
        </p:txBody>
      </p:sp>
      <p:sp>
        <p:nvSpPr>
          <p:cNvPr id="4" name="Θέση ημερομηνίας 3">
            <a:extLst>
              <a:ext uri="{FF2B5EF4-FFF2-40B4-BE49-F238E27FC236}">
                <a16:creationId xmlns:a16="http://schemas.microsoft.com/office/drawing/2014/main" id="{2C74A80F-F085-4D6A-9256-8DCC8B6472E6}"/>
              </a:ext>
            </a:extLst>
          </p:cNvPr>
          <p:cNvSpPr>
            <a:spLocks noGrp="1"/>
          </p:cNvSpPr>
          <p:nvPr>
            <p:ph type="dt" sz="half" idx="10"/>
          </p:nvPr>
        </p:nvSpPr>
        <p:spPr/>
        <p:txBody>
          <a:bodyPr/>
          <a:lstStyle/>
          <a:p>
            <a:fld id="{A957B27D-D360-4174-B4D8-C0C45CED3C21}" type="datetime1">
              <a:t>3/21/2025</a:t>
            </a:fld>
            <a:endParaRPr lang="en-US" dirty="0"/>
          </a:p>
        </p:txBody>
      </p:sp>
      <p:sp>
        <p:nvSpPr>
          <p:cNvPr id="5" name="Θέση υποσέλιδου 4">
            <a:extLst>
              <a:ext uri="{FF2B5EF4-FFF2-40B4-BE49-F238E27FC236}">
                <a16:creationId xmlns:a16="http://schemas.microsoft.com/office/drawing/2014/main" id="{C1044556-93D3-7C10-FFD2-5A6967412D2A}"/>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DA0701AD-403C-46D1-D39E-BDD4A09838B4}"/>
              </a:ext>
            </a:extLst>
          </p:cNvPr>
          <p:cNvSpPr>
            <a:spLocks noGrp="1"/>
          </p:cNvSpPr>
          <p:nvPr>
            <p:ph type="sldNum" sz="quarter" idx="12"/>
          </p:nvPr>
        </p:nvSpPr>
        <p:spPr/>
        <p:txBody>
          <a:bodyPr/>
          <a:lstStyle/>
          <a:p>
            <a:fld id="{A65A5C87-DF58-40C8-B092-1DE63DB4547E}" type="slidenum">
              <a:rPr lang="en-US" dirty="0"/>
              <a:t>18</a:t>
            </a:fld>
            <a:endParaRPr lang="en-US" dirty="0"/>
          </a:p>
        </p:txBody>
      </p:sp>
      <p:pic>
        <p:nvPicPr>
          <p:cNvPr id="7" name="Εικόνα 6" descr="Εικόνα που περιέχει γραμμή, παράλληλα, διάγραμμα, ορθογώνιο παραλληλόγραμμο&#10;&#10;Το περιεχόμενο που δημιουργείται από τεχνητή νοημοσύνη μπορεί να μην είναι σωστό.">
            <a:extLst>
              <a:ext uri="{FF2B5EF4-FFF2-40B4-BE49-F238E27FC236}">
                <a16:creationId xmlns:a16="http://schemas.microsoft.com/office/drawing/2014/main" id="{61F91E2C-47BE-0851-2FB1-335C16967506}"/>
              </a:ext>
            </a:extLst>
          </p:cNvPr>
          <p:cNvPicPr>
            <a:picLocks noChangeAspect="1"/>
          </p:cNvPicPr>
          <p:nvPr/>
        </p:nvPicPr>
        <p:blipFill>
          <a:blip r:embed="rId2"/>
          <a:stretch>
            <a:fillRect/>
          </a:stretch>
        </p:blipFill>
        <p:spPr>
          <a:xfrm>
            <a:off x="6808092" y="4076830"/>
            <a:ext cx="5381625" cy="2190750"/>
          </a:xfrm>
          <a:prstGeom prst="rect">
            <a:avLst/>
          </a:prstGeom>
        </p:spPr>
      </p:pic>
    </p:spTree>
    <p:extLst>
      <p:ext uri="{BB962C8B-B14F-4D97-AF65-F5344CB8AC3E}">
        <p14:creationId xmlns:p14="http://schemas.microsoft.com/office/powerpoint/2010/main" val="2771699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598E122-A1F8-B6B5-138D-13BC371236C1}"/>
              </a:ext>
            </a:extLst>
          </p:cNvPr>
          <p:cNvSpPr>
            <a:spLocks noGrp="1"/>
          </p:cNvSpPr>
          <p:nvPr>
            <p:ph idx="1"/>
          </p:nvPr>
        </p:nvSpPr>
        <p:spPr>
          <a:xfrm>
            <a:off x="760663" y="2081366"/>
            <a:ext cx="10168128" cy="3694176"/>
          </a:xfrm>
        </p:spPr>
        <p:txBody>
          <a:bodyPr vert="horz" lIns="91440" tIns="45720" rIns="91440" bIns="45720" rtlCol="0" anchor="t">
            <a:normAutofit/>
          </a:bodyPr>
          <a:lstStyle/>
          <a:p>
            <a:pPr algn="just"/>
            <a:r>
              <a:rPr lang="el-GR" sz="1600" dirty="0">
                <a:latin typeface="Arial"/>
                <a:cs typeface="Arial"/>
              </a:rPr>
              <a:t>Αυτό σημαίνει ότι οι καταναλωτές δεν αντιδρούν στις μεταβολές της τιμής του αγαθού και συνεχίζουν να ζητούν την ίδια ποσότητα, ανεξάρτητα από την τιμή. Είναι μια ακραία περίπτωση ζήτησης που θα μπορούσε να ισχύει, για παράδειγμα, στη ζήτηση φαρμάκων απαραίτητων για τη θεραπεία κάποιας ασθένειας</a:t>
            </a:r>
            <a:r>
              <a:rPr lang="el-GR" sz="1100" dirty="0">
                <a:latin typeface="Arial"/>
                <a:cs typeface="Arial"/>
              </a:rPr>
              <a:t>.</a:t>
            </a:r>
            <a:endParaRPr lang="el-GR"/>
          </a:p>
          <a:p>
            <a:pPr algn="just"/>
            <a:r>
              <a:rPr lang="el-GR" sz="1600" dirty="0">
                <a:latin typeface="Arial"/>
                <a:cs typeface="Arial"/>
              </a:rPr>
              <a:t>Άλλη μια ακραία περίπτωση είναι αυτή που παρουσιάζεται στο διάγραμμα 2.13, όπου η καμπύλη ζήτησης είναι παράλληλη προς τον άξονα των ποσοτήτων. Στην περίπτωση αυτή οι καταναλωτές ζητούν στην ίδια τιμή οποιαδήποτε ποσότητα μπορούν να βρουν. Στην πράξη αυτό είναι αδύνατο, γιατί το εισόδημα των καταναλωτών είναι περιορισμένο. Θα μπορούσε να ισχύει για περιορισμένα όρια ζητούμενων ποσοτήτων</a:t>
            </a:r>
          </a:p>
          <a:p>
            <a:pPr algn="just"/>
            <a:r>
              <a:rPr lang="en-US" sz="1600" b="1" dirty="0">
                <a:latin typeface="Arial"/>
                <a:cs typeface="Arial"/>
              </a:rPr>
              <a:t>(iii) Καμπ</a:t>
            </a:r>
            <a:r>
              <a:rPr lang="en-US" sz="1600" b="1" dirty="0" err="1">
                <a:latin typeface="Arial"/>
                <a:cs typeface="Arial"/>
              </a:rPr>
              <a:t>ύλη</a:t>
            </a:r>
            <a:r>
              <a:rPr lang="en-US" sz="1600" b="1" dirty="0">
                <a:latin typeface="Arial"/>
                <a:cs typeface="Arial"/>
              </a:rPr>
              <a:t> </a:t>
            </a:r>
            <a:r>
              <a:rPr lang="en-US" sz="1600" b="1" dirty="0" err="1">
                <a:latin typeface="Arial"/>
                <a:cs typeface="Arial"/>
              </a:rPr>
              <a:t>ζήτησης</a:t>
            </a:r>
            <a:r>
              <a:rPr lang="en-US" sz="1600" b="1" dirty="0">
                <a:latin typeface="Arial"/>
                <a:cs typeface="Arial"/>
              </a:rPr>
              <a:t> </a:t>
            </a:r>
            <a:r>
              <a:rPr lang="en-US" sz="1600" b="1" dirty="0" err="1">
                <a:latin typeface="Arial"/>
                <a:cs typeface="Arial"/>
              </a:rPr>
              <a:t>με</a:t>
            </a:r>
            <a:r>
              <a:rPr lang="en-US" sz="1600" b="1" dirty="0">
                <a:latin typeface="Arial"/>
                <a:cs typeface="Arial"/>
              </a:rPr>
              <a:t> </a:t>
            </a:r>
            <a:r>
              <a:rPr lang="en-US" sz="1600" b="1" dirty="0" err="1">
                <a:latin typeface="Arial"/>
                <a:cs typeface="Arial"/>
              </a:rPr>
              <a:t>ελ</a:t>
            </a:r>
            <a:r>
              <a:rPr lang="en-US" sz="1600" b="1" dirty="0">
                <a:latin typeface="Arial"/>
                <a:cs typeface="Arial"/>
              </a:rPr>
              <a:t>α</a:t>
            </a:r>
            <a:r>
              <a:rPr lang="en-US" sz="1600" b="1" dirty="0" err="1">
                <a:latin typeface="Arial"/>
                <a:cs typeface="Arial"/>
              </a:rPr>
              <a:t>στικότητ</a:t>
            </a:r>
            <a:r>
              <a:rPr lang="en-US" sz="1600" b="1" dirty="0">
                <a:latin typeface="Arial"/>
                <a:cs typeface="Arial"/>
              </a:rPr>
              <a:t>α </a:t>
            </a:r>
            <a:r>
              <a:rPr lang="en-US" sz="1600" b="1" dirty="0" err="1">
                <a:latin typeface="Arial"/>
                <a:cs typeface="Arial"/>
              </a:rPr>
              <a:t>ίση</a:t>
            </a:r>
            <a:r>
              <a:rPr lang="en-US" sz="1600" b="1" dirty="0">
                <a:latin typeface="Arial"/>
                <a:cs typeface="Arial"/>
              </a:rPr>
              <a:t> </a:t>
            </a:r>
            <a:r>
              <a:rPr lang="en-US" sz="1600" b="1" dirty="0" err="1">
                <a:latin typeface="Arial"/>
                <a:cs typeface="Arial"/>
              </a:rPr>
              <a:t>με</a:t>
            </a:r>
            <a:r>
              <a:rPr lang="en-US" sz="1600" b="1" dirty="0">
                <a:latin typeface="Arial"/>
                <a:cs typeface="Arial"/>
              </a:rPr>
              <a:t> </a:t>
            </a:r>
            <a:r>
              <a:rPr lang="en-US" sz="1600" b="1" dirty="0" err="1">
                <a:latin typeface="Arial"/>
                <a:cs typeface="Arial"/>
              </a:rPr>
              <a:t>τη</a:t>
            </a:r>
            <a:r>
              <a:rPr lang="en-US" sz="1600" b="1" dirty="0">
                <a:latin typeface="Arial"/>
                <a:cs typeface="Arial"/>
              </a:rPr>
              <a:t> </a:t>
            </a:r>
            <a:r>
              <a:rPr lang="en-US" sz="1600" b="1" dirty="0" err="1">
                <a:latin typeface="Arial"/>
                <a:cs typeface="Arial"/>
              </a:rPr>
              <a:t>μονάδ</a:t>
            </a:r>
            <a:r>
              <a:rPr lang="en-US" sz="1600" b="1" dirty="0">
                <a:latin typeface="Arial"/>
                <a:cs typeface="Arial"/>
              </a:rPr>
              <a:t>α</a:t>
            </a:r>
            <a:endParaRPr lang="en-US" sz="1600" dirty="0">
              <a:latin typeface="Arial"/>
              <a:cs typeface="Arial"/>
            </a:endParaRPr>
          </a:p>
          <a:p>
            <a:pPr algn="just"/>
            <a:r>
              <a:rPr lang="en-US" sz="1600" err="1">
                <a:latin typeface="Arial"/>
                <a:cs typeface="Arial"/>
              </a:rPr>
              <a:t>Ότ</a:t>
            </a:r>
            <a:r>
              <a:rPr lang="en-US" sz="1600" dirty="0">
                <a:latin typeface="Arial"/>
                <a:cs typeface="Arial"/>
              </a:rPr>
              <a:t>αν η καμπ</a:t>
            </a:r>
            <a:r>
              <a:rPr lang="en-US" sz="1600" err="1">
                <a:latin typeface="Arial"/>
                <a:cs typeface="Arial"/>
              </a:rPr>
              <a:t>ύλη</a:t>
            </a:r>
            <a:r>
              <a:rPr lang="en-US" sz="1600" dirty="0">
                <a:latin typeface="Arial"/>
                <a:cs typeface="Arial"/>
              </a:rPr>
              <a:t> </a:t>
            </a:r>
            <a:r>
              <a:rPr lang="en-US" sz="1600" err="1">
                <a:latin typeface="Arial"/>
                <a:cs typeface="Arial"/>
              </a:rPr>
              <a:t>ζήτησης</a:t>
            </a:r>
            <a:r>
              <a:rPr lang="en-US" sz="1600" dirty="0">
                <a:latin typeface="Arial"/>
                <a:cs typeface="Arial"/>
              </a:rPr>
              <a:t> </a:t>
            </a:r>
            <a:r>
              <a:rPr lang="en-US" sz="1600" err="1">
                <a:latin typeface="Arial"/>
                <a:cs typeface="Arial"/>
              </a:rPr>
              <a:t>είν</a:t>
            </a:r>
            <a:r>
              <a:rPr lang="en-US" sz="1600" dirty="0">
                <a:latin typeface="Arial"/>
                <a:cs typeface="Arial"/>
              </a:rPr>
              <a:t>αι </a:t>
            </a:r>
            <a:r>
              <a:rPr lang="en-US" sz="1600" err="1">
                <a:latin typeface="Arial"/>
                <a:cs typeface="Arial"/>
              </a:rPr>
              <a:t>ισοσκελής</a:t>
            </a:r>
            <a:r>
              <a:rPr lang="en-US" sz="1600" dirty="0">
                <a:latin typeface="Arial"/>
                <a:cs typeface="Arial"/>
              </a:rPr>
              <a:t> υπ</a:t>
            </a:r>
            <a:r>
              <a:rPr lang="en-US" sz="1600" err="1">
                <a:latin typeface="Arial"/>
                <a:cs typeface="Arial"/>
              </a:rPr>
              <a:t>ερ</a:t>
            </a:r>
            <a:r>
              <a:rPr lang="en-US" sz="1600" dirty="0">
                <a:latin typeface="Arial"/>
                <a:cs typeface="Arial"/>
              </a:rPr>
              <a:t>β</a:t>
            </a:r>
            <a:r>
              <a:rPr lang="en-US" sz="1600" err="1">
                <a:latin typeface="Arial"/>
                <a:cs typeface="Arial"/>
              </a:rPr>
              <a:t>ολή</a:t>
            </a:r>
            <a:r>
              <a:rPr lang="en-US" sz="1600" dirty="0">
                <a:latin typeface="Arial"/>
                <a:cs typeface="Arial"/>
              </a:rPr>
              <a:t> (5ii, </a:t>
            </a:r>
            <a:r>
              <a:rPr lang="en-US" sz="1600" err="1">
                <a:latin typeface="Arial"/>
                <a:cs typeface="Arial"/>
              </a:rPr>
              <a:t>κεφ</a:t>
            </a:r>
            <a:r>
              <a:rPr lang="en-US" sz="1600" dirty="0">
                <a:latin typeface="Arial"/>
                <a:cs typeface="Arial"/>
              </a:rPr>
              <a:t>. 2) </a:t>
            </a:r>
            <a:r>
              <a:rPr lang="en-US" sz="1600" err="1">
                <a:latin typeface="Arial"/>
                <a:cs typeface="Arial"/>
              </a:rPr>
              <a:t>τότε</a:t>
            </a:r>
            <a:r>
              <a:rPr lang="en-US" sz="1600" dirty="0">
                <a:latin typeface="Arial"/>
                <a:cs typeface="Arial"/>
              </a:rPr>
              <a:t> </a:t>
            </a:r>
            <a:r>
              <a:rPr lang="en-US" sz="1600" err="1">
                <a:latin typeface="Arial"/>
                <a:cs typeface="Arial"/>
              </a:rPr>
              <a:t>σε</a:t>
            </a:r>
            <a:r>
              <a:rPr lang="en-US" sz="1600" dirty="0">
                <a:latin typeface="Arial"/>
                <a:cs typeface="Arial"/>
              </a:rPr>
              <a:t> </a:t>
            </a:r>
            <a:r>
              <a:rPr lang="en-US" sz="1600" err="1">
                <a:latin typeface="Arial"/>
                <a:cs typeface="Arial"/>
              </a:rPr>
              <a:t>όλο</a:t>
            </a:r>
            <a:r>
              <a:rPr lang="en-US" sz="1600" dirty="0">
                <a:latin typeface="Arial"/>
                <a:cs typeface="Arial"/>
              </a:rPr>
              <a:t> </a:t>
            </a:r>
            <a:r>
              <a:rPr lang="en-US" sz="1600" err="1">
                <a:latin typeface="Arial"/>
                <a:cs typeface="Arial"/>
              </a:rPr>
              <a:t>το</a:t>
            </a:r>
            <a:r>
              <a:rPr lang="en-US" sz="1600" dirty="0">
                <a:latin typeface="Arial"/>
                <a:cs typeface="Arial"/>
              </a:rPr>
              <a:t> </a:t>
            </a:r>
            <a:r>
              <a:rPr lang="en-US" sz="1600" err="1">
                <a:latin typeface="Arial"/>
                <a:cs typeface="Arial"/>
              </a:rPr>
              <a:t>μήκος</a:t>
            </a:r>
            <a:r>
              <a:rPr lang="en-US" sz="1600" dirty="0">
                <a:latin typeface="Arial"/>
                <a:cs typeface="Arial"/>
              </a:rPr>
              <a:t> </a:t>
            </a:r>
            <a:r>
              <a:rPr lang="en-US" sz="1600" err="1">
                <a:latin typeface="Arial"/>
                <a:cs typeface="Arial"/>
              </a:rPr>
              <a:t>της</a:t>
            </a:r>
            <a:r>
              <a:rPr lang="en-US" sz="1600" dirty="0">
                <a:latin typeface="Arial"/>
                <a:cs typeface="Arial"/>
              </a:rPr>
              <a:t> καμπ</a:t>
            </a:r>
            <a:r>
              <a:rPr lang="en-US" sz="1600" err="1">
                <a:latin typeface="Arial"/>
                <a:cs typeface="Arial"/>
              </a:rPr>
              <a:t>ύλης</a:t>
            </a:r>
            <a:r>
              <a:rPr lang="en-US" sz="1600" dirty="0">
                <a:latin typeface="Arial"/>
                <a:cs typeface="Arial"/>
              </a:rPr>
              <a:t> η </a:t>
            </a:r>
            <a:r>
              <a:rPr lang="en-US" sz="1600" err="1">
                <a:latin typeface="Arial"/>
                <a:cs typeface="Arial"/>
              </a:rPr>
              <a:t>ελ</a:t>
            </a:r>
            <a:r>
              <a:rPr lang="en-US" sz="1600" dirty="0">
                <a:latin typeface="Arial"/>
                <a:cs typeface="Arial"/>
              </a:rPr>
              <a:t>α</a:t>
            </a:r>
            <a:r>
              <a:rPr lang="en-US" sz="1600" err="1">
                <a:latin typeface="Arial"/>
                <a:cs typeface="Arial"/>
              </a:rPr>
              <a:t>στικότητ</a:t>
            </a:r>
            <a:r>
              <a:rPr lang="en-US" sz="1600" dirty="0">
                <a:latin typeface="Arial"/>
                <a:cs typeface="Arial"/>
              </a:rPr>
              <a:t>α </a:t>
            </a:r>
            <a:r>
              <a:rPr lang="en-US" sz="1600" err="1">
                <a:latin typeface="Arial"/>
                <a:cs typeface="Arial"/>
              </a:rPr>
              <a:t>ζήτησης</a:t>
            </a:r>
            <a:r>
              <a:rPr lang="en-US" sz="1600" dirty="0">
                <a:latin typeface="Arial"/>
                <a:cs typeface="Arial"/>
              </a:rPr>
              <a:t> </a:t>
            </a:r>
            <a:r>
              <a:rPr lang="en-US" sz="1600" err="1">
                <a:latin typeface="Arial"/>
                <a:cs typeface="Arial"/>
              </a:rPr>
              <a:t>είν</a:t>
            </a:r>
            <a:r>
              <a:rPr lang="en-US" sz="1600" dirty="0">
                <a:latin typeface="Arial"/>
                <a:cs typeface="Arial"/>
              </a:rPr>
              <a:t>αι </a:t>
            </a:r>
            <a:r>
              <a:rPr lang="en-US" sz="1600" err="1">
                <a:latin typeface="Arial"/>
                <a:cs typeface="Arial"/>
              </a:rPr>
              <a:t>σε</a:t>
            </a:r>
            <a:r>
              <a:rPr lang="en-US" sz="1600" dirty="0">
                <a:latin typeface="Arial"/>
                <a:cs typeface="Arial"/>
              </a:rPr>
              <a:t> απ</a:t>
            </a:r>
            <a:r>
              <a:rPr lang="en-US" sz="1600" err="1">
                <a:latin typeface="Arial"/>
                <a:cs typeface="Arial"/>
              </a:rPr>
              <a:t>όλυτη</a:t>
            </a:r>
            <a:r>
              <a:rPr lang="en-US" sz="1600" dirty="0">
                <a:latin typeface="Arial"/>
                <a:cs typeface="Arial"/>
              </a:rPr>
              <a:t> </a:t>
            </a:r>
            <a:r>
              <a:rPr lang="en-US" sz="1600" err="1">
                <a:latin typeface="Arial"/>
                <a:cs typeface="Arial"/>
              </a:rPr>
              <a:t>τιμή</a:t>
            </a:r>
            <a:r>
              <a:rPr lang="en-US" sz="1600" dirty="0">
                <a:latin typeface="Arial"/>
                <a:cs typeface="Arial"/>
              </a:rPr>
              <a:t> </a:t>
            </a:r>
            <a:r>
              <a:rPr lang="en-US" sz="1600" err="1">
                <a:latin typeface="Arial"/>
                <a:cs typeface="Arial"/>
              </a:rPr>
              <a:t>ίση</a:t>
            </a:r>
            <a:r>
              <a:rPr lang="en-US" sz="1600" dirty="0">
                <a:latin typeface="Arial"/>
                <a:cs typeface="Arial"/>
              </a:rPr>
              <a:t> </a:t>
            </a:r>
            <a:r>
              <a:rPr lang="en-US" sz="1600" err="1">
                <a:latin typeface="Arial"/>
                <a:cs typeface="Arial"/>
              </a:rPr>
              <a:t>με</a:t>
            </a:r>
            <a:r>
              <a:rPr lang="en-US" sz="1600" dirty="0">
                <a:latin typeface="Arial"/>
                <a:cs typeface="Arial"/>
              </a:rPr>
              <a:t> </a:t>
            </a:r>
            <a:r>
              <a:rPr lang="en-US" sz="1600" err="1">
                <a:latin typeface="Arial"/>
                <a:cs typeface="Arial"/>
              </a:rPr>
              <a:t>τη</a:t>
            </a:r>
            <a:r>
              <a:rPr lang="en-US" sz="1600" dirty="0">
                <a:latin typeface="Arial"/>
                <a:cs typeface="Arial"/>
              </a:rPr>
              <a:t> </a:t>
            </a:r>
            <a:r>
              <a:rPr lang="en-US" sz="1600" err="1">
                <a:latin typeface="Arial"/>
                <a:cs typeface="Arial"/>
              </a:rPr>
              <a:t>μονάδ</a:t>
            </a:r>
            <a:r>
              <a:rPr lang="en-US" sz="1600" dirty="0">
                <a:latin typeface="Arial"/>
                <a:cs typeface="Arial"/>
              </a:rPr>
              <a:t>α. </a:t>
            </a:r>
            <a:r>
              <a:rPr lang="en-US" sz="1600" err="1">
                <a:latin typeface="Arial"/>
                <a:cs typeface="Arial"/>
              </a:rPr>
              <a:t>Αυτό</a:t>
            </a:r>
            <a:r>
              <a:rPr lang="en-US" sz="1600" dirty="0">
                <a:latin typeface="Arial"/>
                <a:cs typeface="Arial"/>
              </a:rPr>
              <a:t> απ</a:t>
            </a:r>
            <a:r>
              <a:rPr lang="en-US" sz="1600" err="1">
                <a:latin typeface="Arial"/>
                <a:cs typeface="Arial"/>
              </a:rPr>
              <a:t>οδεικνύετ</a:t>
            </a:r>
            <a:r>
              <a:rPr lang="en-US" sz="1600" dirty="0">
                <a:latin typeface="Arial"/>
                <a:cs typeface="Arial"/>
              </a:rPr>
              <a:t>αι </a:t>
            </a:r>
            <a:r>
              <a:rPr lang="en-US" sz="1600" err="1">
                <a:latin typeface="Arial"/>
                <a:cs typeface="Arial"/>
              </a:rPr>
              <a:t>εύκολ</a:t>
            </a:r>
            <a:r>
              <a:rPr lang="en-US" sz="1600" dirty="0">
                <a:latin typeface="Arial"/>
                <a:cs typeface="Arial"/>
              </a:rPr>
              <a:t>α, αν </a:t>
            </a:r>
            <a:r>
              <a:rPr lang="en-US" sz="1600" err="1">
                <a:latin typeface="Arial"/>
                <a:cs typeface="Arial"/>
              </a:rPr>
              <a:t>χρησιμο</a:t>
            </a:r>
            <a:r>
              <a:rPr lang="en-US" sz="1600" dirty="0">
                <a:latin typeface="Arial"/>
                <a:cs typeface="Arial"/>
              </a:rPr>
              <a:t>π</a:t>
            </a:r>
            <a:r>
              <a:rPr lang="en-US" sz="1600" err="1">
                <a:latin typeface="Arial"/>
                <a:cs typeface="Arial"/>
              </a:rPr>
              <a:t>οιήσουμε</a:t>
            </a:r>
            <a:r>
              <a:rPr lang="en-US" sz="1600" dirty="0">
                <a:latin typeface="Arial"/>
                <a:cs typeface="Arial"/>
              </a:rPr>
              <a:t> </a:t>
            </a:r>
            <a:r>
              <a:rPr lang="en-US" sz="1600" err="1">
                <a:latin typeface="Arial"/>
                <a:cs typeface="Arial"/>
              </a:rPr>
              <a:t>τον</a:t>
            </a:r>
            <a:r>
              <a:rPr lang="en-US" sz="1600" dirty="0">
                <a:latin typeface="Arial"/>
                <a:cs typeface="Arial"/>
              </a:rPr>
              <a:t> </a:t>
            </a:r>
            <a:r>
              <a:rPr lang="en-US" sz="1600" err="1">
                <a:latin typeface="Arial"/>
                <a:cs typeface="Arial"/>
              </a:rPr>
              <a:t>τύ</a:t>
            </a:r>
            <a:r>
              <a:rPr lang="en-US" sz="1600" dirty="0">
                <a:latin typeface="Arial"/>
                <a:cs typeface="Arial"/>
              </a:rPr>
              <a:t>πο </a:t>
            </a:r>
            <a:r>
              <a:rPr lang="en-US" sz="1600" err="1">
                <a:latin typeface="Arial"/>
                <a:cs typeface="Arial"/>
              </a:rPr>
              <a:t>της</a:t>
            </a:r>
            <a:r>
              <a:rPr lang="en-US" sz="1600" dirty="0">
                <a:latin typeface="Arial"/>
                <a:cs typeface="Arial"/>
              </a:rPr>
              <a:t> </a:t>
            </a:r>
            <a:r>
              <a:rPr lang="en-US" sz="1600" err="1">
                <a:latin typeface="Arial"/>
                <a:cs typeface="Arial"/>
              </a:rPr>
              <a:t>ελ</a:t>
            </a:r>
            <a:r>
              <a:rPr lang="en-US" sz="1600" dirty="0">
                <a:latin typeface="Arial"/>
                <a:cs typeface="Arial"/>
              </a:rPr>
              <a:t>α</a:t>
            </a:r>
            <a:r>
              <a:rPr lang="en-US" sz="1600" err="1">
                <a:latin typeface="Arial"/>
                <a:cs typeface="Arial"/>
              </a:rPr>
              <a:t>στικότητ</a:t>
            </a:r>
            <a:r>
              <a:rPr lang="en-US" sz="1600" dirty="0">
                <a:latin typeface="Arial"/>
                <a:cs typeface="Arial"/>
              </a:rPr>
              <a:t>ας </a:t>
            </a:r>
            <a:r>
              <a:rPr lang="en-US" sz="1600" err="1">
                <a:latin typeface="Arial"/>
                <a:cs typeface="Arial"/>
              </a:rPr>
              <a:t>τόξου</a:t>
            </a:r>
            <a:r>
              <a:rPr lang="en-US" sz="1600" dirty="0">
                <a:latin typeface="Arial"/>
                <a:cs typeface="Arial"/>
              </a:rPr>
              <a:t>.</a:t>
            </a:r>
            <a:endParaRPr lang="en-US" sz="1600" dirty="0"/>
          </a:p>
          <a:p>
            <a:endParaRPr lang="en-US" dirty="0"/>
          </a:p>
        </p:txBody>
      </p:sp>
      <p:sp>
        <p:nvSpPr>
          <p:cNvPr id="4" name="Θέση ημερομηνίας 3">
            <a:extLst>
              <a:ext uri="{FF2B5EF4-FFF2-40B4-BE49-F238E27FC236}">
                <a16:creationId xmlns:a16="http://schemas.microsoft.com/office/drawing/2014/main" id="{449ED624-4C43-1C5A-5D88-A12D632CB9C1}"/>
              </a:ext>
            </a:extLst>
          </p:cNvPr>
          <p:cNvSpPr>
            <a:spLocks noGrp="1"/>
          </p:cNvSpPr>
          <p:nvPr>
            <p:ph type="dt" sz="half" idx="10"/>
          </p:nvPr>
        </p:nvSpPr>
        <p:spPr/>
        <p:txBody>
          <a:bodyPr/>
          <a:lstStyle/>
          <a:p>
            <a:fld id="{77A32FBB-826E-4349-94CA-F93D1C6221B4}" type="datetime1">
              <a:t>3/21/2025</a:t>
            </a:fld>
            <a:endParaRPr lang="en-US" dirty="0"/>
          </a:p>
        </p:txBody>
      </p:sp>
      <p:sp>
        <p:nvSpPr>
          <p:cNvPr id="5" name="Θέση υποσέλιδου 4">
            <a:extLst>
              <a:ext uri="{FF2B5EF4-FFF2-40B4-BE49-F238E27FC236}">
                <a16:creationId xmlns:a16="http://schemas.microsoft.com/office/drawing/2014/main" id="{674C7FF0-B68F-1DD4-B781-239E270991B3}"/>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E3C1B27C-C36D-68FD-DF69-1C68835FC92F}"/>
              </a:ext>
            </a:extLst>
          </p:cNvPr>
          <p:cNvSpPr>
            <a:spLocks noGrp="1"/>
          </p:cNvSpPr>
          <p:nvPr>
            <p:ph type="sldNum" sz="quarter" idx="12"/>
          </p:nvPr>
        </p:nvSpPr>
        <p:spPr/>
        <p:txBody>
          <a:bodyPr/>
          <a:lstStyle/>
          <a:p>
            <a:fld id="{A65A5C87-DF58-40C8-B092-1DE63DB4547E}" type="slidenum">
              <a:rPr lang="en-US" dirty="0"/>
              <a:t>19</a:t>
            </a:fld>
            <a:endParaRPr lang="en-US" dirty="0"/>
          </a:p>
        </p:txBody>
      </p:sp>
    </p:spTree>
    <p:extLst>
      <p:ext uri="{BB962C8B-B14F-4D97-AF65-F5344CB8AC3E}">
        <p14:creationId xmlns:p14="http://schemas.microsoft.com/office/powerpoint/2010/main" val="96350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4557232-B5F1-1FE6-0565-4B4E3603C0EC}"/>
              </a:ext>
            </a:extLst>
          </p:cNvPr>
          <p:cNvSpPr>
            <a:spLocks noGrp="1"/>
          </p:cNvSpPr>
          <p:nvPr>
            <p:ph idx="1"/>
          </p:nvPr>
        </p:nvSpPr>
        <p:spPr>
          <a:xfrm>
            <a:off x="591041" y="1711572"/>
            <a:ext cx="11017625" cy="3631393"/>
          </a:xfrm>
        </p:spPr>
        <p:txBody>
          <a:bodyPr vert="horz" lIns="91440" tIns="45720" rIns="91440" bIns="45720" rtlCol="0" anchor="t">
            <a:normAutofit/>
          </a:bodyPr>
          <a:lstStyle/>
          <a:p>
            <a:pPr algn="just"/>
            <a:endParaRPr lang="el-GR" sz="1600" b="1" dirty="0">
              <a:solidFill>
                <a:srgbClr val="766C99"/>
              </a:solidFill>
              <a:latin typeface="Arial"/>
              <a:cs typeface="Arial"/>
            </a:endParaRPr>
          </a:p>
          <a:p>
            <a:pPr algn="just"/>
            <a:r>
              <a:rPr lang="el-GR" sz="1600" dirty="0">
                <a:latin typeface="Arial"/>
                <a:cs typeface="Arial"/>
              </a:rPr>
              <a:t>Στο προηγούμενο κεφάλαιο εξετάσαμε τα βασικά οικονομικά προβλήματα που αντιμετωπίζει κάθε κοινωνία και στα οποία πρέπει να δίνει λύση. Παρουσιάσαμε επίσης πολύ απλοποιημένα το οικονομικό κύκλωμα μιας οικονομίας που βασίζεται στο σύστημα της αγοράς και των τιμών, για να λύνει τα βασικά οικονομικά της προβλήματα. Δεν εξετάσαμε όμως πώς προσδιορίζονται οι τιμές των αγαθών. Αν και η απάντηση σε αυτό το ερώτημα είναι φαινομενικά απλή, η κατανόηση της απαιτεί προσεκτικότερη ανάλυση. Με λίγα λόγια</a:t>
            </a:r>
            <a:endParaRPr lang="el-GR" sz="1600"/>
          </a:p>
          <a:p>
            <a:pPr algn="just"/>
            <a:r>
              <a:rPr lang="el-GR" sz="1600" b="1" dirty="0">
                <a:latin typeface="Arial"/>
                <a:cs typeface="Arial"/>
              </a:rPr>
              <a:t>οι τιμές των αγαθών προσδιορίζονται στην αγορά από την αλληλεπίδραση των δυνάμεων της ζήτησης και της προσφοράς.</a:t>
            </a:r>
            <a:endParaRPr lang="el-GR" sz="1600" dirty="0"/>
          </a:p>
          <a:p>
            <a:pPr algn="just"/>
            <a:r>
              <a:rPr lang="el-GR" sz="1600" dirty="0">
                <a:latin typeface="Arial"/>
                <a:cs typeface="Arial"/>
              </a:rPr>
              <a:t>Για να καταλάβουμε, επομένως, πώς προσδιορίζεται η τιμή ενός αγαθού, θα πρέπει πρώτα να εξηγήσουμε τις έννοιες της ζήτησης (</a:t>
            </a:r>
            <a:r>
              <a:rPr lang="el-GR" sz="1600" err="1">
                <a:latin typeface="Arial"/>
                <a:cs typeface="Arial"/>
              </a:rPr>
              <a:t>demand</a:t>
            </a:r>
            <a:r>
              <a:rPr lang="el-GR" sz="1600" dirty="0">
                <a:latin typeface="Arial"/>
                <a:cs typeface="Arial"/>
              </a:rPr>
              <a:t>) και της προσφοράς (</a:t>
            </a:r>
            <a:r>
              <a:rPr lang="el-GR" sz="1600" err="1">
                <a:latin typeface="Arial"/>
                <a:cs typeface="Arial"/>
              </a:rPr>
              <a:t>supply</a:t>
            </a:r>
            <a:r>
              <a:rPr lang="el-GR" sz="1600" dirty="0">
                <a:latin typeface="Arial"/>
                <a:cs typeface="Arial"/>
              </a:rPr>
              <a:t>). Σε αυτό το κεφάλαιο θα μελετήσουμε τη ζήτηση των αγαθών.</a:t>
            </a:r>
            <a:endParaRPr lang="el-GR" sz="1600" dirty="0"/>
          </a:p>
          <a:p>
            <a:pPr marL="0" indent="0">
              <a:buNone/>
            </a:pPr>
            <a:endParaRPr lang="el-GR" dirty="0"/>
          </a:p>
        </p:txBody>
      </p:sp>
      <p:sp>
        <p:nvSpPr>
          <p:cNvPr id="4" name="Θέση ημερομηνίας 3">
            <a:extLst>
              <a:ext uri="{FF2B5EF4-FFF2-40B4-BE49-F238E27FC236}">
                <a16:creationId xmlns:a16="http://schemas.microsoft.com/office/drawing/2014/main" id="{9FBA3C13-5E47-3A11-24EC-2B3EB3F97925}"/>
              </a:ext>
            </a:extLst>
          </p:cNvPr>
          <p:cNvSpPr>
            <a:spLocks noGrp="1"/>
          </p:cNvSpPr>
          <p:nvPr>
            <p:ph type="dt" sz="half" idx="10"/>
          </p:nvPr>
        </p:nvSpPr>
        <p:spPr/>
        <p:txBody>
          <a:bodyPr/>
          <a:lstStyle/>
          <a:p>
            <a:fld id="{5DC3FC8D-CABE-41A3-8306-AD320DD7167F}" type="datetime1">
              <a:t>21/3/2025</a:t>
            </a:fld>
            <a:endParaRPr lang="en-US" dirty="0"/>
          </a:p>
        </p:txBody>
      </p:sp>
      <p:sp>
        <p:nvSpPr>
          <p:cNvPr id="5" name="Θέση υποσέλιδου 4">
            <a:extLst>
              <a:ext uri="{FF2B5EF4-FFF2-40B4-BE49-F238E27FC236}">
                <a16:creationId xmlns:a16="http://schemas.microsoft.com/office/drawing/2014/main" id="{9856CE26-4C32-CB31-D4F6-5EADF2EBDF6C}"/>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78D9767-FFDC-BF20-50D3-32B0DD9357FF}"/>
              </a:ext>
            </a:extLst>
          </p:cNvPr>
          <p:cNvSpPr>
            <a:spLocks noGrp="1"/>
          </p:cNvSpPr>
          <p:nvPr>
            <p:ph type="sldNum" sz="quarter" idx="12"/>
          </p:nvPr>
        </p:nvSpPr>
        <p:spPr/>
        <p:txBody>
          <a:bodyPr/>
          <a:lstStyle/>
          <a:p>
            <a:fld id="{A65A5C87-DF58-40C8-B092-1DE63DB4547E}" type="slidenum">
              <a:rPr lang="en-US" dirty="0"/>
              <a:t>2</a:t>
            </a:fld>
            <a:endParaRPr lang="en-US" dirty="0"/>
          </a:p>
        </p:txBody>
      </p:sp>
      <p:sp>
        <p:nvSpPr>
          <p:cNvPr id="7" name="TextBox 6">
            <a:extLst>
              <a:ext uri="{FF2B5EF4-FFF2-40B4-BE49-F238E27FC236}">
                <a16:creationId xmlns:a16="http://schemas.microsoft.com/office/drawing/2014/main" id="{75A19393-AA15-2237-4CEB-08BAF7EB2E33}"/>
              </a:ext>
            </a:extLst>
          </p:cNvPr>
          <p:cNvSpPr txBox="1"/>
          <p:nvPr/>
        </p:nvSpPr>
        <p:spPr>
          <a:xfrm>
            <a:off x="992841" y="992842"/>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000" b="1" dirty="0">
                <a:solidFill>
                  <a:srgbClr val="766C99"/>
                </a:solidFill>
                <a:latin typeface="Arial"/>
                <a:cs typeface="Arial"/>
              </a:rPr>
              <a:t>1. Εισαγωγή</a:t>
            </a:r>
            <a:endParaRPr lang="el-GR" sz="2000" dirty="0"/>
          </a:p>
        </p:txBody>
      </p:sp>
    </p:spTree>
    <p:extLst>
      <p:ext uri="{BB962C8B-B14F-4D97-AF65-F5344CB8AC3E}">
        <p14:creationId xmlns:p14="http://schemas.microsoft.com/office/powerpoint/2010/main" val="3529003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239FCA-5854-F734-E393-CBC209BF576B}"/>
              </a:ext>
            </a:extLst>
          </p:cNvPr>
          <p:cNvSpPr>
            <a:spLocks noGrp="1"/>
          </p:cNvSpPr>
          <p:nvPr>
            <p:ph type="title"/>
          </p:nvPr>
        </p:nvSpPr>
        <p:spPr/>
        <p:txBody>
          <a:bodyPr/>
          <a:lstStyle/>
          <a:p>
            <a:r>
              <a:rPr lang="el-GR" sz="2000" dirty="0">
                <a:latin typeface="Arial"/>
                <a:cs typeface="Arial"/>
              </a:rPr>
              <a:t>(</a:t>
            </a:r>
            <a:r>
              <a:rPr lang="el-GR" sz="2000" dirty="0" err="1">
                <a:latin typeface="Arial"/>
                <a:cs typeface="Arial"/>
              </a:rPr>
              <a:t>iv</a:t>
            </a:r>
            <a:r>
              <a:rPr lang="el-GR" sz="2000" dirty="0">
                <a:latin typeface="Arial"/>
                <a:cs typeface="Arial"/>
              </a:rPr>
              <a:t>) Η ελαστικότητα στην ευθεία καμπύλη ζήτησης</a:t>
            </a:r>
            <a:endParaRPr lang="el-GR" dirty="0">
              <a:latin typeface="Arial"/>
              <a:cs typeface="Arial"/>
            </a:endParaRPr>
          </a:p>
        </p:txBody>
      </p:sp>
      <p:sp>
        <p:nvSpPr>
          <p:cNvPr id="3" name="Θέση περιεχομένου 2">
            <a:extLst>
              <a:ext uri="{FF2B5EF4-FFF2-40B4-BE49-F238E27FC236}">
                <a16:creationId xmlns:a16="http://schemas.microsoft.com/office/drawing/2014/main" id="{0B334F56-65F0-A870-13E6-85980055B629}"/>
              </a:ext>
            </a:extLst>
          </p:cNvPr>
          <p:cNvSpPr>
            <a:spLocks noGrp="1"/>
          </p:cNvSpPr>
          <p:nvPr>
            <p:ph idx="1"/>
          </p:nvPr>
        </p:nvSpPr>
        <p:spPr>
          <a:xfrm>
            <a:off x="1115568" y="1716024"/>
            <a:ext cx="10168128" cy="3694176"/>
          </a:xfrm>
        </p:spPr>
        <p:txBody>
          <a:bodyPr vert="horz" lIns="91440" tIns="45720" rIns="91440" bIns="45720" rtlCol="0" anchor="t">
            <a:normAutofit/>
          </a:bodyPr>
          <a:lstStyle/>
          <a:p>
            <a:pPr marL="0" indent="0">
              <a:buNone/>
            </a:pPr>
            <a:endParaRPr lang="el-GR" dirty="0"/>
          </a:p>
          <a:p>
            <a:r>
              <a:rPr lang="el-GR" sz="1600" dirty="0">
                <a:latin typeface="Arial"/>
                <a:cs typeface="Arial"/>
              </a:rPr>
              <a:t>Αν η καμπύλη ζήτησης είναι ευθεία γραμμή [διάγραμμα 2.14] που τέμνει τον άξονα των τιμών στο σημείο Α και τον άξονα των ποσοτήτων στο σημείο Β, η ελαστικότητα μεταβάλλεται σε όλο το μήκος της. Στο μέσο Μ του ευθύγραμμου τμήματος ΑΒ η ελαστικότητα είναι σε απόλυτη τιμή ίση με τη μονάδα. Στο τμήμα ΜΑ η ζήτηση είναι ελαστική και η απόλυτη τιμή της ελαστικότητας αυξάνει, καθώς μεταβαίνουμε από το σημείο Μ προς το σημείο Α. Στο τμήμα MB η ζήτηση είναι ανελαστική και η απόλυτη τιμή της ελαστικότητας μειώνεται, καθώς μεταβαίνουμε από το σημείο Μ προς το σημείο Β.</a:t>
            </a:r>
          </a:p>
          <a:p>
            <a:r>
              <a:rPr lang="el-GR" sz="1600" dirty="0">
                <a:latin typeface="Arial"/>
                <a:cs typeface="Arial"/>
              </a:rPr>
              <a:t>Ειδικότερα στο σημείο Α, όπου η ποσότητα Q είναι μηδέν, ο λόγος P/Q γίνεται άπειρο και επομένως, η ελαστικότητα είναι άπειρη. Στο σημείο Β, όπου η τιμή είναι μηδέν, ο λόγος P/Q γίνεται μηδέν και, επομένως, η ελαστικότητα είναι μηδέν.</a:t>
            </a:r>
          </a:p>
          <a:p>
            <a:endParaRPr lang="el-GR" dirty="0"/>
          </a:p>
        </p:txBody>
      </p:sp>
      <p:sp>
        <p:nvSpPr>
          <p:cNvPr id="4" name="Θέση ημερομηνίας 3">
            <a:extLst>
              <a:ext uri="{FF2B5EF4-FFF2-40B4-BE49-F238E27FC236}">
                <a16:creationId xmlns:a16="http://schemas.microsoft.com/office/drawing/2014/main" id="{65EEA87C-C49D-4057-7EB0-28D25E3D6BEF}"/>
              </a:ext>
            </a:extLst>
          </p:cNvPr>
          <p:cNvSpPr>
            <a:spLocks noGrp="1"/>
          </p:cNvSpPr>
          <p:nvPr>
            <p:ph type="dt" sz="half" idx="10"/>
          </p:nvPr>
        </p:nvSpPr>
        <p:spPr/>
        <p:txBody>
          <a:bodyPr/>
          <a:lstStyle/>
          <a:p>
            <a:fld id="{699E6D22-7828-4155-AAD6-F62572E08B76}" type="datetime1">
              <a:t>3/21/2025</a:t>
            </a:fld>
            <a:endParaRPr lang="en-US" dirty="0"/>
          </a:p>
        </p:txBody>
      </p:sp>
      <p:sp>
        <p:nvSpPr>
          <p:cNvPr id="5" name="Θέση υποσέλιδου 4">
            <a:extLst>
              <a:ext uri="{FF2B5EF4-FFF2-40B4-BE49-F238E27FC236}">
                <a16:creationId xmlns:a16="http://schemas.microsoft.com/office/drawing/2014/main" id="{65382173-CC07-6885-6FEC-685A62468AA7}"/>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F4630EC6-33F2-D6B0-F177-3F078259BD37}"/>
              </a:ext>
            </a:extLst>
          </p:cNvPr>
          <p:cNvSpPr>
            <a:spLocks noGrp="1"/>
          </p:cNvSpPr>
          <p:nvPr>
            <p:ph type="sldNum" sz="quarter" idx="12"/>
          </p:nvPr>
        </p:nvSpPr>
        <p:spPr/>
        <p:txBody>
          <a:bodyPr/>
          <a:lstStyle/>
          <a:p>
            <a:fld id="{A65A5C87-DF58-40C8-B092-1DE63DB4547E}" type="slidenum">
              <a:rPr lang="en-US" dirty="0"/>
              <a:t>20</a:t>
            </a:fld>
            <a:endParaRPr lang="en-US" dirty="0"/>
          </a:p>
        </p:txBody>
      </p:sp>
    </p:spTree>
    <p:extLst>
      <p:ext uri="{BB962C8B-B14F-4D97-AF65-F5344CB8AC3E}">
        <p14:creationId xmlns:p14="http://schemas.microsoft.com/office/powerpoint/2010/main" val="60713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6C7A6C-F972-84D4-FA7F-F46ED2A71BC0}"/>
              </a:ext>
            </a:extLst>
          </p:cNvPr>
          <p:cNvSpPr>
            <a:spLocks noGrp="1"/>
          </p:cNvSpPr>
          <p:nvPr>
            <p:ph type="title"/>
          </p:nvPr>
        </p:nvSpPr>
        <p:spPr/>
        <p:txBody>
          <a:bodyPr>
            <a:normAutofit/>
          </a:bodyPr>
          <a:lstStyle/>
          <a:p>
            <a:r>
              <a:rPr lang="el-GR" sz="2000" b="1" dirty="0">
                <a:solidFill>
                  <a:srgbClr val="766C99"/>
                </a:solidFill>
                <a:latin typeface="Arial"/>
                <a:cs typeface="Arial"/>
              </a:rPr>
              <a:t>12. Συνολική δαπάνη των καταναλωτών</a:t>
            </a:r>
            <a:br>
              <a:rPr lang="el-GR" sz="2000" b="1" dirty="0">
                <a:solidFill>
                  <a:srgbClr val="766C99"/>
                </a:solidFill>
                <a:latin typeface="Arial"/>
                <a:cs typeface="Arial"/>
              </a:rPr>
            </a:br>
            <a:r>
              <a:rPr lang="el-GR" sz="2000" b="1" dirty="0">
                <a:solidFill>
                  <a:srgbClr val="766C99"/>
                </a:solidFill>
                <a:latin typeface="Arial"/>
                <a:cs typeface="Arial"/>
              </a:rPr>
              <a:t>13. Ελαστικότητα ζήτησης και συνολική δαπάνη των καταναλωτών</a:t>
            </a:r>
            <a:endParaRPr lang="el-GR" sz="2000" dirty="0"/>
          </a:p>
        </p:txBody>
      </p:sp>
      <p:sp>
        <p:nvSpPr>
          <p:cNvPr id="3" name="Θέση περιεχομένου 2">
            <a:extLst>
              <a:ext uri="{FF2B5EF4-FFF2-40B4-BE49-F238E27FC236}">
                <a16:creationId xmlns:a16="http://schemas.microsoft.com/office/drawing/2014/main" id="{E6591313-15EE-BA1E-3EC0-569AD300D57A}"/>
              </a:ext>
            </a:extLst>
          </p:cNvPr>
          <p:cNvSpPr>
            <a:spLocks noGrp="1"/>
          </p:cNvSpPr>
          <p:nvPr>
            <p:ph idx="1"/>
          </p:nvPr>
        </p:nvSpPr>
        <p:spPr/>
        <p:txBody>
          <a:bodyPr vert="horz" lIns="91440" tIns="45720" rIns="91440" bIns="45720" rtlCol="0" anchor="t">
            <a:normAutofit/>
          </a:bodyPr>
          <a:lstStyle/>
          <a:p>
            <a:r>
              <a:rPr lang="el-GR" sz="1600" dirty="0">
                <a:latin typeface="Arial"/>
                <a:cs typeface="Arial"/>
              </a:rPr>
              <a:t>Αν σε δεδομένη στιγμή η αγοραία καμπύλη ζήτησης ενός αγαθού είναι η D [διάγραμμα 2.15] και στην τιμή Ρ</a:t>
            </a:r>
            <a:r>
              <a:rPr lang="el-GR" sz="1600" baseline="-25000" dirty="0">
                <a:latin typeface="Arial"/>
                <a:cs typeface="Arial"/>
              </a:rPr>
              <a:t>1</a:t>
            </a:r>
            <a:r>
              <a:rPr lang="el-GR" sz="1600" dirty="0">
                <a:latin typeface="Arial"/>
                <a:cs typeface="Arial"/>
              </a:rPr>
              <a:t> η ζητούμενη ποσότητα είναι Q</a:t>
            </a:r>
            <a:r>
              <a:rPr lang="el-GR" sz="1600" baseline="-25000" dirty="0">
                <a:latin typeface="Arial"/>
                <a:cs typeface="Arial"/>
              </a:rPr>
              <a:t>1</a:t>
            </a:r>
            <a:r>
              <a:rPr lang="el-GR" sz="1600" dirty="0">
                <a:latin typeface="Arial"/>
                <a:cs typeface="Arial"/>
              </a:rPr>
              <a:t> τότε η συνολική δαπάνη (ΣΔ) όλων των καταναλωτών για το αγαθό αυτό θα είναι το γινόμενο Ρ</a:t>
            </a:r>
            <a:r>
              <a:rPr lang="el-GR" sz="1600" baseline="-25000" dirty="0">
                <a:latin typeface="Arial"/>
                <a:cs typeface="Arial"/>
              </a:rPr>
              <a:t>1</a:t>
            </a:r>
            <a:r>
              <a:rPr lang="el-GR" sz="1600" dirty="0">
                <a:latin typeface="Arial"/>
                <a:cs typeface="Arial"/>
              </a:rPr>
              <a:t> · Q</a:t>
            </a:r>
            <a:r>
              <a:rPr lang="el-GR" sz="1600" baseline="-25000" dirty="0">
                <a:latin typeface="Arial"/>
                <a:cs typeface="Arial"/>
              </a:rPr>
              <a:t>1</a:t>
            </a:r>
            <a:r>
              <a:rPr lang="el-GR" sz="1600" dirty="0">
                <a:latin typeface="Arial"/>
                <a:cs typeface="Arial"/>
              </a:rPr>
              <a:t> . Ευνόητο είναι ότι η συνολική δαπάνη των καταναλωτών για ένα αγαθό είναι τα συνολικά έσοδα (συνολική πρόσοδος) όλων των παραγωγών από την παραγωγή και διάθεση αυτού του αγαθού. Η συνολική δαπάνη των καταναλωτών φαίνεται και από το εμβαδόν του ορθογωνίου (OP</a:t>
            </a:r>
            <a:r>
              <a:rPr lang="el-GR" sz="1600" baseline="-25000" dirty="0">
                <a:latin typeface="Arial"/>
                <a:cs typeface="Arial"/>
              </a:rPr>
              <a:t>1</a:t>
            </a:r>
            <a:r>
              <a:rPr lang="el-GR" sz="1600" dirty="0">
                <a:latin typeface="Arial"/>
                <a:cs typeface="Arial"/>
              </a:rPr>
              <a:t>AQ</a:t>
            </a:r>
            <a:r>
              <a:rPr lang="el-GR" sz="1600" baseline="-25000" dirty="0">
                <a:latin typeface="Arial"/>
                <a:cs typeface="Arial"/>
              </a:rPr>
              <a:t>1</a:t>
            </a:r>
            <a:r>
              <a:rPr lang="el-GR" sz="1600" dirty="0">
                <a:latin typeface="Arial"/>
                <a:cs typeface="Arial"/>
              </a:rPr>
              <a:t>).</a:t>
            </a:r>
          </a:p>
          <a:p>
            <a:pPr algn="just"/>
            <a:r>
              <a:rPr lang="el-GR" sz="1600" dirty="0">
                <a:latin typeface="Arial"/>
                <a:cs typeface="Arial"/>
              </a:rPr>
              <a:t>Η συνολική δαπάνη των καταναλωτών για ένα αγαθό εξαρτάται άμεσα από την ελαστικότητα της ζήτησης ως προς την τιμή. Γνωρίζουμε ότι η συνολική δαπάνη των καταναλωτών είναι ίση με το γινόμενο της τιμής επί την ποσότητα: ΣΔ = Ρ · Q. Σε κάθε μεταβολή της τιμής, η συνολική δαπάνη δέχεται δυο αντίθετες επιδράσεις, η μια προέρχεται από τη μεταβολή της τιμής και η άλλη από την αντίθετη μεταβολή της ζητούμενης ποσότητας. Τελικά εξαρτάται από την ελαστικότητα ζήτησης του αγαθού ποια από τις δύο μεταβολές θα επηρεάσει τη συνολική δαπάνη.</a:t>
            </a:r>
            <a:endParaRPr lang="el-GR" sz="1600" dirty="0"/>
          </a:p>
          <a:p>
            <a:endParaRPr lang="el-GR" sz="1600" dirty="0">
              <a:latin typeface="Arial"/>
              <a:cs typeface="Arial"/>
            </a:endParaRPr>
          </a:p>
        </p:txBody>
      </p:sp>
      <p:sp>
        <p:nvSpPr>
          <p:cNvPr id="4" name="Θέση ημερομηνίας 3">
            <a:extLst>
              <a:ext uri="{FF2B5EF4-FFF2-40B4-BE49-F238E27FC236}">
                <a16:creationId xmlns:a16="http://schemas.microsoft.com/office/drawing/2014/main" id="{84CCDBE4-EBE6-5D70-EDE4-B00BE826DB58}"/>
              </a:ext>
            </a:extLst>
          </p:cNvPr>
          <p:cNvSpPr>
            <a:spLocks noGrp="1"/>
          </p:cNvSpPr>
          <p:nvPr>
            <p:ph type="dt" sz="half" idx="10"/>
          </p:nvPr>
        </p:nvSpPr>
        <p:spPr/>
        <p:txBody>
          <a:bodyPr/>
          <a:lstStyle/>
          <a:p>
            <a:fld id="{0ED410B1-0C84-4641-9DDF-606CD9EC3660}" type="datetime1">
              <a:t>3/21/2025</a:t>
            </a:fld>
            <a:endParaRPr lang="en-US" dirty="0"/>
          </a:p>
        </p:txBody>
      </p:sp>
      <p:sp>
        <p:nvSpPr>
          <p:cNvPr id="5" name="Θέση υποσέλιδου 4">
            <a:extLst>
              <a:ext uri="{FF2B5EF4-FFF2-40B4-BE49-F238E27FC236}">
                <a16:creationId xmlns:a16="http://schemas.microsoft.com/office/drawing/2014/main" id="{C2BF7BCE-86D1-B249-267B-C71A614C268B}"/>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63BB7DCD-1997-0239-586F-EF42E6A76773}"/>
              </a:ext>
            </a:extLst>
          </p:cNvPr>
          <p:cNvSpPr>
            <a:spLocks noGrp="1"/>
          </p:cNvSpPr>
          <p:nvPr>
            <p:ph type="sldNum" sz="quarter" idx="12"/>
          </p:nvPr>
        </p:nvSpPr>
        <p:spPr/>
        <p:txBody>
          <a:bodyPr/>
          <a:lstStyle/>
          <a:p>
            <a:fld id="{A65A5C87-DF58-40C8-B092-1DE63DB4547E}" type="slidenum">
              <a:rPr lang="en-US" dirty="0"/>
              <a:t>21</a:t>
            </a:fld>
            <a:endParaRPr lang="en-US" dirty="0"/>
          </a:p>
        </p:txBody>
      </p:sp>
    </p:spTree>
    <p:extLst>
      <p:ext uri="{BB962C8B-B14F-4D97-AF65-F5344CB8AC3E}">
        <p14:creationId xmlns:p14="http://schemas.microsoft.com/office/powerpoint/2010/main" val="4046117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978BC6-91A4-8D53-EAA5-BB58E72D4606}"/>
              </a:ext>
            </a:extLst>
          </p:cNvPr>
          <p:cNvSpPr>
            <a:spLocks noGrp="1"/>
          </p:cNvSpPr>
          <p:nvPr>
            <p:ph idx="1"/>
          </p:nvPr>
        </p:nvSpPr>
        <p:spPr>
          <a:xfrm>
            <a:off x="802418" y="2123120"/>
            <a:ext cx="10481278" cy="4049080"/>
          </a:xfrm>
        </p:spPr>
        <p:txBody>
          <a:bodyPr vert="horz" lIns="91440" tIns="45720" rIns="91440" bIns="45720" rtlCol="0" anchor="t">
            <a:normAutofit/>
          </a:bodyPr>
          <a:lstStyle/>
          <a:p>
            <a:pPr algn="just"/>
            <a:r>
              <a:rPr lang="el-GR" sz="1600" b="1" dirty="0">
                <a:latin typeface="Arial"/>
                <a:cs typeface="Arial"/>
              </a:rPr>
              <a:t>Ζήτηση ελαστική</a:t>
            </a:r>
            <a:r>
              <a:rPr lang="el-GR" sz="1600" dirty="0">
                <a:latin typeface="Arial"/>
                <a:cs typeface="Arial"/>
              </a:rPr>
              <a:t> (|Ε</a:t>
            </a:r>
            <a:r>
              <a:rPr lang="el-GR" sz="1600" baseline="-25000" dirty="0">
                <a:latin typeface="Arial"/>
                <a:cs typeface="Arial"/>
              </a:rPr>
              <a:t>D</a:t>
            </a:r>
            <a:r>
              <a:rPr lang="el-GR" sz="1600" dirty="0">
                <a:latin typeface="Arial"/>
                <a:cs typeface="Arial"/>
              </a:rPr>
              <a:t>| &gt;1): Στην ελαστική ζήτηση η ποσοστιαία μεταβολή της ζητούμενης ποσότητας είναι </a:t>
            </a:r>
            <a:r>
              <a:rPr lang="el-GR" sz="1600" b="1" dirty="0">
                <a:latin typeface="Arial"/>
                <a:cs typeface="Arial"/>
              </a:rPr>
              <a:t>μεγαλύτερη</a:t>
            </a:r>
            <a:r>
              <a:rPr lang="el-GR" sz="1600" dirty="0">
                <a:latin typeface="Arial"/>
                <a:cs typeface="Arial"/>
              </a:rPr>
              <a:t> από την ποσοστιαία μεταβολή της τιμής (σε απόλυτες τιμές). Επομένως, τη συνολική δαπάνη θα επηρεάζει κάθε φορά η μεγαλύτερη ποσοστιαία μεταβολή, δηλαδή η μεταβολή της ζητούμενης ποσότητας.</a:t>
            </a:r>
          </a:p>
          <a:p>
            <a:pPr algn="just"/>
            <a:r>
              <a:rPr lang="el-GR" sz="1600" b="1" dirty="0">
                <a:latin typeface="Arial"/>
                <a:cs typeface="Arial"/>
              </a:rPr>
              <a:t>Ζήτηση ανελαστική </a:t>
            </a:r>
            <a:r>
              <a:rPr lang="el-GR" sz="1600" dirty="0">
                <a:latin typeface="Arial"/>
                <a:cs typeface="Arial"/>
              </a:rPr>
              <a:t>(|Ε</a:t>
            </a:r>
            <a:r>
              <a:rPr lang="el-GR" sz="1600" baseline="-25000" dirty="0">
                <a:latin typeface="Arial"/>
                <a:cs typeface="Arial"/>
              </a:rPr>
              <a:t>D</a:t>
            </a:r>
            <a:r>
              <a:rPr lang="el-GR" sz="1600" dirty="0">
                <a:latin typeface="Arial"/>
                <a:cs typeface="Arial"/>
              </a:rPr>
              <a:t>| &lt; 1): Στην ανελαστική ζήτηση η ποσοστιαία μεταβολή της ζητούμενης ποσότητας είναι </a:t>
            </a:r>
            <a:r>
              <a:rPr lang="el-GR" sz="1600" b="1" dirty="0">
                <a:latin typeface="Arial"/>
                <a:cs typeface="Arial"/>
              </a:rPr>
              <a:t>μικρότερη</a:t>
            </a:r>
            <a:r>
              <a:rPr lang="el-GR" sz="1600" dirty="0">
                <a:latin typeface="Arial"/>
                <a:cs typeface="Arial"/>
              </a:rPr>
              <a:t> από την ποσοστιαία μεταβολή της τιμής (σε απόλυτες τιμές). Επομένως, τη συνολική δαπάνη θα επηρεάζει κάθε φορά η μεγαλύτερη ποσοστιαία μεταβολή, δηλαδή της τιμής.</a:t>
            </a:r>
          </a:p>
          <a:p>
            <a:pPr algn="just"/>
            <a:r>
              <a:rPr lang="el-GR" sz="1600" b="1" dirty="0">
                <a:latin typeface="Arial"/>
                <a:cs typeface="Arial"/>
              </a:rPr>
              <a:t>Ζήτηση με ελαστικότητα ίση με τη μονάδα</a:t>
            </a:r>
            <a:r>
              <a:rPr lang="el-GR" sz="1600" dirty="0">
                <a:latin typeface="Arial"/>
                <a:cs typeface="Arial"/>
              </a:rPr>
              <a:t> (|Ε</a:t>
            </a:r>
            <a:r>
              <a:rPr lang="el-GR" sz="1600" baseline="-25000" dirty="0">
                <a:latin typeface="Arial"/>
                <a:cs typeface="Arial"/>
              </a:rPr>
              <a:t>D</a:t>
            </a:r>
            <a:r>
              <a:rPr lang="el-GR" sz="1600" dirty="0">
                <a:latin typeface="Arial"/>
                <a:cs typeface="Arial"/>
              </a:rPr>
              <a:t>| = 1): Στην περίπτωση αυτή, η ποσοστιαία μεταβολή της ζητούμενης ποσότητας είναι </a:t>
            </a:r>
            <a:r>
              <a:rPr lang="el-GR" sz="1600" b="1" dirty="0">
                <a:latin typeface="Arial"/>
                <a:cs typeface="Arial"/>
              </a:rPr>
              <a:t>ίση</a:t>
            </a:r>
            <a:r>
              <a:rPr lang="el-GR" sz="1600" dirty="0">
                <a:latin typeface="Arial"/>
                <a:cs typeface="Arial"/>
              </a:rPr>
              <a:t> με την ποσοστιαία μεταβολή της τιμής (σε απόλυτες τιμές). Επομένως, η συνολική δαπάνη στην περίπτωση αυτή θα παραμείνει σταθερή.</a:t>
            </a:r>
          </a:p>
          <a:p>
            <a:endParaRPr lang="el-GR" dirty="0"/>
          </a:p>
        </p:txBody>
      </p:sp>
      <p:sp>
        <p:nvSpPr>
          <p:cNvPr id="4" name="Θέση ημερομηνίας 3">
            <a:extLst>
              <a:ext uri="{FF2B5EF4-FFF2-40B4-BE49-F238E27FC236}">
                <a16:creationId xmlns:a16="http://schemas.microsoft.com/office/drawing/2014/main" id="{5854BF8E-83D9-BDCF-0716-9C8FB71C2960}"/>
              </a:ext>
            </a:extLst>
          </p:cNvPr>
          <p:cNvSpPr>
            <a:spLocks noGrp="1"/>
          </p:cNvSpPr>
          <p:nvPr>
            <p:ph type="dt" sz="half" idx="10"/>
          </p:nvPr>
        </p:nvSpPr>
        <p:spPr/>
        <p:txBody>
          <a:bodyPr/>
          <a:lstStyle/>
          <a:p>
            <a:fld id="{399D6190-D1EB-4F52-85AE-56935F18A160}" type="datetime1">
              <a:t>3/21/2025</a:t>
            </a:fld>
            <a:endParaRPr lang="en-US" dirty="0"/>
          </a:p>
        </p:txBody>
      </p:sp>
      <p:sp>
        <p:nvSpPr>
          <p:cNvPr id="5" name="Θέση υποσέλιδου 4">
            <a:extLst>
              <a:ext uri="{FF2B5EF4-FFF2-40B4-BE49-F238E27FC236}">
                <a16:creationId xmlns:a16="http://schemas.microsoft.com/office/drawing/2014/main" id="{A54D2D30-81B3-A12F-9646-E17AE890C53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5F7A27A8-C377-29FE-5797-E26D73178AB7}"/>
              </a:ext>
            </a:extLst>
          </p:cNvPr>
          <p:cNvSpPr>
            <a:spLocks noGrp="1"/>
          </p:cNvSpPr>
          <p:nvPr>
            <p:ph type="sldNum" sz="quarter" idx="12"/>
          </p:nvPr>
        </p:nvSpPr>
        <p:spPr/>
        <p:txBody>
          <a:bodyPr/>
          <a:lstStyle/>
          <a:p>
            <a:fld id="{A65A5C87-DF58-40C8-B092-1DE63DB4547E}" type="slidenum">
              <a:rPr lang="en-US" dirty="0"/>
              <a:t>22</a:t>
            </a:fld>
            <a:endParaRPr lang="en-US" dirty="0"/>
          </a:p>
        </p:txBody>
      </p:sp>
    </p:spTree>
    <p:extLst>
      <p:ext uri="{BB962C8B-B14F-4D97-AF65-F5344CB8AC3E}">
        <p14:creationId xmlns:p14="http://schemas.microsoft.com/office/powerpoint/2010/main" val="486109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D79A38-16A1-0976-AE91-305D896587D3}"/>
              </a:ext>
            </a:extLst>
          </p:cNvPr>
          <p:cNvSpPr>
            <a:spLocks noGrp="1"/>
          </p:cNvSpPr>
          <p:nvPr>
            <p:ph type="title"/>
          </p:nvPr>
        </p:nvSpPr>
        <p:spPr/>
        <p:txBody>
          <a:bodyPr>
            <a:normAutofit/>
          </a:bodyPr>
          <a:lstStyle/>
          <a:p>
            <a:r>
              <a:rPr lang="el-GR" sz="2000" b="1" dirty="0">
                <a:solidFill>
                  <a:srgbClr val="766C99"/>
                </a:solidFill>
                <a:latin typeface="Arial"/>
                <a:cs typeface="Arial"/>
              </a:rPr>
              <a:t>14. Χρησιμότητα της Ελαστικότητας ζήτησης</a:t>
            </a:r>
            <a:endParaRPr lang="el-GR" sz="2000" dirty="0"/>
          </a:p>
        </p:txBody>
      </p:sp>
      <p:sp>
        <p:nvSpPr>
          <p:cNvPr id="3" name="Θέση περιεχομένου 2">
            <a:extLst>
              <a:ext uri="{FF2B5EF4-FFF2-40B4-BE49-F238E27FC236}">
                <a16:creationId xmlns:a16="http://schemas.microsoft.com/office/drawing/2014/main" id="{E1E22585-7269-5E12-4019-026C7F38A1E1}"/>
              </a:ext>
            </a:extLst>
          </p:cNvPr>
          <p:cNvSpPr>
            <a:spLocks noGrp="1"/>
          </p:cNvSpPr>
          <p:nvPr>
            <p:ph idx="1"/>
          </p:nvPr>
        </p:nvSpPr>
        <p:spPr/>
        <p:txBody>
          <a:bodyPr vert="horz" lIns="91440" tIns="45720" rIns="91440" bIns="45720" rtlCol="0" anchor="t">
            <a:normAutofit/>
          </a:bodyPr>
          <a:lstStyle/>
          <a:p>
            <a:pPr algn="just"/>
            <a:endParaRPr lang="el-GR" sz="1200" b="1" dirty="0">
              <a:solidFill>
                <a:srgbClr val="766C99"/>
              </a:solidFill>
              <a:latin typeface="Arial"/>
              <a:cs typeface="Arial"/>
            </a:endParaRPr>
          </a:p>
          <a:p>
            <a:pPr algn="just"/>
            <a:r>
              <a:rPr lang="el-GR" sz="1600" dirty="0">
                <a:latin typeface="Arial"/>
                <a:cs typeface="Arial"/>
              </a:rPr>
              <a:t>Η γνώση της ελαστικότητας της ζήτησης ενός αγαθού είναι πολύ σημαντική για τις επιχειρήσεις και το κράτος. Οι επιχειρήσεις μπορούν να γνωρίζουν εάν έχουν δυνατότητα να αυξήσουν την τιμή ενός προϊόντος, χωρίς να διακινδυνεύουν τη μείωση των εσόδων τους. Το κράτος έχει τη δυνατότητα να γνωρίζει, για παράδειγμα εάν μπορεί να επιβάλει πρόσθετη φορολογία σε ένα αγαθό, χωρίς να μειωθούν τα έσοδά του ή πόσο θα μειωθεί η ζητούμενη ποσότητα ή ακόμα εάν μπορεί να παρέμβει θέτοντας ένα αγαθό σε διατίμηση κτλ.</a:t>
            </a:r>
            <a:endParaRPr lang="el-GR" sz="1600" dirty="0"/>
          </a:p>
          <a:p>
            <a:endParaRPr lang="el-GR" dirty="0"/>
          </a:p>
        </p:txBody>
      </p:sp>
      <p:sp>
        <p:nvSpPr>
          <p:cNvPr id="4" name="Θέση ημερομηνίας 3">
            <a:extLst>
              <a:ext uri="{FF2B5EF4-FFF2-40B4-BE49-F238E27FC236}">
                <a16:creationId xmlns:a16="http://schemas.microsoft.com/office/drawing/2014/main" id="{69727B06-112F-1E6E-FA62-6CC69C88C9BD}"/>
              </a:ext>
            </a:extLst>
          </p:cNvPr>
          <p:cNvSpPr>
            <a:spLocks noGrp="1"/>
          </p:cNvSpPr>
          <p:nvPr>
            <p:ph type="dt" sz="half" idx="10"/>
          </p:nvPr>
        </p:nvSpPr>
        <p:spPr/>
        <p:txBody>
          <a:bodyPr/>
          <a:lstStyle/>
          <a:p>
            <a:fld id="{FEA558CD-942E-4628-BF82-EC36422263E3}" type="datetime1">
              <a:t>3/21/2025</a:t>
            </a:fld>
            <a:endParaRPr lang="en-US" dirty="0"/>
          </a:p>
        </p:txBody>
      </p:sp>
      <p:sp>
        <p:nvSpPr>
          <p:cNvPr id="5" name="Θέση υποσέλιδου 4">
            <a:extLst>
              <a:ext uri="{FF2B5EF4-FFF2-40B4-BE49-F238E27FC236}">
                <a16:creationId xmlns:a16="http://schemas.microsoft.com/office/drawing/2014/main" id="{A625FB90-32FC-4375-A608-DA6E5B8BE1EB}"/>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0A1F317-7AE1-C555-D17E-8211BB71AF2F}"/>
              </a:ext>
            </a:extLst>
          </p:cNvPr>
          <p:cNvSpPr>
            <a:spLocks noGrp="1"/>
          </p:cNvSpPr>
          <p:nvPr>
            <p:ph type="sldNum" sz="quarter" idx="12"/>
          </p:nvPr>
        </p:nvSpPr>
        <p:spPr/>
        <p:txBody>
          <a:bodyPr/>
          <a:lstStyle/>
          <a:p>
            <a:fld id="{A65A5C87-DF58-40C8-B092-1DE63DB4547E}" type="slidenum">
              <a:rPr lang="en-US" dirty="0"/>
              <a:t>23</a:t>
            </a:fld>
            <a:endParaRPr lang="en-US" dirty="0"/>
          </a:p>
        </p:txBody>
      </p:sp>
    </p:spTree>
    <p:extLst>
      <p:ext uri="{BB962C8B-B14F-4D97-AF65-F5344CB8AC3E}">
        <p14:creationId xmlns:p14="http://schemas.microsoft.com/office/powerpoint/2010/main" val="1584881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092BD6-22FD-EB8E-1100-3AE36531D815}"/>
              </a:ext>
            </a:extLst>
          </p:cNvPr>
          <p:cNvSpPr>
            <a:spLocks noGrp="1"/>
          </p:cNvSpPr>
          <p:nvPr>
            <p:ph type="title"/>
          </p:nvPr>
        </p:nvSpPr>
        <p:spPr/>
        <p:txBody>
          <a:bodyPr>
            <a:normAutofit/>
          </a:bodyPr>
          <a:lstStyle/>
          <a:p>
            <a:r>
              <a:rPr lang="el-GR" sz="2000" b="1" dirty="0">
                <a:solidFill>
                  <a:srgbClr val="766C99"/>
                </a:solidFill>
                <a:latin typeface="Arial"/>
                <a:cs typeface="Arial"/>
              </a:rPr>
              <a:t>15. Ελαστικότητα της ζήτησης ως προς το εισόδημα ή εισοδηματική ελαστικότητα</a:t>
            </a:r>
            <a:endParaRPr lang="el-GR" sz="2000" dirty="0"/>
          </a:p>
        </p:txBody>
      </p:sp>
      <p:sp>
        <p:nvSpPr>
          <p:cNvPr id="3" name="Θέση περιεχομένου 2">
            <a:extLst>
              <a:ext uri="{FF2B5EF4-FFF2-40B4-BE49-F238E27FC236}">
                <a16:creationId xmlns:a16="http://schemas.microsoft.com/office/drawing/2014/main" id="{7DEA5255-F824-6A06-6BA4-DAF319FC237E}"/>
              </a:ext>
            </a:extLst>
          </p:cNvPr>
          <p:cNvSpPr>
            <a:spLocks noGrp="1"/>
          </p:cNvSpPr>
          <p:nvPr>
            <p:ph idx="1"/>
          </p:nvPr>
        </p:nvSpPr>
        <p:spPr>
          <a:xfrm>
            <a:off x="771103" y="2237942"/>
            <a:ext cx="10335141" cy="2786040"/>
          </a:xfrm>
        </p:spPr>
        <p:txBody>
          <a:bodyPr vert="horz" lIns="91440" tIns="45720" rIns="91440" bIns="45720" rtlCol="0" anchor="t">
            <a:normAutofit/>
          </a:bodyPr>
          <a:lstStyle/>
          <a:p>
            <a:pPr algn="just">
              <a:lnSpc>
                <a:spcPct val="100000"/>
              </a:lnSpc>
              <a:spcBef>
                <a:spcPts val="0"/>
              </a:spcBef>
            </a:pPr>
            <a:r>
              <a:rPr lang="en-US" sz="1800" dirty="0">
                <a:highlight>
                  <a:srgbClr val="FFFFFF"/>
                </a:highlight>
                <a:latin typeface="Arial"/>
                <a:cs typeface="Arial"/>
              </a:rPr>
              <a:t>Όπ</a:t>
            </a:r>
            <a:r>
              <a:rPr lang="en-US" sz="1800" dirty="0" err="1">
                <a:highlight>
                  <a:srgbClr val="FFFFFF"/>
                </a:highlight>
                <a:latin typeface="Arial"/>
                <a:cs typeface="Arial"/>
              </a:rPr>
              <a:t>ως</a:t>
            </a:r>
            <a:r>
              <a:rPr lang="en-US" sz="1800" dirty="0">
                <a:highlight>
                  <a:srgbClr val="FFFFFF"/>
                </a:highlight>
                <a:latin typeface="Arial"/>
                <a:cs typeface="Arial"/>
              </a:rPr>
              <a:t> </a:t>
            </a:r>
            <a:r>
              <a:rPr lang="en-US" sz="1800" dirty="0" err="1">
                <a:highlight>
                  <a:srgbClr val="FFFFFF"/>
                </a:highlight>
                <a:latin typeface="Arial"/>
                <a:cs typeface="Arial"/>
              </a:rPr>
              <a:t>εξετάσ</a:t>
            </a:r>
            <a:r>
              <a:rPr lang="en-US" sz="1800" dirty="0">
                <a:highlight>
                  <a:srgbClr val="FFFFFF"/>
                </a:highlight>
                <a:latin typeface="Arial"/>
                <a:cs typeface="Arial"/>
              </a:rPr>
              <a:t>α</a:t>
            </a:r>
            <a:r>
              <a:rPr lang="en-US" sz="1800" dirty="0" err="1">
                <a:highlight>
                  <a:srgbClr val="FFFFFF"/>
                </a:highlight>
                <a:latin typeface="Arial"/>
                <a:cs typeface="Arial"/>
              </a:rPr>
              <a:t>με</a:t>
            </a:r>
            <a:r>
              <a:rPr lang="en-US" sz="1800" dirty="0">
                <a:highlight>
                  <a:srgbClr val="FFFFFF"/>
                </a:highlight>
                <a:latin typeface="Arial"/>
                <a:cs typeface="Arial"/>
              </a:rPr>
              <a:t> </a:t>
            </a:r>
            <a:r>
              <a:rPr lang="en-US" sz="1800" dirty="0" err="1">
                <a:highlight>
                  <a:srgbClr val="FFFFFF"/>
                </a:highlight>
                <a:latin typeface="Arial"/>
                <a:cs typeface="Arial"/>
              </a:rPr>
              <a:t>την</a:t>
            </a:r>
            <a:r>
              <a:rPr lang="en-US" sz="1800" dirty="0">
                <a:highlight>
                  <a:srgbClr val="FFFFFF"/>
                </a:highlight>
                <a:latin typeface="Arial"/>
                <a:cs typeface="Arial"/>
              </a:rPr>
              <a:t> </a:t>
            </a:r>
            <a:r>
              <a:rPr lang="en-US" sz="1800" dirty="0" err="1">
                <a:highlight>
                  <a:srgbClr val="FFFFFF"/>
                </a:highlight>
                <a:latin typeface="Arial"/>
                <a:cs typeface="Arial"/>
              </a:rPr>
              <a:t>ελ</a:t>
            </a:r>
            <a:r>
              <a:rPr lang="en-US" sz="1800" dirty="0">
                <a:highlight>
                  <a:srgbClr val="FFFFFF"/>
                </a:highlight>
                <a:latin typeface="Arial"/>
                <a:cs typeface="Arial"/>
              </a:rPr>
              <a:t>α</a:t>
            </a:r>
            <a:r>
              <a:rPr lang="en-US" sz="1800" dirty="0" err="1">
                <a:highlight>
                  <a:srgbClr val="FFFFFF"/>
                </a:highlight>
                <a:latin typeface="Arial"/>
                <a:cs typeface="Arial"/>
              </a:rPr>
              <a:t>στικότητ</a:t>
            </a:r>
            <a:r>
              <a:rPr lang="en-US" sz="1800" dirty="0">
                <a:highlight>
                  <a:srgbClr val="FFFFFF"/>
                </a:highlight>
                <a:latin typeface="Arial"/>
                <a:cs typeface="Arial"/>
              </a:rPr>
              <a:t>α </a:t>
            </a:r>
            <a:r>
              <a:rPr lang="en-US" sz="1800" dirty="0" err="1">
                <a:highlight>
                  <a:srgbClr val="FFFFFF"/>
                </a:highlight>
                <a:latin typeface="Arial"/>
                <a:cs typeface="Arial"/>
              </a:rPr>
              <a:t>της</a:t>
            </a:r>
            <a:r>
              <a:rPr lang="en-US" sz="1800" dirty="0">
                <a:highlight>
                  <a:srgbClr val="FFFFFF"/>
                </a:highlight>
                <a:latin typeface="Arial"/>
                <a:cs typeface="Arial"/>
              </a:rPr>
              <a:t> </a:t>
            </a:r>
            <a:r>
              <a:rPr lang="en-US" sz="1800" dirty="0" err="1">
                <a:highlight>
                  <a:srgbClr val="FFFFFF"/>
                </a:highlight>
                <a:latin typeface="Arial"/>
                <a:cs typeface="Arial"/>
              </a:rPr>
              <a:t>ζήτησης</a:t>
            </a:r>
            <a:r>
              <a:rPr lang="en-US" sz="1800" dirty="0">
                <a:highlight>
                  <a:srgbClr val="FFFFFF"/>
                </a:highlight>
                <a:latin typeface="Arial"/>
                <a:cs typeface="Arial"/>
              </a:rPr>
              <a:t> </a:t>
            </a:r>
            <a:r>
              <a:rPr lang="en-US" sz="1800" dirty="0" err="1">
                <a:highlight>
                  <a:srgbClr val="FFFFFF"/>
                </a:highlight>
                <a:latin typeface="Arial"/>
                <a:cs typeface="Arial"/>
              </a:rPr>
              <a:t>ως</a:t>
            </a:r>
            <a:r>
              <a:rPr lang="en-US" sz="1800" dirty="0">
                <a:highlight>
                  <a:srgbClr val="FFFFFF"/>
                </a:highlight>
                <a:latin typeface="Arial"/>
                <a:cs typeface="Arial"/>
              </a:rPr>
              <a:t> π</a:t>
            </a:r>
            <a:r>
              <a:rPr lang="en-US" sz="1800" dirty="0" err="1">
                <a:highlight>
                  <a:srgbClr val="FFFFFF"/>
                </a:highlight>
                <a:latin typeface="Arial"/>
                <a:cs typeface="Arial"/>
              </a:rPr>
              <a:t>ρος</a:t>
            </a:r>
            <a:r>
              <a:rPr lang="en-US" sz="1800" dirty="0">
                <a:highlight>
                  <a:srgbClr val="FFFFFF"/>
                </a:highlight>
                <a:latin typeface="Arial"/>
                <a:cs typeface="Arial"/>
              </a:rPr>
              <a:t> </a:t>
            </a:r>
            <a:r>
              <a:rPr lang="en-US" sz="1800" dirty="0" err="1">
                <a:highlight>
                  <a:srgbClr val="FFFFFF"/>
                </a:highlight>
                <a:latin typeface="Arial"/>
                <a:cs typeface="Arial"/>
              </a:rPr>
              <a:t>την</a:t>
            </a:r>
            <a:r>
              <a:rPr lang="en-US" sz="1800" dirty="0">
                <a:highlight>
                  <a:srgbClr val="FFFFFF"/>
                </a:highlight>
                <a:latin typeface="Arial"/>
                <a:cs typeface="Arial"/>
              </a:rPr>
              <a:t> </a:t>
            </a:r>
            <a:r>
              <a:rPr lang="en-US" sz="1800" dirty="0" err="1">
                <a:highlight>
                  <a:srgbClr val="FFFFFF"/>
                </a:highlight>
                <a:latin typeface="Arial"/>
                <a:cs typeface="Arial"/>
              </a:rPr>
              <a:t>τιμή</a:t>
            </a:r>
            <a:r>
              <a:rPr lang="en-US" sz="1800" dirty="0">
                <a:highlight>
                  <a:srgbClr val="FFFFFF"/>
                </a:highlight>
                <a:latin typeface="Arial"/>
                <a:cs typeface="Arial"/>
              </a:rPr>
              <a:t>, μπ</a:t>
            </a:r>
            <a:r>
              <a:rPr lang="en-US" sz="1800" dirty="0" err="1">
                <a:highlight>
                  <a:srgbClr val="FFFFFF"/>
                </a:highlight>
                <a:latin typeface="Arial"/>
                <a:cs typeface="Arial"/>
              </a:rPr>
              <a:t>ορούμε</a:t>
            </a:r>
            <a:r>
              <a:rPr lang="en-US" sz="1800" dirty="0">
                <a:highlight>
                  <a:srgbClr val="FFFFFF"/>
                </a:highlight>
                <a:latin typeface="Arial"/>
                <a:cs typeface="Arial"/>
              </a:rPr>
              <a:t> να </a:t>
            </a:r>
            <a:r>
              <a:rPr lang="en-US" sz="1800" dirty="0" err="1">
                <a:highlight>
                  <a:srgbClr val="FFFFFF"/>
                </a:highlight>
                <a:latin typeface="Arial"/>
                <a:cs typeface="Arial"/>
              </a:rPr>
              <a:t>εξετάσουμε</a:t>
            </a:r>
            <a:r>
              <a:rPr lang="en-US" sz="1800" dirty="0">
                <a:highlight>
                  <a:srgbClr val="FFFFFF"/>
                </a:highlight>
                <a:latin typeface="Arial"/>
                <a:cs typeface="Arial"/>
              </a:rPr>
              <a:t> </a:t>
            </a:r>
            <a:r>
              <a:rPr lang="en-US" sz="1800" dirty="0" err="1">
                <a:highlight>
                  <a:srgbClr val="FFFFFF"/>
                </a:highlight>
                <a:latin typeface="Arial"/>
                <a:cs typeface="Arial"/>
              </a:rPr>
              <a:t>την</a:t>
            </a:r>
            <a:r>
              <a:rPr lang="en-US" sz="1800" dirty="0">
                <a:highlight>
                  <a:srgbClr val="FFFFFF"/>
                </a:highlight>
                <a:latin typeface="Arial"/>
                <a:cs typeface="Arial"/>
              </a:rPr>
              <a:t> </a:t>
            </a:r>
            <a:r>
              <a:rPr lang="en-US" sz="1800" dirty="0" err="1">
                <a:highlight>
                  <a:srgbClr val="FFFFFF"/>
                </a:highlight>
                <a:latin typeface="Arial"/>
                <a:cs typeface="Arial"/>
              </a:rPr>
              <a:t>ελ</a:t>
            </a:r>
            <a:r>
              <a:rPr lang="en-US" sz="1800" dirty="0">
                <a:highlight>
                  <a:srgbClr val="FFFFFF"/>
                </a:highlight>
                <a:latin typeface="Arial"/>
                <a:cs typeface="Arial"/>
              </a:rPr>
              <a:t>α</a:t>
            </a:r>
            <a:r>
              <a:rPr lang="en-US" sz="1800" dirty="0" err="1">
                <a:highlight>
                  <a:srgbClr val="FFFFFF"/>
                </a:highlight>
                <a:latin typeface="Arial"/>
                <a:cs typeface="Arial"/>
              </a:rPr>
              <a:t>στικότητ</a:t>
            </a:r>
            <a:r>
              <a:rPr lang="en-US" sz="1800" dirty="0">
                <a:highlight>
                  <a:srgbClr val="FFFFFF"/>
                </a:highlight>
                <a:latin typeface="Arial"/>
                <a:cs typeface="Arial"/>
              </a:rPr>
              <a:t>α </a:t>
            </a:r>
            <a:r>
              <a:rPr lang="en-US" sz="1800" dirty="0" err="1">
                <a:highlight>
                  <a:srgbClr val="FFFFFF"/>
                </a:highlight>
                <a:latin typeface="Arial"/>
                <a:cs typeface="Arial"/>
              </a:rPr>
              <a:t>της</a:t>
            </a:r>
            <a:r>
              <a:rPr lang="en-US" sz="1800" dirty="0">
                <a:highlight>
                  <a:srgbClr val="FFFFFF"/>
                </a:highlight>
                <a:latin typeface="Arial"/>
                <a:cs typeface="Arial"/>
              </a:rPr>
              <a:t> </a:t>
            </a:r>
            <a:r>
              <a:rPr lang="en-US" sz="1800" dirty="0" err="1">
                <a:highlight>
                  <a:srgbClr val="FFFFFF"/>
                </a:highlight>
                <a:latin typeface="Arial"/>
                <a:cs typeface="Arial"/>
              </a:rPr>
              <a:t>ζήτησης</a:t>
            </a:r>
            <a:r>
              <a:rPr lang="en-US" sz="1800" dirty="0">
                <a:highlight>
                  <a:srgbClr val="FFFFFF"/>
                </a:highlight>
                <a:latin typeface="Arial"/>
                <a:cs typeface="Arial"/>
              </a:rPr>
              <a:t> </a:t>
            </a:r>
            <a:r>
              <a:rPr lang="en-US" sz="1800" b="1" dirty="0" err="1">
                <a:highlight>
                  <a:srgbClr val="FFFFFF"/>
                </a:highlight>
                <a:latin typeface="Arial"/>
                <a:cs typeface="Arial"/>
              </a:rPr>
              <a:t>ως</a:t>
            </a:r>
            <a:r>
              <a:rPr lang="en-US" sz="1800" b="1" dirty="0">
                <a:highlight>
                  <a:srgbClr val="FFFFFF"/>
                </a:highlight>
                <a:latin typeface="Arial"/>
                <a:cs typeface="Arial"/>
              </a:rPr>
              <a:t> π</a:t>
            </a:r>
            <a:r>
              <a:rPr lang="en-US" sz="1800" b="1" dirty="0" err="1">
                <a:highlight>
                  <a:srgbClr val="FFFFFF"/>
                </a:highlight>
                <a:latin typeface="Arial"/>
                <a:cs typeface="Arial"/>
              </a:rPr>
              <a:t>ρος</a:t>
            </a:r>
            <a:r>
              <a:rPr lang="en-US" sz="1800" b="1" dirty="0">
                <a:highlight>
                  <a:srgbClr val="FFFFFF"/>
                </a:highlight>
                <a:latin typeface="Arial"/>
                <a:cs typeface="Arial"/>
              </a:rPr>
              <a:t> οπ</a:t>
            </a:r>
            <a:r>
              <a:rPr lang="en-US" sz="1800" b="1" dirty="0" err="1">
                <a:highlight>
                  <a:srgbClr val="FFFFFF"/>
                </a:highlight>
                <a:latin typeface="Arial"/>
                <a:cs typeface="Arial"/>
              </a:rPr>
              <a:t>οιονδή</a:t>
            </a:r>
            <a:r>
              <a:rPr lang="en-US" sz="1800" b="1" dirty="0">
                <a:highlight>
                  <a:srgbClr val="FFFFFF"/>
                </a:highlight>
                <a:latin typeface="Arial"/>
                <a:cs typeface="Arial"/>
              </a:rPr>
              <a:t>π</a:t>
            </a:r>
            <a:r>
              <a:rPr lang="en-US" sz="1800" b="1" dirty="0" err="1">
                <a:highlight>
                  <a:srgbClr val="FFFFFF"/>
                </a:highlight>
                <a:latin typeface="Arial"/>
                <a:cs typeface="Arial"/>
              </a:rPr>
              <a:t>οτε</a:t>
            </a:r>
            <a:r>
              <a:rPr lang="en-US" sz="1800" b="1" dirty="0">
                <a:highlight>
                  <a:srgbClr val="FFFFFF"/>
                </a:highlight>
                <a:latin typeface="Arial"/>
                <a:cs typeface="Arial"/>
              </a:rPr>
              <a:t> </a:t>
            </a:r>
            <a:r>
              <a:rPr lang="en-US" sz="1800" b="1" dirty="0" err="1">
                <a:highlight>
                  <a:srgbClr val="FFFFFF"/>
                </a:highlight>
                <a:latin typeface="Arial"/>
                <a:cs typeface="Arial"/>
              </a:rPr>
              <a:t>άλλον</a:t>
            </a:r>
            <a:r>
              <a:rPr lang="en-US" sz="1800" b="1" dirty="0">
                <a:highlight>
                  <a:srgbClr val="FFFFFF"/>
                </a:highlight>
                <a:latin typeface="Arial"/>
                <a:cs typeface="Arial"/>
              </a:rPr>
              <a:t> π</a:t>
            </a:r>
            <a:r>
              <a:rPr lang="en-US" sz="1800" b="1" dirty="0" err="1">
                <a:highlight>
                  <a:srgbClr val="FFFFFF"/>
                </a:highlight>
                <a:latin typeface="Arial"/>
                <a:cs typeface="Arial"/>
              </a:rPr>
              <a:t>ροσδιοριστικό</a:t>
            </a:r>
            <a:r>
              <a:rPr lang="en-US" sz="1800" b="1" dirty="0">
                <a:highlight>
                  <a:srgbClr val="FFFFFF"/>
                </a:highlight>
                <a:latin typeface="Arial"/>
                <a:cs typeface="Arial"/>
              </a:rPr>
              <a:t> πα</a:t>
            </a:r>
            <a:r>
              <a:rPr lang="en-US" sz="1800" b="1" dirty="0" err="1">
                <a:highlight>
                  <a:srgbClr val="FFFFFF"/>
                </a:highlight>
                <a:latin typeface="Arial"/>
                <a:cs typeface="Arial"/>
              </a:rPr>
              <a:t>ράγοντ</a:t>
            </a:r>
            <a:r>
              <a:rPr lang="en-US" sz="1800" b="1" dirty="0">
                <a:highlight>
                  <a:srgbClr val="FFFFFF"/>
                </a:highlight>
                <a:latin typeface="Arial"/>
                <a:cs typeface="Arial"/>
              </a:rPr>
              <a:t>α </a:t>
            </a:r>
            <a:r>
              <a:rPr lang="en-US" sz="1800" b="1" dirty="0" err="1">
                <a:highlight>
                  <a:srgbClr val="FFFFFF"/>
                </a:highlight>
                <a:latin typeface="Arial"/>
                <a:cs typeface="Arial"/>
              </a:rPr>
              <a:t>της</a:t>
            </a:r>
            <a:r>
              <a:rPr lang="en-US" sz="1800" b="1" dirty="0">
                <a:highlight>
                  <a:srgbClr val="FFFFFF"/>
                </a:highlight>
                <a:latin typeface="Arial"/>
                <a:cs typeface="Arial"/>
              </a:rPr>
              <a:t> </a:t>
            </a:r>
            <a:r>
              <a:rPr lang="en-US" sz="1800" b="1" dirty="0" err="1">
                <a:highlight>
                  <a:srgbClr val="FFFFFF"/>
                </a:highlight>
                <a:latin typeface="Arial"/>
                <a:cs typeface="Arial"/>
              </a:rPr>
              <a:t>ζήτησης</a:t>
            </a:r>
            <a:r>
              <a:rPr lang="en-US" sz="1800" b="1" dirty="0">
                <a:highlight>
                  <a:srgbClr val="FFFFFF"/>
                </a:highlight>
                <a:latin typeface="Arial"/>
                <a:cs typeface="Arial"/>
              </a:rPr>
              <a:t> </a:t>
            </a:r>
            <a:r>
              <a:rPr lang="en-US" sz="1800" b="1" dirty="0" err="1">
                <a:highlight>
                  <a:srgbClr val="FFFFFF"/>
                </a:highlight>
                <a:latin typeface="Arial"/>
                <a:cs typeface="Arial"/>
              </a:rPr>
              <a:t>ενός</a:t>
            </a:r>
            <a:r>
              <a:rPr lang="en-US" sz="1800" b="1" dirty="0">
                <a:highlight>
                  <a:srgbClr val="FFFFFF"/>
                </a:highlight>
                <a:latin typeface="Arial"/>
                <a:cs typeface="Arial"/>
              </a:rPr>
              <a:t> αγα</a:t>
            </a:r>
            <a:r>
              <a:rPr lang="en-US" sz="1800" b="1" dirty="0" err="1">
                <a:highlight>
                  <a:srgbClr val="FFFFFF"/>
                </a:highlight>
                <a:latin typeface="Arial"/>
                <a:cs typeface="Arial"/>
              </a:rPr>
              <a:t>θού</a:t>
            </a:r>
            <a:r>
              <a:rPr lang="en-US" sz="1800" b="1" dirty="0">
                <a:highlight>
                  <a:srgbClr val="FFFFFF"/>
                </a:highlight>
                <a:latin typeface="Arial"/>
                <a:cs typeface="Arial"/>
              </a:rPr>
              <a:t>.</a:t>
            </a:r>
            <a:r>
              <a:rPr lang="en-US" sz="1800" dirty="0">
                <a:highlight>
                  <a:srgbClr val="FFFFFF"/>
                </a:highlight>
                <a:latin typeface="Arial"/>
                <a:cs typeface="Arial"/>
              </a:rPr>
              <a:t> </a:t>
            </a:r>
            <a:r>
              <a:rPr lang="en-US" sz="1800" dirty="0" err="1">
                <a:highlight>
                  <a:srgbClr val="FFFFFF"/>
                </a:highlight>
                <a:latin typeface="Arial"/>
                <a:cs typeface="Arial"/>
              </a:rPr>
              <a:t>Συνήθως</a:t>
            </a:r>
            <a:r>
              <a:rPr lang="en-US" sz="1800" dirty="0">
                <a:highlight>
                  <a:srgbClr val="FFFFFF"/>
                </a:highlight>
                <a:latin typeface="Arial"/>
                <a:cs typeface="Arial"/>
              </a:rPr>
              <a:t> μας </a:t>
            </a:r>
            <a:r>
              <a:rPr lang="en-US" sz="1800" dirty="0" err="1">
                <a:highlight>
                  <a:srgbClr val="FFFFFF"/>
                </a:highlight>
                <a:latin typeface="Arial"/>
                <a:cs typeface="Arial"/>
              </a:rPr>
              <a:t>ενδι</a:t>
            </a:r>
            <a:r>
              <a:rPr lang="en-US" sz="1800" dirty="0">
                <a:highlight>
                  <a:srgbClr val="FFFFFF"/>
                </a:highlight>
                <a:latin typeface="Arial"/>
                <a:cs typeface="Arial"/>
              </a:rPr>
              <a:t>α</a:t>
            </a:r>
            <a:r>
              <a:rPr lang="en-US" sz="1800" dirty="0" err="1">
                <a:highlight>
                  <a:srgbClr val="FFFFFF"/>
                </a:highlight>
                <a:latin typeface="Arial"/>
                <a:cs typeface="Arial"/>
              </a:rPr>
              <a:t>φέρει</a:t>
            </a:r>
            <a:r>
              <a:rPr lang="en-US" sz="1800" dirty="0">
                <a:highlight>
                  <a:srgbClr val="FFFFFF"/>
                </a:highlight>
                <a:latin typeface="Arial"/>
                <a:cs typeface="Arial"/>
              </a:rPr>
              <a:t> η </a:t>
            </a:r>
            <a:r>
              <a:rPr lang="en-US" sz="1800" dirty="0" err="1">
                <a:highlight>
                  <a:srgbClr val="FFFFFF"/>
                </a:highlight>
                <a:latin typeface="Arial"/>
                <a:cs typeface="Arial"/>
              </a:rPr>
              <a:t>ελ</a:t>
            </a:r>
            <a:r>
              <a:rPr lang="en-US" sz="1800" dirty="0">
                <a:highlight>
                  <a:srgbClr val="FFFFFF"/>
                </a:highlight>
                <a:latin typeface="Arial"/>
                <a:cs typeface="Arial"/>
              </a:rPr>
              <a:t>α</a:t>
            </a:r>
            <a:r>
              <a:rPr lang="en-US" sz="1800" dirty="0" err="1">
                <a:highlight>
                  <a:srgbClr val="FFFFFF"/>
                </a:highlight>
                <a:latin typeface="Arial"/>
                <a:cs typeface="Arial"/>
              </a:rPr>
              <a:t>στικότητ</a:t>
            </a:r>
            <a:r>
              <a:rPr lang="en-US" sz="1800" dirty="0">
                <a:highlight>
                  <a:srgbClr val="FFFFFF"/>
                </a:highlight>
                <a:latin typeface="Arial"/>
                <a:cs typeface="Arial"/>
              </a:rPr>
              <a:t>α </a:t>
            </a:r>
            <a:r>
              <a:rPr lang="en-US" sz="1800" dirty="0" err="1">
                <a:highlight>
                  <a:srgbClr val="FFFFFF"/>
                </a:highlight>
                <a:latin typeface="Arial"/>
                <a:cs typeface="Arial"/>
              </a:rPr>
              <a:t>της</a:t>
            </a:r>
            <a:r>
              <a:rPr lang="en-US" sz="1800" dirty="0">
                <a:highlight>
                  <a:srgbClr val="FFFFFF"/>
                </a:highlight>
                <a:latin typeface="Arial"/>
                <a:cs typeface="Arial"/>
              </a:rPr>
              <a:t> </a:t>
            </a:r>
            <a:r>
              <a:rPr lang="en-US" sz="1800" dirty="0" err="1">
                <a:highlight>
                  <a:srgbClr val="FFFFFF"/>
                </a:highlight>
                <a:latin typeface="Arial"/>
                <a:cs typeface="Arial"/>
              </a:rPr>
              <a:t>ζήτησης</a:t>
            </a:r>
            <a:r>
              <a:rPr lang="en-US" sz="1800" dirty="0">
                <a:highlight>
                  <a:srgbClr val="FFFFFF"/>
                </a:highlight>
                <a:latin typeface="Arial"/>
                <a:cs typeface="Arial"/>
              </a:rPr>
              <a:t> </a:t>
            </a:r>
            <a:r>
              <a:rPr lang="en-US" sz="1800" b="1" dirty="0" err="1">
                <a:highlight>
                  <a:srgbClr val="FFFFFF"/>
                </a:highlight>
                <a:latin typeface="Arial"/>
                <a:cs typeface="Arial"/>
              </a:rPr>
              <a:t>ως</a:t>
            </a:r>
            <a:r>
              <a:rPr lang="en-US" sz="1800" b="1" dirty="0">
                <a:highlight>
                  <a:srgbClr val="FFFFFF"/>
                </a:highlight>
                <a:latin typeface="Arial"/>
                <a:cs typeface="Arial"/>
              </a:rPr>
              <a:t> π</a:t>
            </a:r>
            <a:r>
              <a:rPr lang="en-US" sz="1800" b="1" dirty="0" err="1">
                <a:highlight>
                  <a:srgbClr val="FFFFFF"/>
                </a:highlight>
                <a:latin typeface="Arial"/>
                <a:cs typeface="Arial"/>
              </a:rPr>
              <a:t>ρος</a:t>
            </a:r>
            <a:r>
              <a:rPr lang="en-US" sz="1800" b="1" dirty="0">
                <a:highlight>
                  <a:srgbClr val="FFFFFF"/>
                </a:highlight>
                <a:latin typeface="Arial"/>
                <a:cs typeface="Arial"/>
              </a:rPr>
              <a:t> </a:t>
            </a:r>
            <a:r>
              <a:rPr lang="en-US" sz="1800" b="1" dirty="0" err="1">
                <a:highlight>
                  <a:srgbClr val="FFFFFF"/>
                </a:highlight>
                <a:latin typeface="Arial"/>
                <a:cs typeface="Arial"/>
              </a:rPr>
              <a:t>το</a:t>
            </a:r>
            <a:r>
              <a:rPr lang="en-US" sz="1800" b="1" dirty="0">
                <a:highlight>
                  <a:srgbClr val="FFFFFF"/>
                </a:highlight>
                <a:latin typeface="Arial"/>
                <a:cs typeface="Arial"/>
              </a:rPr>
              <a:t> </a:t>
            </a:r>
            <a:r>
              <a:rPr lang="en-US" sz="1800" b="1" dirty="0" err="1">
                <a:highlight>
                  <a:srgbClr val="FFFFFF"/>
                </a:highlight>
                <a:latin typeface="Arial"/>
                <a:cs typeface="Arial"/>
              </a:rPr>
              <a:t>εισόδημ</a:t>
            </a:r>
            <a:r>
              <a:rPr lang="en-US" sz="1800" b="1" dirty="0">
                <a:highlight>
                  <a:srgbClr val="FFFFFF"/>
                </a:highlight>
                <a:latin typeface="Arial"/>
                <a:cs typeface="Arial"/>
              </a:rPr>
              <a:t>α.</a:t>
            </a:r>
            <a:endParaRPr lang="en-US" sz="1800" dirty="0">
              <a:latin typeface="Arial"/>
              <a:cs typeface="Arial"/>
            </a:endParaRPr>
          </a:p>
          <a:p>
            <a:pPr algn="just">
              <a:lnSpc>
                <a:spcPct val="100000"/>
              </a:lnSpc>
              <a:spcBef>
                <a:spcPts val="0"/>
              </a:spcBef>
            </a:pPr>
            <a:r>
              <a:rPr lang="en-US" sz="1800" dirty="0">
                <a:highlight>
                  <a:srgbClr val="FFFFFF"/>
                </a:highlight>
                <a:latin typeface="Arial"/>
                <a:cs typeface="Arial"/>
              </a:rPr>
              <a:t>Η </a:t>
            </a:r>
            <a:r>
              <a:rPr lang="en-US" sz="1800" dirty="0" err="1">
                <a:highlight>
                  <a:srgbClr val="FFFFFF"/>
                </a:highlight>
                <a:latin typeface="Arial"/>
                <a:cs typeface="Arial"/>
              </a:rPr>
              <a:t>ελ</a:t>
            </a:r>
            <a:r>
              <a:rPr lang="en-US" sz="1800" dirty="0">
                <a:highlight>
                  <a:srgbClr val="FFFFFF"/>
                </a:highlight>
                <a:latin typeface="Arial"/>
                <a:cs typeface="Arial"/>
              </a:rPr>
              <a:t>α</a:t>
            </a:r>
            <a:r>
              <a:rPr lang="en-US" sz="1800" dirty="0" err="1">
                <a:highlight>
                  <a:srgbClr val="FFFFFF"/>
                </a:highlight>
                <a:latin typeface="Arial"/>
                <a:cs typeface="Arial"/>
              </a:rPr>
              <a:t>στικότητ</a:t>
            </a:r>
            <a:r>
              <a:rPr lang="en-US" sz="1800" dirty="0">
                <a:highlight>
                  <a:srgbClr val="FFFFFF"/>
                </a:highlight>
                <a:latin typeface="Arial"/>
                <a:cs typeface="Arial"/>
              </a:rPr>
              <a:t>α </a:t>
            </a:r>
            <a:r>
              <a:rPr lang="en-US" sz="1800" dirty="0" err="1">
                <a:highlight>
                  <a:srgbClr val="FFFFFF"/>
                </a:highlight>
                <a:latin typeface="Arial"/>
                <a:cs typeface="Arial"/>
              </a:rPr>
              <a:t>της</a:t>
            </a:r>
            <a:r>
              <a:rPr lang="en-US" sz="1800" dirty="0">
                <a:highlight>
                  <a:srgbClr val="FFFFFF"/>
                </a:highlight>
                <a:latin typeface="Arial"/>
                <a:cs typeface="Arial"/>
              </a:rPr>
              <a:t> </a:t>
            </a:r>
            <a:r>
              <a:rPr lang="en-US" sz="1800" dirty="0" err="1">
                <a:highlight>
                  <a:srgbClr val="FFFFFF"/>
                </a:highlight>
                <a:latin typeface="Arial"/>
                <a:cs typeface="Arial"/>
              </a:rPr>
              <a:t>ζήτησης</a:t>
            </a:r>
            <a:r>
              <a:rPr lang="en-US" sz="1800" dirty="0">
                <a:highlight>
                  <a:srgbClr val="FFFFFF"/>
                </a:highlight>
                <a:latin typeface="Arial"/>
                <a:cs typeface="Arial"/>
              </a:rPr>
              <a:t> </a:t>
            </a:r>
            <a:r>
              <a:rPr lang="en-US" sz="1800" dirty="0" err="1">
                <a:highlight>
                  <a:srgbClr val="FFFFFF"/>
                </a:highlight>
                <a:latin typeface="Arial"/>
                <a:cs typeface="Arial"/>
              </a:rPr>
              <a:t>ως</a:t>
            </a:r>
            <a:r>
              <a:rPr lang="en-US" sz="1800" dirty="0">
                <a:highlight>
                  <a:srgbClr val="FFFFFF"/>
                </a:highlight>
                <a:latin typeface="Arial"/>
                <a:cs typeface="Arial"/>
              </a:rPr>
              <a:t> π</a:t>
            </a:r>
            <a:r>
              <a:rPr lang="en-US" sz="1800" dirty="0" err="1">
                <a:highlight>
                  <a:srgbClr val="FFFFFF"/>
                </a:highlight>
                <a:latin typeface="Arial"/>
                <a:cs typeface="Arial"/>
              </a:rPr>
              <a:t>ρος</a:t>
            </a:r>
            <a:r>
              <a:rPr lang="en-US" sz="1800" dirty="0">
                <a:highlight>
                  <a:srgbClr val="FFFFFF"/>
                </a:highlight>
                <a:latin typeface="Arial"/>
                <a:cs typeface="Arial"/>
              </a:rPr>
              <a:t> </a:t>
            </a:r>
            <a:r>
              <a:rPr lang="en-US" sz="1800" dirty="0" err="1">
                <a:highlight>
                  <a:srgbClr val="FFFFFF"/>
                </a:highlight>
                <a:latin typeface="Arial"/>
                <a:cs typeface="Arial"/>
              </a:rPr>
              <a:t>το</a:t>
            </a:r>
            <a:r>
              <a:rPr lang="en-US" sz="1800" dirty="0">
                <a:highlight>
                  <a:srgbClr val="FFFFFF"/>
                </a:highlight>
                <a:latin typeface="Arial"/>
                <a:cs typeface="Arial"/>
              </a:rPr>
              <a:t> </a:t>
            </a:r>
            <a:r>
              <a:rPr lang="en-US" sz="1800" dirty="0" err="1">
                <a:highlight>
                  <a:srgbClr val="FFFFFF"/>
                </a:highlight>
                <a:latin typeface="Arial"/>
                <a:cs typeface="Arial"/>
              </a:rPr>
              <a:t>εισόδημ</a:t>
            </a:r>
            <a:r>
              <a:rPr lang="en-US" sz="1800" dirty="0">
                <a:highlight>
                  <a:srgbClr val="FFFFFF"/>
                </a:highlight>
                <a:latin typeface="Arial"/>
                <a:cs typeface="Arial"/>
              </a:rPr>
              <a:t>α </a:t>
            </a:r>
            <a:r>
              <a:rPr lang="en-US" sz="1800" dirty="0" err="1">
                <a:highlight>
                  <a:srgbClr val="FFFFFF"/>
                </a:highlight>
                <a:latin typeface="Arial"/>
                <a:cs typeface="Arial"/>
              </a:rPr>
              <a:t>εκφράζει</a:t>
            </a:r>
            <a:r>
              <a:rPr lang="en-US" sz="1800" dirty="0">
                <a:highlight>
                  <a:srgbClr val="FFFFFF"/>
                </a:highlight>
                <a:latin typeface="Arial"/>
                <a:cs typeface="Arial"/>
              </a:rPr>
              <a:t> </a:t>
            </a:r>
            <a:r>
              <a:rPr lang="en-US" sz="1800" dirty="0" err="1">
                <a:highlight>
                  <a:srgbClr val="FFFFFF"/>
                </a:highlight>
                <a:latin typeface="Arial"/>
                <a:cs typeface="Arial"/>
              </a:rPr>
              <a:t>την</a:t>
            </a:r>
            <a:r>
              <a:rPr lang="en-US" sz="1800" dirty="0">
                <a:highlight>
                  <a:srgbClr val="FFFFFF"/>
                </a:highlight>
                <a:latin typeface="Arial"/>
                <a:cs typeface="Arial"/>
              </a:rPr>
              <a:t> α</a:t>
            </a:r>
            <a:r>
              <a:rPr lang="en-US" sz="1800" dirty="0" err="1">
                <a:highlight>
                  <a:srgbClr val="FFFFFF"/>
                </a:highlight>
                <a:latin typeface="Arial"/>
                <a:cs typeface="Arial"/>
              </a:rPr>
              <a:t>ντίδρ</a:t>
            </a:r>
            <a:r>
              <a:rPr lang="en-US" sz="1800" dirty="0">
                <a:highlight>
                  <a:srgbClr val="FFFFFF"/>
                </a:highlight>
                <a:latin typeface="Arial"/>
                <a:cs typeface="Arial"/>
              </a:rPr>
              <a:t>α</a:t>
            </a:r>
            <a:r>
              <a:rPr lang="en-US" sz="1800" dirty="0" err="1">
                <a:highlight>
                  <a:srgbClr val="FFFFFF"/>
                </a:highlight>
                <a:latin typeface="Arial"/>
                <a:cs typeface="Arial"/>
              </a:rPr>
              <a:t>ση</a:t>
            </a:r>
            <a:r>
              <a:rPr lang="en-US" sz="1800" dirty="0">
                <a:highlight>
                  <a:srgbClr val="FFFFFF"/>
                </a:highlight>
                <a:latin typeface="Arial"/>
                <a:cs typeface="Arial"/>
              </a:rPr>
              <a:t> </a:t>
            </a:r>
            <a:r>
              <a:rPr lang="en-US" sz="1800" dirty="0" err="1">
                <a:highlight>
                  <a:srgbClr val="FFFFFF"/>
                </a:highlight>
                <a:latin typeface="Arial"/>
                <a:cs typeface="Arial"/>
              </a:rPr>
              <a:t>των</a:t>
            </a:r>
            <a:r>
              <a:rPr lang="en-US" sz="1800" dirty="0">
                <a:highlight>
                  <a:srgbClr val="FFFFFF"/>
                </a:highlight>
                <a:latin typeface="Arial"/>
                <a:cs typeface="Arial"/>
              </a:rPr>
              <a:t> κατανα</a:t>
            </a:r>
            <a:r>
              <a:rPr lang="en-US" sz="1800" dirty="0" err="1">
                <a:highlight>
                  <a:srgbClr val="FFFFFF"/>
                </a:highlight>
                <a:latin typeface="Arial"/>
                <a:cs typeface="Arial"/>
              </a:rPr>
              <a:t>λωτών</a:t>
            </a:r>
            <a:r>
              <a:rPr lang="en-US" sz="1800" dirty="0">
                <a:highlight>
                  <a:srgbClr val="FFFFFF"/>
                </a:highlight>
                <a:latin typeface="Arial"/>
                <a:cs typeface="Arial"/>
              </a:rPr>
              <a:t> </a:t>
            </a:r>
            <a:r>
              <a:rPr lang="en-US" sz="1800" dirty="0" err="1">
                <a:highlight>
                  <a:srgbClr val="FFFFFF"/>
                </a:highlight>
                <a:latin typeface="Arial"/>
                <a:cs typeface="Arial"/>
              </a:rPr>
              <a:t>στη</a:t>
            </a:r>
            <a:r>
              <a:rPr lang="en-US" sz="1800" dirty="0">
                <a:highlight>
                  <a:srgbClr val="FFFFFF"/>
                </a:highlight>
                <a:latin typeface="Arial"/>
                <a:cs typeface="Arial"/>
              </a:rPr>
              <a:t> </a:t>
            </a:r>
            <a:r>
              <a:rPr lang="en-US" sz="1800" dirty="0" err="1">
                <a:highlight>
                  <a:srgbClr val="FFFFFF"/>
                </a:highlight>
                <a:latin typeface="Arial"/>
                <a:cs typeface="Arial"/>
              </a:rPr>
              <a:t>ζητούμενη</a:t>
            </a:r>
            <a:r>
              <a:rPr lang="en-US" sz="1800" dirty="0">
                <a:highlight>
                  <a:srgbClr val="FFFFFF"/>
                </a:highlight>
                <a:latin typeface="Arial"/>
                <a:cs typeface="Arial"/>
              </a:rPr>
              <a:t> π</a:t>
            </a:r>
            <a:r>
              <a:rPr lang="en-US" sz="1800" dirty="0" err="1">
                <a:highlight>
                  <a:srgbClr val="FFFFFF"/>
                </a:highlight>
                <a:latin typeface="Arial"/>
                <a:cs typeface="Arial"/>
              </a:rPr>
              <a:t>οσότητ</a:t>
            </a:r>
            <a:r>
              <a:rPr lang="en-US" sz="1800" dirty="0">
                <a:highlight>
                  <a:srgbClr val="FFFFFF"/>
                </a:highlight>
                <a:latin typeface="Arial"/>
                <a:cs typeface="Arial"/>
              </a:rPr>
              <a:t>α </a:t>
            </a:r>
            <a:r>
              <a:rPr lang="en-US" sz="1800" dirty="0" err="1">
                <a:highlight>
                  <a:srgbClr val="FFFFFF"/>
                </a:highlight>
                <a:latin typeface="Arial"/>
                <a:cs typeface="Arial"/>
              </a:rPr>
              <a:t>ενός</a:t>
            </a:r>
            <a:r>
              <a:rPr lang="en-US" sz="1800" dirty="0">
                <a:highlight>
                  <a:srgbClr val="FFFFFF"/>
                </a:highlight>
                <a:latin typeface="Arial"/>
                <a:cs typeface="Arial"/>
              </a:rPr>
              <a:t> αγα</a:t>
            </a:r>
            <a:r>
              <a:rPr lang="en-US" sz="1800" dirty="0" err="1">
                <a:highlight>
                  <a:srgbClr val="FFFFFF"/>
                </a:highlight>
                <a:latin typeface="Arial"/>
                <a:cs typeface="Arial"/>
              </a:rPr>
              <a:t>θού</a:t>
            </a:r>
            <a:r>
              <a:rPr lang="en-US" sz="1800" dirty="0">
                <a:highlight>
                  <a:srgbClr val="FFFFFF"/>
                </a:highlight>
                <a:latin typeface="Arial"/>
                <a:cs typeface="Arial"/>
              </a:rPr>
              <a:t> π</a:t>
            </a:r>
            <a:r>
              <a:rPr lang="en-US" sz="1800" dirty="0" err="1">
                <a:highlight>
                  <a:srgbClr val="FFFFFF"/>
                </a:highlight>
                <a:latin typeface="Arial"/>
                <a:cs typeface="Arial"/>
              </a:rPr>
              <a:t>ου</a:t>
            </a:r>
            <a:r>
              <a:rPr lang="en-US" sz="1800" dirty="0">
                <a:highlight>
                  <a:srgbClr val="FFFFFF"/>
                </a:highlight>
                <a:latin typeface="Arial"/>
                <a:cs typeface="Arial"/>
              </a:rPr>
              <a:t> </a:t>
            </a:r>
            <a:r>
              <a:rPr lang="en-US" sz="1800" dirty="0" err="1">
                <a:highlight>
                  <a:srgbClr val="FFFFFF"/>
                </a:highlight>
                <a:latin typeface="Arial"/>
                <a:cs typeface="Arial"/>
              </a:rPr>
              <a:t>οφείλετ</a:t>
            </a:r>
            <a:r>
              <a:rPr lang="en-US" sz="1800" dirty="0">
                <a:highlight>
                  <a:srgbClr val="FFFFFF"/>
                </a:highlight>
                <a:latin typeface="Arial"/>
                <a:cs typeface="Arial"/>
              </a:rPr>
              <a:t>αι </a:t>
            </a:r>
            <a:r>
              <a:rPr lang="en-US" sz="1800" dirty="0" err="1">
                <a:highlight>
                  <a:srgbClr val="FFFFFF"/>
                </a:highlight>
                <a:latin typeface="Arial"/>
                <a:cs typeface="Arial"/>
              </a:rPr>
              <a:t>στις</a:t>
            </a:r>
            <a:r>
              <a:rPr lang="en-US" sz="1800" dirty="0">
                <a:highlight>
                  <a:srgbClr val="FFFFFF"/>
                </a:highlight>
                <a:latin typeface="Arial"/>
                <a:cs typeface="Arial"/>
              </a:rPr>
              <a:t> </a:t>
            </a:r>
            <a:r>
              <a:rPr lang="en-US" sz="1800" dirty="0" err="1">
                <a:highlight>
                  <a:srgbClr val="FFFFFF"/>
                </a:highlight>
                <a:latin typeface="Arial"/>
                <a:cs typeface="Arial"/>
              </a:rPr>
              <a:t>μετ</a:t>
            </a:r>
            <a:r>
              <a:rPr lang="en-US" sz="1800" dirty="0">
                <a:highlight>
                  <a:srgbClr val="FFFFFF"/>
                </a:highlight>
                <a:latin typeface="Arial"/>
                <a:cs typeface="Arial"/>
              </a:rPr>
              <a:t>αβ</a:t>
            </a:r>
            <a:r>
              <a:rPr lang="en-US" sz="1800" dirty="0" err="1">
                <a:highlight>
                  <a:srgbClr val="FFFFFF"/>
                </a:highlight>
                <a:latin typeface="Arial"/>
                <a:cs typeface="Arial"/>
              </a:rPr>
              <a:t>ολές</a:t>
            </a:r>
            <a:r>
              <a:rPr lang="en-US" sz="1800" dirty="0">
                <a:highlight>
                  <a:srgbClr val="FFFFFF"/>
                </a:highlight>
                <a:latin typeface="Arial"/>
                <a:cs typeface="Arial"/>
              </a:rPr>
              <a:t> </a:t>
            </a:r>
            <a:r>
              <a:rPr lang="en-US" sz="1800" dirty="0" err="1">
                <a:highlight>
                  <a:srgbClr val="FFFFFF"/>
                </a:highlight>
                <a:latin typeface="Arial"/>
                <a:cs typeface="Arial"/>
              </a:rPr>
              <a:t>του</a:t>
            </a:r>
            <a:r>
              <a:rPr lang="en-US" sz="1800" dirty="0">
                <a:highlight>
                  <a:srgbClr val="FFFFFF"/>
                </a:highlight>
                <a:latin typeface="Arial"/>
                <a:cs typeface="Arial"/>
              </a:rPr>
              <a:t> </a:t>
            </a:r>
            <a:r>
              <a:rPr lang="en-US" sz="1800" dirty="0" err="1">
                <a:highlight>
                  <a:srgbClr val="FFFFFF"/>
                </a:highlight>
                <a:latin typeface="Arial"/>
                <a:cs typeface="Arial"/>
              </a:rPr>
              <a:t>εισοδήμ</a:t>
            </a:r>
            <a:r>
              <a:rPr lang="en-US" sz="1800" dirty="0">
                <a:highlight>
                  <a:srgbClr val="FFFFFF"/>
                </a:highlight>
                <a:latin typeface="Arial"/>
                <a:cs typeface="Arial"/>
              </a:rPr>
              <a:t>α</a:t>
            </a:r>
            <a:r>
              <a:rPr lang="en-US" sz="1800" dirty="0" err="1">
                <a:highlight>
                  <a:srgbClr val="FFFFFF"/>
                </a:highlight>
                <a:latin typeface="Arial"/>
                <a:cs typeface="Arial"/>
              </a:rPr>
              <a:t>τός</a:t>
            </a:r>
            <a:r>
              <a:rPr lang="en-US" sz="1800" dirty="0">
                <a:highlight>
                  <a:srgbClr val="FFFFFF"/>
                </a:highlight>
                <a:latin typeface="Arial"/>
                <a:cs typeface="Arial"/>
              </a:rPr>
              <a:t> </a:t>
            </a:r>
            <a:r>
              <a:rPr lang="en-US" sz="1800" dirty="0" err="1">
                <a:highlight>
                  <a:srgbClr val="FFFFFF"/>
                </a:highlight>
                <a:latin typeface="Arial"/>
                <a:cs typeface="Arial"/>
              </a:rPr>
              <a:t>τους</a:t>
            </a:r>
            <a:r>
              <a:rPr lang="en-US" sz="1800" dirty="0">
                <a:highlight>
                  <a:srgbClr val="FFFFFF"/>
                </a:highlight>
                <a:latin typeface="Arial"/>
                <a:cs typeface="Arial"/>
              </a:rPr>
              <a:t>, </a:t>
            </a:r>
            <a:r>
              <a:rPr lang="en-US" sz="1800" dirty="0" err="1">
                <a:highlight>
                  <a:srgbClr val="FFFFFF"/>
                </a:highlight>
                <a:latin typeface="Arial"/>
                <a:cs typeface="Arial"/>
              </a:rPr>
              <a:t>ότ</a:t>
            </a:r>
            <a:r>
              <a:rPr lang="en-US" sz="1800" dirty="0">
                <a:highlight>
                  <a:srgbClr val="FFFFFF"/>
                </a:highlight>
                <a:latin typeface="Arial"/>
                <a:cs typeface="Arial"/>
              </a:rPr>
              <a:t>αν η </a:t>
            </a:r>
            <a:r>
              <a:rPr lang="en-US" sz="1800" dirty="0" err="1">
                <a:highlight>
                  <a:srgbClr val="FFFFFF"/>
                </a:highlight>
                <a:latin typeface="Arial"/>
                <a:cs typeface="Arial"/>
              </a:rPr>
              <a:t>τιμή</a:t>
            </a:r>
            <a:r>
              <a:rPr lang="en-US" sz="1800" dirty="0">
                <a:highlight>
                  <a:srgbClr val="FFFFFF"/>
                </a:highlight>
                <a:latin typeface="Arial"/>
                <a:cs typeface="Arial"/>
              </a:rPr>
              <a:t> και </a:t>
            </a:r>
            <a:r>
              <a:rPr lang="en-US" sz="1800" dirty="0" err="1">
                <a:highlight>
                  <a:srgbClr val="FFFFFF"/>
                </a:highlight>
                <a:latin typeface="Arial"/>
                <a:cs typeface="Arial"/>
              </a:rPr>
              <a:t>οι</a:t>
            </a:r>
            <a:r>
              <a:rPr lang="en-US" sz="1800" dirty="0">
                <a:highlight>
                  <a:srgbClr val="FFFFFF"/>
                </a:highlight>
                <a:latin typeface="Arial"/>
                <a:cs typeface="Arial"/>
              </a:rPr>
              <a:t> </a:t>
            </a:r>
            <a:r>
              <a:rPr lang="en-US" sz="1800" dirty="0" err="1">
                <a:highlight>
                  <a:srgbClr val="FFFFFF"/>
                </a:highlight>
                <a:latin typeface="Arial"/>
                <a:cs typeface="Arial"/>
              </a:rPr>
              <a:t>άλλοι</a:t>
            </a:r>
            <a:r>
              <a:rPr lang="en-US" sz="1800" dirty="0">
                <a:highlight>
                  <a:srgbClr val="FFFFFF"/>
                </a:highlight>
                <a:latin typeface="Arial"/>
                <a:cs typeface="Arial"/>
              </a:rPr>
              <a:t> π</a:t>
            </a:r>
            <a:r>
              <a:rPr lang="en-US" sz="1800" dirty="0" err="1">
                <a:highlight>
                  <a:srgbClr val="FFFFFF"/>
                </a:highlight>
                <a:latin typeface="Arial"/>
                <a:cs typeface="Arial"/>
              </a:rPr>
              <a:t>ροσδιοριστικοί</a:t>
            </a:r>
            <a:r>
              <a:rPr lang="en-US" sz="1800" dirty="0">
                <a:highlight>
                  <a:srgbClr val="FFFFFF"/>
                </a:highlight>
                <a:latin typeface="Arial"/>
                <a:cs typeface="Arial"/>
              </a:rPr>
              <a:t> πα</a:t>
            </a:r>
            <a:r>
              <a:rPr lang="en-US" sz="1800" dirty="0" err="1">
                <a:highlight>
                  <a:srgbClr val="FFFFFF"/>
                </a:highlight>
                <a:latin typeface="Arial"/>
                <a:cs typeface="Arial"/>
              </a:rPr>
              <a:t>ράγοντες</a:t>
            </a:r>
            <a:r>
              <a:rPr lang="en-US" sz="1800" dirty="0">
                <a:highlight>
                  <a:srgbClr val="FFFFFF"/>
                </a:highlight>
                <a:latin typeface="Arial"/>
                <a:cs typeface="Arial"/>
              </a:rPr>
              <a:t> </a:t>
            </a:r>
            <a:r>
              <a:rPr lang="en-US" sz="1800" dirty="0" err="1">
                <a:highlight>
                  <a:srgbClr val="FFFFFF"/>
                </a:highlight>
                <a:latin typeface="Arial"/>
                <a:cs typeface="Arial"/>
              </a:rPr>
              <a:t>της</a:t>
            </a:r>
            <a:r>
              <a:rPr lang="en-US" sz="1800" dirty="0">
                <a:highlight>
                  <a:srgbClr val="FFFFFF"/>
                </a:highlight>
                <a:latin typeface="Arial"/>
                <a:cs typeface="Arial"/>
              </a:rPr>
              <a:t> </a:t>
            </a:r>
            <a:r>
              <a:rPr lang="en-US" sz="1800" dirty="0" err="1">
                <a:highlight>
                  <a:srgbClr val="FFFFFF"/>
                </a:highlight>
                <a:latin typeface="Arial"/>
                <a:cs typeface="Arial"/>
              </a:rPr>
              <a:t>ζήτησης</a:t>
            </a:r>
            <a:r>
              <a:rPr lang="en-US" sz="1800" dirty="0">
                <a:highlight>
                  <a:srgbClr val="FFFFFF"/>
                </a:highlight>
                <a:latin typeface="Arial"/>
                <a:cs typeface="Arial"/>
              </a:rPr>
              <a:t> παρα</a:t>
            </a:r>
            <a:r>
              <a:rPr lang="en-US" sz="1800" dirty="0" err="1">
                <a:highlight>
                  <a:srgbClr val="FFFFFF"/>
                </a:highlight>
                <a:latin typeface="Arial"/>
                <a:cs typeface="Arial"/>
              </a:rPr>
              <a:t>μένουν</a:t>
            </a:r>
            <a:r>
              <a:rPr lang="en-US" sz="1800" dirty="0">
                <a:highlight>
                  <a:srgbClr val="FFFFFF"/>
                </a:highlight>
                <a:latin typeface="Arial"/>
                <a:cs typeface="Arial"/>
              </a:rPr>
              <a:t> </a:t>
            </a:r>
            <a:r>
              <a:rPr lang="en-US" sz="1800" dirty="0" err="1">
                <a:highlight>
                  <a:srgbClr val="FFFFFF"/>
                </a:highlight>
                <a:latin typeface="Arial"/>
                <a:cs typeface="Arial"/>
              </a:rPr>
              <a:t>στ</a:t>
            </a:r>
            <a:r>
              <a:rPr lang="en-US" sz="1800" dirty="0">
                <a:highlight>
                  <a:srgbClr val="FFFFFF"/>
                </a:highlight>
                <a:latin typeface="Arial"/>
                <a:cs typeface="Arial"/>
              </a:rPr>
              <a:t>α</a:t>
            </a:r>
            <a:r>
              <a:rPr lang="en-US" sz="1800" dirty="0" err="1">
                <a:highlight>
                  <a:srgbClr val="FFFFFF"/>
                </a:highlight>
                <a:latin typeface="Arial"/>
                <a:cs typeface="Arial"/>
              </a:rPr>
              <a:t>θεροί</a:t>
            </a:r>
            <a:r>
              <a:rPr lang="en-US" sz="1800" dirty="0">
                <a:highlight>
                  <a:srgbClr val="FFFFFF"/>
                </a:highlight>
                <a:latin typeface="Arial"/>
                <a:cs typeface="Arial"/>
              </a:rPr>
              <a:t>. </a:t>
            </a:r>
            <a:r>
              <a:rPr lang="en-US" sz="1800" b="1" dirty="0">
                <a:highlight>
                  <a:srgbClr val="FFFFFF"/>
                </a:highlight>
                <a:latin typeface="Arial"/>
                <a:cs typeface="Arial"/>
              </a:rPr>
              <a:t>Η </a:t>
            </a:r>
            <a:r>
              <a:rPr lang="en-US" sz="1800" b="1" dirty="0" err="1">
                <a:highlight>
                  <a:srgbClr val="FFFFFF"/>
                </a:highlight>
                <a:latin typeface="Arial"/>
                <a:cs typeface="Arial"/>
              </a:rPr>
              <a:t>εισοδημ</a:t>
            </a:r>
            <a:r>
              <a:rPr lang="en-US" sz="1800" b="1" dirty="0">
                <a:highlight>
                  <a:srgbClr val="FFFFFF"/>
                </a:highlight>
                <a:latin typeface="Arial"/>
                <a:cs typeface="Arial"/>
              </a:rPr>
              <a:t>α</a:t>
            </a:r>
            <a:r>
              <a:rPr lang="en-US" sz="1800" b="1" dirty="0" err="1">
                <a:highlight>
                  <a:srgbClr val="FFFFFF"/>
                </a:highlight>
                <a:latin typeface="Arial"/>
                <a:cs typeface="Arial"/>
              </a:rPr>
              <a:t>τική</a:t>
            </a:r>
            <a:r>
              <a:rPr lang="en-US" sz="1800" b="1" dirty="0">
                <a:highlight>
                  <a:srgbClr val="FFFFFF"/>
                </a:highlight>
                <a:latin typeface="Arial"/>
                <a:cs typeface="Arial"/>
              </a:rPr>
              <a:t> </a:t>
            </a:r>
            <a:r>
              <a:rPr lang="en-US" sz="1800" b="1" dirty="0" err="1">
                <a:highlight>
                  <a:srgbClr val="FFFFFF"/>
                </a:highlight>
                <a:latin typeface="Arial"/>
                <a:cs typeface="Arial"/>
              </a:rPr>
              <a:t>ελ</a:t>
            </a:r>
            <a:r>
              <a:rPr lang="en-US" sz="1800" b="1" dirty="0">
                <a:highlight>
                  <a:srgbClr val="FFFFFF"/>
                </a:highlight>
                <a:latin typeface="Arial"/>
                <a:cs typeface="Arial"/>
              </a:rPr>
              <a:t>α</a:t>
            </a:r>
            <a:r>
              <a:rPr lang="en-US" sz="1800" b="1" dirty="0" err="1">
                <a:highlight>
                  <a:srgbClr val="FFFFFF"/>
                </a:highlight>
                <a:latin typeface="Arial"/>
                <a:cs typeface="Arial"/>
              </a:rPr>
              <a:t>στικότητ</a:t>
            </a:r>
            <a:r>
              <a:rPr lang="en-US" sz="1800" b="1" dirty="0">
                <a:highlight>
                  <a:srgbClr val="FFFFFF"/>
                </a:highlight>
                <a:latin typeface="Arial"/>
                <a:cs typeface="Arial"/>
              </a:rPr>
              <a:t>α υπ</a:t>
            </a:r>
            <a:r>
              <a:rPr lang="en-US" sz="1800" b="1" dirty="0" err="1">
                <a:highlight>
                  <a:srgbClr val="FFFFFF"/>
                </a:highlight>
                <a:latin typeface="Arial"/>
                <a:cs typeface="Arial"/>
              </a:rPr>
              <a:t>ολογίζετ</a:t>
            </a:r>
            <a:r>
              <a:rPr lang="en-US" sz="1800" b="1" dirty="0">
                <a:highlight>
                  <a:srgbClr val="FFFFFF"/>
                </a:highlight>
                <a:latin typeface="Arial"/>
                <a:cs typeface="Arial"/>
              </a:rPr>
              <a:t>αι </a:t>
            </a:r>
            <a:r>
              <a:rPr lang="en-US" sz="1800" b="1" dirty="0" err="1">
                <a:highlight>
                  <a:srgbClr val="FFFFFF"/>
                </a:highlight>
                <a:latin typeface="Arial"/>
                <a:cs typeface="Arial"/>
              </a:rPr>
              <a:t>με</a:t>
            </a:r>
            <a:r>
              <a:rPr lang="en-US" sz="1800" b="1" dirty="0">
                <a:highlight>
                  <a:srgbClr val="FFFFFF"/>
                </a:highlight>
                <a:latin typeface="Arial"/>
                <a:cs typeface="Arial"/>
              </a:rPr>
              <a:t> </a:t>
            </a:r>
            <a:r>
              <a:rPr lang="en-US" sz="1800" b="1" dirty="0" err="1">
                <a:highlight>
                  <a:srgbClr val="FFFFFF"/>
                </a:highlight>
                <a:latin typeface="Arial"/>
                <a:cs typeface="Arial"/>
              </a:rPr>
              <a:t>το</a:t>
            </a:r>
            <a:r>
              <a:rPr lang="en-US" sz="1800" b="1" dirty="0">
                <a:highlight>
                  <a:srgbClr val="FFFFFF"/>
                </a:highlight>
                <a:latin typeface="Arial"/>
                <a:cs typeface="Arial"/>
              </a:rPr>
              <a:t> </a:t>
            </a:r>
            <a:r>
              <a:rPr lang="en-US" sz="1800" b="1" dirty="0" err="1">
                <a:highlight>
                  <a:srgbClr val="FFFFFF"/>
                </a:highlight>
                <a:latin typeface="Arial"/>
                <a:cs typeface="Arial"/>
              </a:rPr>
              <a:t>λόγο</a:t>
            </a:r>
            <a:r>
              <a:rPr lang="en-US" sz="1800" b="1" dirty="0">
                <a:highlight>
                  <a:srgbClr val="FFFFFF"/>
                </a:highlight>
                <a:latin typeface="Arial"/>
                <a:cs typeface="Arial"/>
              </a:rPr>
              <a:t> </a:t>
            </a:r>
            <a:r>
              <a:rPr lang="en-US" sz="1800" b="1" dirty="0" err="1">
                <a:highlight>
                  <a:srgbClr val="FFFFFF"/>
                </a:highlight>
                <a:latin typeface="Arial"/>
                <a:cs typeface="Arial"/>
              </a:rPr>
              <a:t>της</a:t>
            </a:r>
            <a:r>
              <a:rPr lang="en-US" sz="1800" b="1" dirty="0">
                <a:highlight>
                  <a:srgbClr val="FFFFFF"/>
                </a:highlight>
                <a:latin typeface="Arial"/>
                <a:cs typeface="Arial"/>
              </a:rPr>
              <a:t> π</a:t>
            </a:r>
            <a:r>
              <a:rPr lang="en-US" sz="1800" b="1" dirty="0" err="1">
                <a:highlight>
                  <a:srgbClr val="FFFFFF"/>
                </a:highlight>
                <a:latin typeface="Arial"/>
                <a:cs typeface="Arial"/>
              </a:rPr>
              <a:t>οσοστι</a:t>
            </a:r>
            <a:r>
              <a:rPr lang="en-US" sz="1800" b="1" dirty="0">
                <a:highlight>
                  <a:srgbClr val="FFFFFF"/>
                </a:highlight>
                <a:latin typeface="Arial"/>
                <a:cs typeface="Arial"/>
              </a:rPr>
              <a:t>αίας </a:t>
            </a:r>
            <a:r>
              <a:rPr lang="en-US" sz="1800" b="1" dirty="0" err="1">
                <a:highlight>
                  <a:srgbClr val="FFFFFF"/>
                </a:highlight>
                <a:latin typeface="Arial"/>
                <a:cs typeface="Arial"/>
              </a:rPr>
              <a:t>μετ</a:t>
            </a:r>
            <a:r>
              <a:rPr lang="en-US" sz="1800" b="1" dirty="0">
                <a:highlight>
                  <a:srgbClr val="FFFFFF"/>
                </a:highlight>
                <a:latin typeface="Arial"/>
                <a:cs typeface="Arial"/>
              </a:rPr>
              <a:t>αβ</a:t>
            </a:r>
            <a:r>
              <a:rPr lang="en-US" sz="1800" b="1" dirty="0" err="1">
                <a:highlight>
                  <a:srgbClr val="FFFFFF"/>
                </a:highlight>
                <a:latin typeface="Arial"/>
                <a:cs typeface="Arial"/>
              </a:rPr>
              <a:t>ολής</a:t>
            </a:r>
            <a:r>
              <a:rPr lang="en-US" sz="1800" b="1" dirty="0">
                <a:highlight>
                  <a:srgbClr val="FFFFFF"/>
                </a:highlight>
                <a:latin typeface="Arial"/>
                <a:cs typeface="Arial"/>
              </a:rPr>
              <a:t> </a:t>
            </a:r>
            <a:r>
              <a:rPr lang="en-US" sz="1800" b="1" dirty="0" err="1">
                <a:highlight>
                  <a:srgbClr val="FFFFFF"/>
                </a:highlight>
                <a:latin typeface="Arial"/>
                <a:cs typeface="Arial"/>
              </a:rPr>
              <a:t>της</a:t>
            </a:r>
            <a:r>
              <a:rPr lang="en-US" sz="1800" b="1" dirty="0">
                <a:highlight>
                  <a:srgbClr val="FFFFFF"/>
                </a:highlight>
                <a:latin typeface="Arial"/>
                <a:cs typeface="Arial"/>
              </a:rPr>
              <a:t> </a:t>
            </a:r>
            <a:r>
              <a:rPr lang="en-US" sz="1800" b="1" dirty="0" err="1">
                <a:highlight>
                  <a:srgbClr val="FFFFFF"/>
                </a:highlight>
                <a:latin typeface="Arial"/>
                <a:cs typeface="Arial"/>
              </a:rPr>
              <a:t>ζητούμενης</a:t>
            </a:r>
            <a:r>
              <a:rPr lang="en-US" sz="1800" b="1" dirty="0">
                <a:highlight>
                  <a:srgbClr val="FFFFFF"/>
                </a:highlight>
                <a:latin typeface="Arial"/>
                <a:cs typeface="Arial"/>
              </a:rPr>
              <a:t> π</a:t>
            </a:r>
            <a:r>
              <a:rPr lang="en-US" sz="1800" b="1" dirty="0" err="1">
                <a:highlight>
                  <a:srgbClr val="FFFFFF"/>
                </a:highlight>
                <a:latin typeface="Arial"/>
                <a:cs typeface="Arial"/>
              </a:rPr>
              <a:t>οσότητ</a:t>
            </a:r>
            <a:r>
              <a:rPr lang="en-US" sz="1800" b="1" dirty="0">
                <a:highlight>
                  <a:srgbClr val="FFFFFF"/>
                </a:highlight>
                <a:latin typeface="Arial"/>
                <a:cs typeface="Arial"/>
              </a:rPr>
              <a:t>ας π</a:t>
            </a:r>
            <a:r>
              <a:rPr lang="en-US" sz="1800" b="1" dirty="0" err="1">
                <a:highlight>
                  <a:srgbClr val="FFFFFF"/>
                </a:highlight>
                <a:latin typeface="Arial"/>
                <a:cs typeface="Arial"/>
              </a:rPr>
              <a:t>ρος</a:t>
            </a:r>
            <a:r>
              <a:rPr lang="en-US" sz="1800" b="1" dirty="0">
                <a:highlight>
                  <a:srgbClr val="FFFFFF"/>
                </a:highlight>
                <a:latin typeface="Arial"/>
                <a:cs typeface="Arial"/>
              </a:rPr>
              <a:t> </a:t>
            </a:r>
            <a:r>
              <a:rPr lang="en-US" sz="1800" b="1" dirty="0" err="1">
                <a:highlight>
                  <a:srgbClr val="FFFFFF"/>
                </a:highlight>
                <a:latin typeface="Arial"/>
                <a:cs typeface="Arial"/>
              </a:rPr>
              <a:t>την</a:t>
            </a:r>
            <a:r>
              <a:rPr lang="en-US" sz="1800" b="1" dirty="0">
                <a:highlight>
                  <a:srgbClr val="FFFFFF"/>
                </a:highlight>
                <a:latin typeface="Arial"/>
                <a:cs typeface="Arial"/>
              </a:rPr>
              <a:t> π</a:t>
            </a:r>
            <a:r>
              <a:rPr lang="en-US" sz="1800" b="1" dirty="0" err="1">
                <a:highlight>
                  <a:srgbClr val="FFFFFF"/>
                </a:highlight>
                <a:latin typeface="Arial"/>
                <a:cs typeface="Arial"/>
              </a:rPr>
              <a:t>οσοστι</a:t>
            </a:r>
            <a:r>
              <a:rPr lang="en-US" sz="1800" b="1" dirty="0">
                <a:highlight>
                  <a:srgbClr val="FFFFFF"/>
                </a:highlight>
                <a:latin typeface="Arial"/>
                <a:cs typeface="Arial"/>
              </a:rPr>
              <a:t>αία </a:t>
            </a:r>
            <a:r>
              <a:rPr lang="en-US" sz="1800" b="1" dirty="0" err="1">
                <a:highlight>
                  <a:srgbClr val="FFFFFF"/>
                </a:highlight>
                <a:latin typeface="Arial"/>
                <a:cs typeface="Arial"/>
              </a:rPr>
              <a:t>μετ</a:t>
            </a:r>
            <a:r>
              <a:rPr lang="en-US" sz="1800" b="1" dirty="0">
                <a:highlight>
                  <a:srgbClr val="FFFFFF"/>
                </a:highlight>
                <a:latin typeface="Arial"/>
                <a:cs typeface="Arial"/>
              </a:rPr>
              <a:t>αβ</a:t>
            </a:r>
            <a:r>
              <a:rPr lang="en-US" sz="1800" b="1" dirty="0" err="1">
                <a:highlight>
                  <a:srgbClr val="FFFFFF"/>
                </a:highlight>
                <a:latin typeface="Arial"/>
                <a:cs typeface="Arial"/>
              </a:rPr>
              <a:t>ολή</a:t>
            </a:r>
            <a:r>
              <a:rPr lang="en-US" sz="1800" b="1" dirty="0">
                <a:highlight>
                  <a:srgbClr val="FFFFFF"/>
                </a:highlight>
                <a:latin typeface="Arial"/>
                <a:cs typeface="Arial"/>
              </a:rPr>
              <a:t> </a:t>
            </a:r>
            <a:r>
              <a:rPr lang="en-US" sz="1800" b="1" dirty="0" err="1">
                <a:highlight>
                  <a:srgbClr val="FFFFFF"/>
                </a:highlight>
                <a:latin typeface="Arial"/>
                <a:cs typeface="Arial"/>
              </a:rPr>
              <a:t>του</a:t>
            </a:r>
            <a:r>
              <a:rPr lang="en-US" sz="1800" b="1" dirty="0">
                <a:highlight>
                  <a:srgbClr val="FFFFFF"/>
                </a:highlight>
                <a:latin typeface="Arial"/>
                <a:cs typeface="Arial"/>
              </a:rPr>
              <a:t> </a:t>
            </a:r>
            <a:r>
              <a:rPr lang="en-US" sz="1800" b="1" dirty="0" err="1">
                <a:highlight>
                  <a:srgbClr val="FFFFFF"/>
                </a:highlight>
                <a:latin typeface="Arial"/>
                <a:cs typeface="Arial"/>
              </a:rPr>
              <a:t>εισοδήμ</a:t>
            </a:r>
            <a:r>
              <a:rPr lang="en-US" sz="1800" b="1" dirty="0">
                <a:highlight>
                  <a:srgbClr val="FFFFFF"/>
                </a:highlight>
                <a:latin typeface="Arial"/>
                <a:cs typeface="Arial"/>
              </a:rPr>
              <a:t>α</a:t>
            </a:r>
            <a:r>
              <a:rPr lang="en-US" sz="1800" b="1" dirty="0" err="1">
                <a:highlight>
                  <a:srgbClr val="FFFFFF"/>
                </a:highlight>
                <a:latin typeface="Arial"/>
                <a:cs typeface="Arial"/>
              </a:rPr>
              <a:t>τος</a:t>
            </a:r>
            <a:r>
              <a:rPr lang="en-US" sz="1800" b="1" dirty="0">
                <a:highlight>
                  <a:srgbClr val="FFFFFF"/>
                </a:highlight>
                <a:latin typeface="Arial"/>
                <a:cs typeface="Arial"/>
              </a:rPr>
              <a:t>.</a:t>
            </a:r>
            <a:endParaRPr lang="en-US" sz="1800" dirty="0">
              <a:highlight>
                <a:srgbClr val="FFFFFF"/>
              </a:highlight>
              <a:latin typeface="Arial"/>
              <a:cs typeface="Arial"/>
            </a:endParaRPr>
          </a:p>
        </p:txBody>
      </p:sp>
      <p:sp>
        <p:nvSpPr>
          <p:cNvPr id="4" name="Θέση ημερομηνίας 3">
            <a:extLst>
              <a:ext uri="{FF2B5EF4-FFF2-40B4-BE49-F238E27FC236}">
                <a16:creationId xmlns:a16="http://schemas.microsoft.com/office/drawing/2014/main" id="{8788548E-E8F1-87D2-7837-0F7B59F10306}"/>
              </a:ext>
            </a:extLst>
          </p:cNvPr>
          <p:cNvSpPr>
            <a:spLocks noGrp="1"/>
          </p:cNvSpPr>
          <p:nvPr>
            <p:ph type="dt" sz="half" idx="10"/>
          </p:nvPr>
        </p:nvSpPr>
        <p:spPr/>
        <p:txBody>
          <a:bodyPr/>
          <a:lstStyle/>
          <a:p>
            <a:fld id="{47E09ADB-7B49-44F7-B037-C0929C3EA6D5}" type="datetime1">
              <a:t>3/21/2025</a:t>
            </a:fld>
            <a:endParaRPr lang="en-US" dirty="0"/>
          </a:p>
        </p:txBody>
      </p:sp>
      <p:sp>
        <p:nvSpPr>
          <p:cNvPr id="5" name="Θέση υποσέλιδου 4">
            <a:extLst>
              <a:ext uri="{FF2B5EF4-FFF2-40B4-BE49-F238E27FC236}">
                <a16:creationId xmlns:a16="http://schemas.microsoft.com/office/drawing/2014/main" id="{C4D25B26-BFF5-C03B-8DC8-1AF2885F0DB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3B9016BF-4777-1D3A-B72A-46722C8B7E57}"/>
              </a:ext>
            </a:extLst>
          </p:cNvPr>
          <p:cNvSpPr>
            <a:spLocks noGrp="1"/>
          </p:cNvSpPr>
          <p:nvPr>
            <p:ph type="sldNum" sz="quarter" idx="12"/>
          </p:nvPr>
        </p:nvSpPr>
        <p:spPr/>
        <p:txBody>
          <a:bodyPr/>
          <a:lstStyle/>
          <a:p>
            <a:fld id="{A65A5C87-DF58-40C8-B092-1DE63DB4547E}" type="slidenum">
              <a:rPr lang="en-US" dirty="0"/>
              <a:t>24</a:t>
            </a:fld>
            <a:endParaRPr lang="en-US" dirty="0"/>
          </a:p>
        </p:txBody>
      </p:sp>
      <p:pic>
        <p:nvPicPr>
          <p:cNvPr id="8" name="Εικόνα 7" descr="Εικόνα που περιέχει κείμενο, γραμματοσειρά, τυπογραφία, αριθμός&#10;&#10;Το περιεχόμενο που δημιουργείται από τεχνητή νοημοσύνη μπορεί να μην είναι σωστό.">
            <a:extLst>
              <a:ext uri="{FF2B5EF4-FFF2-40B4-BE49-F238E27FC236}">
                <a16:creationId xmlns:a16="http://schemas.microsoft.com/office/drawing/2014/main" id="{E9065CD4-86A8-0CFA-5510-AC11893B9182}"/>
              </a:ext>
            </a:extLst>
          </p:cNvPr>
          <p:cNvPicPr>
            <a:picLocks noChangeAspect="1"/>
          </p:cNvPicPr>
          <p:nvPr/>
        </p:nvPicPr>
        <p:blipFill>
          <a:blip r:embed="rId2"/>
          <a:stretch>
            <a:fillRect/>
          </a:stretch>
        </p:blipFill>
        <p:spPr>
          <a:xfrm>
            <a:off x="4198502" y="4887172"/>
            <a:ext cx="3471405" cy="1050229"/>
          </a:xfrm>
          <a:prstGeom prst="rect">
            <a:avLst/>
          </a:prstGeom>
        </p:spPr>
      </p:pic>
    </p:spTree>
    <p:extLst>
      <p:ext uri="{BB962C8B-B14F-4D97-AF65-F5344CB8AC3E}">
        <p14:creationId xmlns:p14="http://schemas.microsoft.com/office/powerpoint/2010/main" val="255448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CEE66-591F-2B84-26D4-49DF48B0D20D}"/>
              </a:ext>
            </a:extLst>
          </p:cNvPr>
          <p:cNvSpPr>
            <a:spLocks noGrp="1"/>
          </p:cNvSpPr>
          <p:nvPr>
            <p:ph type="title"/>
          </p:nvPr>
        </p:nvSpPr>
        <p:spPr/>
        <p:txBody>
          <a:bodyPr>
            <a:normAutofit/>
          </a:bodyPr>
          <a:lstStyle/>
          <a:p>
            <a:r>
              <a:rPr lang="el-GR" sz="2000" b="1" dirty="0">
                <a:latin typeface="Arial"/>
                <a:cs typeface="Arial"/>
              </a:rPr>
              <a:t>Τιμές της εισοδηματικής ελαστικότητας για κανονικά και κατώτερα αγαθά</a:t>
            </a:r>
            <a:endParaRPr lang="el-GR" sz="2000" dirty="0"/>
          </a:p>
        </p:txBody>
      </p:sp>
      <p:sp>
        <p:nvSpPr>
          <p:cNvPr id="3" name="Θέση περιεχομένου 2">
            <a:extLst>
              <a:ext uri="{FF2B5EF4-FFF2-40B4-BE49-F238E27FC236}">
                <a16:creationId xmlns:a16="http://schemas.microsoft.com/office/drawing/2014/main" id="{747D22B6-BF66-D949-AD6E-69B7E829F322}"/>
              </a:ext>
            </a:extLst>
          </p:cNvPr>
          <p:cNvSpPr>
            <a:spLocks noGrp="1"/>
          </p:cNvSpPr>
          <p:nvPr>
            <p:ph idx="1"/>
          </p:nvPr>
        </p:nvSpPr>
        <p:spPr>
          <a:xfrm>
            <a:off x="1011184" y="2112682"/>
            <a:ext cx="10168128" cy="3694176"/>
          </a:xfrm>
        </p:spPr>
        <p:txBody>
          <a:bodyPr vert="horz" lIns="91440" tIns="45720" rIns="91440" bIns="45720" rtlCol="0" anchor="t">
            <a:normAutofit/>
          </a:bodyPr>
          <a:lstStyle/>
          <a:p>
            <a:pPr algn="just"/>
            <a:endParaRPr lang="el-GR" sz="1600" b="1" dirty="0">
              <a:latin typeface="Arial"/>
              <a:cs typeface="Arial"/>
            </a:endParaRPr>
          </a:p>
          <a:p>
            <a:pPr algn="just"/>
            <a:r>
              <a:rPr lang="el-GR" sz="1600" dirty="0">
                <a:latin typeface="Arial"/>
                <a:cs typeface="Arial"/>
              </a:rPr>
              <a:t>Τα αγαθά των οποίων η ζήτηση αυξάνεται, όταν το εισόδημα των καταναλωτών αυξάνεται , ονομάζονται κανονικά αγαθά. Η εισοδηματική ελαστικότητα των αγαθών αυτών είναι θετική.</a:t>
            </a:r>
          </a:p>
          <a:p>
            <a:pPr algn="just"/>
            <a:r>
              <a:rPr lang="el-GR" sz="1600" dirty="0">
                <a:latin typeface="Arial"/>
                <a:cs typeface="Arial"/>
              </a:rPr>
              <a:t>Τα αγαθά των οποίων η ζήτηση μειώνεται, όταν το εισόδημα των καταναλωτών αυξάνεται, ονομάζονται κατώτερα αγαθά. Η εισοδηματική ελαστικότητα των αγαθών αυτών είναι αρνητική.</a:t>
            </a:r>
          </a:p>
          <a:p>
            <a:pPr algn="just"/>
            <a:r>
              <a:rPr lang="el-GR" sz="1600" dirty="0">
                <a:latin typeface="Arial"/>
                <a:cs typeface="Arial"/>
              </a:rPr>
              <a:t>Κατώτερα χαρακτηρίζονται τα αγαθά χαμηλής ποιότητας, για τα οποία υπάρχουν υποκατάστατα ανώτερης ποιότητας, δηλαδή τα κανονικά αγαθά. Οι καταναλωτές με χαμηλά εισοδήματα ικανοποιούν τις ανάγκες τους κυρίως με κατώτερα αγαθά. Όταν όμως αυξάνεται το εισόδημά τους, αρχίζουν να υποκαθιστούν τα αγαθά αυτά με άλλα ανώτερης ποιότητας.</a:t>
            </a:r>
            <a:endParaRPr lang="el-GR" sz="1600" dirty="0"/>
          </a:p>
          <a:p>
            <a:endParaRPr lang="el-GR" dirty="0"/>
          </a:p>
        </p:txBody>
      </p:sp>
      <p:sp>
        <p:nvSpPr>
          <p:cNvPr id="4" name="Θέση ημερομηνίας 3">
            <a:extLst>
              <a:ext uri="{FF2B5EF4-FFF2-40B4-BE49-F238E27FC236}">
                <a16:creationId xmlns:a16="http://schemas.microsoft.com/office/drawing/2014/main" id="{EED1713A-C8BE-BBA6-6436-4FF99E439827}"/>
              </a:ext>
            </a:extLst>
          </p:cNvPr>
          <p:cNvSpPr>
            <a:spLocks noGrp="1"/>
          </p:cNvSpPr>
          <p:nvPr>
            <p:ph type="dt" sz="half" idx="10"/>
          </p:nvPr>
        </p:nvSpPr>
        <p:spPr/>
        <p:txBody>
          <a:bodyPr/>
          <a:lstStyle/>
          <a:p>
            <a:fld id="{D1D94C27-3C2D-4D9D-B705-5BF40CAD2E24}" type="datetime1">
              <a:t>3/21/2025</a:t>
            </a:fld>
            <a:endParaRPr lang="en-US" dirty="0"/>
          </a:p>
        </p:txBody>
      </p:sp>
      <p:sp>
        <p:nvSpPr>
          <p:cNvPr id="5" name="Θέση υποσέλιδου 4">
            <a:extLst>
              <a:ext uri="{FF2B5EF4-FFF2-40B4-BE49-F238E27FC236}">
                <a16:creationId xmlns:a16="http://schemas.microsoft.com/office/drawing/2014/main" id="{2C75260C-D9C2-8F49-ECD6-4857E97ED1FC}"/>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87F844A6-A18F-F289-E7E0-8D1062406905}"/>
              </a:ext>
            </a:extLst>
          </p:cNvPr>
          <p:cNvSpPr>
            <a:spLocks noGrp="1"/>
          </p:cNvSpPr>
          <p:nvPr>
            <p:ph type="sldNum" sz="quarter" idx="12"/>
          </p:nvPr>
        </p:nvSpPr>
        <p:spPr/>
        <p:txBody>
          <a:bodyPr/>
          <a:lstStyle/>
          <a:p>
            <a:fld id="{A65A5C87-DF58-40C8-B092-1DE63DB4547E}" type="slidenum">
              <a:rPr lang="en-US" dirty="0"/>
              <a:t>25</a:t>
            </a:fld>
            <a:endParaRPr lang="en-US" dirty="0"/>
          </a:p>
        </p:txBody>
      </p:sp>
    </p:spTree>
    <p:extLst>
      <p:ext uri="{BB962C8B-B14F-4D97-AF65-F5344CB8AC3E}">
        <p14:creationId xmlns:p14="http://schemas.microsoft.com/office/powerpoint/2010/main" val="4260193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4EBC02-28EB-F411-46CC-8A71DFCCBDD9}"/>
              </a:ext>
            </a:extLst>
          </p:cNvPr>
          <p:cNvSpPr>
            <a:spLocks noGrp="1"/>
          </p:cNvSpPr>
          <p:nvPr>
            <p:ph type="title"/>
          </p:nvPr>
        </p:nvSpPr>
        <p:spPr/>
        <p:txBody>
          <a:bodyPr>
            <a:normAutofit/>
          </a:bodyPr>
          <a:lstStyle/>
          <a:p>
            <a:r>
              <a:rPr lang="el-GR" sz="2000" b="1" dirty="0">
                <a:latin typeface="Arial"/>
                <a:cs typeface="Arial"/>
              </a:rPr>
              <a:t>Σχόλια</a:t>
            </a:r>
            <a:endParaRPr lang="el-GR" sz="2000" dirty="0"/>
          </a:p>
        </p:txBody>
      </p:sp>
      <p:sp>
        <p:nvSpPr>
          <p:cNvPr id="3" name="Θέση περιεχομένου 2">
            <a:extLst>
              <a:ext uri="{FF2B5EF4-FFF2-40B4-BE49-F238E27FC236}">
                <a16:creationId xmlns:a16="http://schemas.microsoft.com/office/drawing/2014/main" id="{B20D5AFA-55DD-55C3-77BF-AE1A08449677}"/>
              </a:ext>
            </a:extLst>
          </p:cNvPr>
          <p:cNvSpPr>
            <a:spLocks noGrp="1"/>
          </p:cNvSpPr>
          <p:nvPr>
            <p:ph idx="1"/>
          </p:nvPr>
        </p:nvSpPr>
        <p:spPr/>
        <p:txBody>
          <a:bodyPr vert="horz" lIns="91440" tIns="45720" rIns="91440" bIns="45720" rtlCol="0" anchor="t">
            <a:normAutofit/>
          </a:bodyPr>
          <a:lstStyle/>
          <a:p>
            <a:r>
              <a:rPr lang="el-GR" sz="1600" b="1" dirty="0">
                <a:latin typeface="Arial"/>
                <a:cs typeface="Arial"/>
              </a:rPr>
              <a:t>Οι μεταβολές της τιμής ενός αγαθού μεταβάλλουν τη ζητούμενη ποσότητα του αγαθού, σύμφωνα με το νόμο της ζήτησης, ενώ οι μεταβολές όλων των άλλων προσδιοριστικών παραγόντων της ζήτησης (π.χ. το εισόδημα), μεταβάλλουν τη ζήτηση του αγαθού, δηλαδή, ολόκληρη τη συνάρτηση ζήτησης. Ο υπολογισμός της εισοδηματικής ελαστικότητας προϋποθέτει μεταβολή του εισοδήματος με σταθερή την τιμή του αγαθού και αμετάβλητους τους λοιπούς προσδιοριστικούς παράγοντες της ζήτησης.</a:t>
            </a:r>
            <a:endParaRPr lang="el-GR" sz="1600" dirty="0"/>
          </a:p>
        </p:txBody>
      </p:sp>
      <p:sp>
        <p:nvSpPr>
          <p:cNvPr id="4" name="Θέση ημερομηνίας 3">
            <a:extLst>
              <a:ext uri="{FF2B5EF4-FFF2-40B4-BE49-F238E27FC236}">
                <a16:creationId xmlns:a16="http://schemas.microsoft.com/office/drawing/2014/main" id="{ED40564E-E9D6-6C35-C166-B43955906C78}"/>
              </a:ext>
            </a:extLst>
          </p:cNvPr>
          <p:cNvSpPr>
            <a:spLocks noGrp="1"/>
          </p:cNvSpPr>
          <p:nvPr>
            <p:ph type="dt" sz="half" idx="10"/>
          </p:nvPr>
        </p:nvSpPr>
        <p:spPr/>
        <p:txBody>
          <a:bodyPr/>
          <a:lstStyle/>
          <a:p>
            <a:fld id="{86F0BD8B-7E38-438F-8C4B-5AF344926F1A}" type="datetime1">
              <a:t>3/21/2025</a:t>
            </a:fld>
            <a:endParaRPr lang="en-US" dirty="0"/>
          </a:p>
        </p:txBody>
      </p:sp>
      <p:sp>
        <p:nvSpPr>
          <p:cNvPr id="5" name="Θέση υποσέλιδου 4">
            <a:extLst>
              <a:ext uri="{FF2B5EF4-FFF2-40B4-BE49-F238E27FC236}">
                <a16:creationId xmlns:a16="http://schemas.microsoft.com/office/drawing/2014/main" id="{3855F6CA-AB54-B525-44E7-01774DB5C670}"/>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A81EED8-B294-AABC-F3F8-CF3BD13D971B}"/>
              </a:ext>
            </a:extLst>
          </p:cNvPr>
          <p:cNvSpPr>
            <a:spLocks noGrp="1"/>
          </p:cNvSpPr>
          <p:nvPr>
            <p:ph type="sldNum" sz="quarter" idx="12"/>
          </p:nvPr>
        </p:nvSpPr>
        <p:spPr/>
        <p:txBody>
          <a:bodyPr/>
          <a:lstStyle/>
          <a:p>
            <a:fld id="{A65A5C87-DF58-40C8-B092-1DE63DB4547E}" type="slidenum">
              <a:rPr lang="en-US" dirty="0"/>
              <a:t>26</a:t>
            </a:fld>
            <a:endParaRPr lang="en-US" dirty="0"/>
          </a:p>
        </p:txBody>
      </p:sp>
    </p:spTree>
    <p:extLst>
      <p:ext uri="{BB962C8B-B14F-4D97-AF65-F5344CB8AC3E}">
        <p14:creationId xmlns:p14="http://schemas.microsoft.com/office/powerpoint/2010/main" val="723333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58D346-5E75-5D66-8E2B-E54DCCE4BF14}"/>
              </a:ext>
            </a:extLst>
          </p:cNvPr>
          <p:cNvSpPr>
            <a:spLocks noGrp="1"/>
          </p:cNvSpPr>
          <p:nvPr>
            <p:ph type="title"/>
          </p:nvPr>
        </p:nvSpPr>
        <p:spPr/>
        <p:txBody>
          <a:bodyPr/>
          <a:lstStyle/>
          <a:p>
            <a:r>
              <a:rPr lang="el-GR" sz="4000" dirty="0"/>
              <a:t>ΤΕΛΟΣ 2 ΕΝΟΤΗΤΑΣ !</a:t>
            </a:r>
            <a:endParaRPr lang="el-GR" dirty="0"/>
          </a:p>
        </p:txBody>
      </p:sp>
      <p:sp>
        <p:nvSpPr>
          <p:cNvPr id="3" name="Θέση ημερομηνίας 2">
            <a:extLst>
              <a:ext uri="{FF2B5EF4-FFF2-40B4-BE49-F238E27FC236}">
                <a16:creationId xmlns:a16="http://schemas.microsoft.com/office/drawing/2014/main" id="{896CFE91-3525-FB1F-E667-17AE6C758B46}"/>
              </a:ext>
            </a:extLst>
          </p:cNvPr>
          <p:cNvSpPr>
            <a:spLocks noGrp="1"/>
          </p:cNvSpPr>
          <p:nvPr>
            <p:ph type="dt" sz="half" idx="10"/>
          </p:nvPr>
        </p:nvSpPr>
        <p:spPr/>
        <p:txBody>
          <a:bodyPr/>
          <a:lstStyle/>
          <a:p>
            <a:fld id="{42F311F5-EB28-4272-98B1-865295540D89}" type="datetime1">
              <a:t>3/21/2025</a:t>
            </a:fld>
            <a:endParaRPr lang="en-US" dirty="0"/>
          </a:p>
        </p:txBody>
      </p:sp>
      <p:sp>
        <p:nvSpPr>
          <p:cNvPr id="4" name="Θέση υποσέλιδου 3">
            <a:extLst>
              <a:ext uri="{FF2B5EF4-FFF2-40B4-BE49-F238E27FC236}">
                <a16:creationId xmlns:a16="http://schemas.microsoft.com/office/drawing/2014/main" id="{B12EE94A-4757-C29E-B5B8-54C2032A7104}"/>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45BDDF04-3E90-A082-970A-103F9240C282}"/>
              </a:ext>
            </a:extLst>
          </p:cNvPr>
          <p:cNvSpPr>
            <a:spLocks noGrp="1"/>
          </p:cNvSpPr>
          <p:nvPr>
            <p:ph type="sldNum" sz="quarter" idx="12"/>
          </p:nvPr>
        </p:nvSpPr>
        <p:spPr/>
        <p:txBody>
          <a:bodyPr/>
          <a:lstStyle/>
          <a:p>
            <a:fld id="{A65A5C87-DF58-40C8-B092-1DE63DB4547E}" type="slidenum">
              <a:rPr lang="en-US" dirty="0"/>
              <a:t>27</a:t>
            </a:fld>
            <a:endParaRPr lang="en-US" dirty="0"/>
          </a:p>
        </p:txBody>
      </p:sp>
    </p:spTree>
    <p:extLst>
      <p:ext uri="{BB962C8B-B14F-4D97-AF65-F5344CB8AC3E}">
        <p14:creationId xmlns:p14="http://schemas.microsoft.com/office/powerpoint/2010/main" val="4216031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06F2AA-AB0F-AF52-126A-7772379741EE}"/>
              </a:ext>
            </a:extLst>
          </p:cNvPr>
          <p:cNvSpPr>
            <a:spLocks noGrp="1"/>
          </p:cNvSpPr>
          <p:nvPr>
            <p:ph type="title"/>
          </p:nvPr>
        </p:nvSpPr>
        <p:spPr/>
        <p:txBody>
          <a:bodyPr>
            <a:normAutofit/>
          </a:bodyPr>
          <a:lstStyle/>
          <a:p>
            <a:r>
              <a:rPr lang="el-GR" sz="2000" b="1" dirty="0">
                <a:solidFill>
                  <a:srgbClr val="766C99"/>
                </a:solidFill>
                <a:latin typeface="Arial"/>
                <a:cs typeface="Arial"/>
              </a:rPr>
              <a:t>2. Η συμπεριφορά του καταναλωτή</a:t>
            </a:r>
            <a:endParaRPr lang="el-GR" sz="2000" dirty="0"/>
          </a:p>
        </p:txBody>
      </p:sp>
      <p:sp>
        <p:nvSpPr>
          <p:cNvPr id="3" name="Θέση περιεχομένου 2">
            <a:extLst>
              <a:ext uri="{FF2B5EF4-FFF2-40B4-BE49-F238E27FC236}">
                <a16:creationId xmlns:a16="http://schemas.microsoft.com/office/drawing/2014/main" id="{E7AE7F22-D918-D4AC-481B-9ECF4E7CD2B3}"/>
              </a:ext>
            </a:extLst>
          </p:cNvPr>
          <p:cNvSpPr>
            <a:spLocks noGrp="1"/>
          </p:cNvSpPr>
          <p:nvPr>
            <p:ph idx="1"/>
          </p:nvPr>
        </p:nvSpPr>
        <p:spPr>
          <a:xfrm>
            <a:off x="426637" y="1580326"/>
            <a:ext cx="10857059" cy="4591874"/>
          </a:xfrm>
        </p:spPr>
        <p:txBody>
          <a:bodyPr vert="horz" lIns="91440" tIns="45720" rIns="91440" bIns="45720" rtlCol="0" anchor="t">
            <a:noAutofit/>
          </a:bodyPr>
          <a:lstStyle/>
          <a:p>
            <a:pPr algn="just"/>
            <a:r>
              <a:rPr lang="el-GR" sz="1400" dirty="0">
                <a:latin typeface="Arial"/>
                <a:cs typeface="Arial"/>
              </a:rPr>
              <a:t>Ο καταναλωτής ικανοποιεί τις ανάγκες του με τη χρησιμοποίηση των αγαθών. Για τον καταναλωτή, χρησιμότητα ενός αγαθού είναι η ικανοποίηση την οποία απολαμβάνει σε μια ορισμένη χρονική περίοδο από την κατανάλωση του αγαθού αυτού. Επιδίωξη του καταναλωτή είναι να μεγιστοποιεί τη χρησιμότητα που απολαμβάνει από την κατανάλωση αγαθών και υπηρεσιών. Η επιδίωξη της μέγιστης χρησιμότητας αποτελεί βασικό χαρακτηριστικό της συμπεριφοράς του καταναλωτή στη ζήτηση αγαθών</a:t>
            </a:r>
          </a:p>
          <a:p>
            <a:pPr algn="just"/>
            <a:r>
              <a:rPr lang="el-GR" sz="1400" dirty="0">
                <a:latin typeface="Arial"/>
                <a:cs typeface="Arial"/>
              </a:rPr>
              <a:t>Την παραπάνω επιδίωξη περιορίζουν δυο παράγοντες οι οποίοι σε μια συγκεκριμένη χρονική περίοδο είναι δεδομένοι για τον καταναλωτή: Το χρηματικό του εισόδημα και οι τιμές των αγαθών.</a:t>
            </a:r>
          </a:p>
          <a:p>
            <a:pPr algn="just"/>
            <a:r>
              <a:rPr lang="el-GR" sz="1400" dirty="0">
                <a:latin typeface="Arial"/>
                <a:cs typeface="Arial"/>
              </a:rPr>
              <a:t>Με τον όρο χρηματικό εισόδημα εννοούμε ένα συγκεκριμένο αριθμό χρηματικών μονάδων που μπορεί να διαθέσει για την αγορά αγαθών.</a:t>
            </a:r>
          </a:p>
          <a:p>
            <a:pPr algn="just"/>
            <a:r>
              <a:rPr lang="el-GR" sz="1400" dirty="0">
                <a:latin typeface="Arial"/>
                <a:cs typeface="Arial"/>
              </a:rPr>
              <a:t>Με τον όρο τιμή ενός αγαθού εννοούμε τον αριθμό των χρηματικών μονάδων που απαιτούνται για την απόκτηση μιας μονάδας από το συγκεκριμένο αγαθό.</a:t>
            </a:r>
          </a:p>
          <a:p>
            <a:pPr algn="just"/>
            <a:r>
              <a:rPr lang="el-GR" sz="1400" dirty="0">
                <a:latin typeface="Arial"/>
                <a:cs typeface="Arial"/>
              </a:rPr>
              <a:t>Επομένως, ο καταναλωτής είναι αναγκασμένος να επιλέξει αυτά τα αγαθά και σε εκείνες τις ποσότητες που του επιτρέπει το εισόδημά του, έτσι ώστε από την κατανάλωσή τους να μεγιστοποιεί τη χρησιμότητά του. Μια τέτοια συμπεριφορά ονομάζεται </a:t>
            </a:r>
            <a:r>
              <a:rPr lang="el-GR" sz="1400" b="1" dirty="0">
                <a:latin typeface="Arial"/>
                <a:cs typeface="Arial"/>
              </a:rPr>
              <a:t>ορθολογική</a:t>
            </a:r>
            <a:r>
              <a:rPr lang="el-GR" sz="1400" dirty="0">
                <a:latin typeface="Arial"/>
                <a:cs typeface="Arial"/>
              </a:rPr>
              <a:t> συμπεριφορά και ο καταναλωτής </a:t>
            </a:r>
            <a:r>
              <a:rPr lang="el-GR" sz="1400" b="1" dirty="0">
                <a:latin typeface="Arial"/>
                <a:cs typeface="Arial"/>
              </a:rPr>
              <a:t>ορθολογικός</a:t>
            </a:r>
            <a:r>
              <a:rPr lang="el-GR" sz="1400" dirty="0">
                <a:latin typeface="Arial"/>
                <a:cs typeface="Arial"/>
              </a:rPr>
              <a:t> καταναλωτής.</a:t>
            </a:r>
          </a:p>
          <a:p>
            <a:pPr algn="just"/>
            <a:r>
              <a:rPr lang="el-GR" sz="1400" dirty="0">
                <a:latin typeface="Arial"/>
                <a:cs typeface="Arial"/>
              </a:rPr>
              <a:t>Ένας ορθολογικός καταναλωτής, ο οποίος σε μια συγκεκριμένη χρονική περίοδο έχει έτσι κατανείμει το εισόδημά του, ώστε αγοράζοντας αυτά τα αγαθά και σε εκείνες τις ποσότητες να μεγιστοποιείται η χρησιμότητά του, λέμε ότι βρίσκεται σε </a:t>
            </a:r>
            <a:r>
              <a:rPr lang="el-GR" sz="1400" b="1" dirty="0">
                <a:latin typeface="Arial"/>
                <a:cs typeface="Arial"/>
              </a:rPr>
              <a:t>ισορροπία. Αυτό σημαίνει ότι, αν δεν υπάρξει καμία μεταβολή, για παράδειγμα στις προτιμήσεις του, στις τιμές των αγαθών ή στο εισόδημά του, δεν έχει κανένα λόγο να μεταβάλει τη συμπεριφορά του.</a:t>
            </a:r>
            <a:endParaRPr lang="el-GR" sz="1400" dirty="0">
              <a:latin typeface="Arial"/>
              <a:cs typeface="Arial"/>
            </a:endParaRPr>
          </a:p>
          <a:p>
            <a:endParaRPr lang="el-GR" dirty="0"/>
          </a:p>
        </p:txBody>
      </p:sp>
      <p:sp>
        <p:nvSpPr>
          <p:cNvPr id="4" name="Θέση ημερομηνίας 3">
            <a:extLst>
              <a:ext uri="{FF2B5EF4-FFF2-40B4-BE49-F238E27FC236}">
                <a16:creationId xmlns:a16="http://schemas.microsoft.com/office/drawing/2014/main" id="{6435C1A6-C610-DF74-8AB4-771F19639C46}"/>
              </a:ext>
            </a:extLst>
          </p:cNvPr>
          <p:cNvSpPr>
            <a:spLocks noGrp="1"/>
          </p:cNvSpPr>
          <p:nvPr>
            <p:ph type="dt" sz="half" idx="10"/>
          </p:nvPr>
        </p:nvSpPr>
        <p:spPr/>
        <p:txBody>
          <a:bodyPr/>
          <a:lstStyle/>
          <a:p>
            <a:fld id="{482D7FA1-8DE0-49D2-8B54-0EB98635F465}" type="datetime1">
              <a:t>3/21/2025</a:t>
            </a:fld>
            <a:endParaRPr lang="en-US" dirty="0"/>
          </a:p>
        </p:txBody>
      </p:sp>
      <p:sp>
        <p:nvSpPr>
          <p:cNvPr id="5" name="Θέση υποσέλιδου 4">
            <a:extLst>
              <a:ext uri="{FF2B5EF4-FFF2-40B4-BE49-F238E27FC236}">
                <a16:creationId xmlns:a16="http://schemas.microsoft.com/office/drawing/2014/main" id="{C8689CAE-B4E9-D71E-142C-21D5CC547C79}"/>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32065364-EBEC-019A-096E-941ED3E491C4}"/>
              </a:ext>
            </a:extLst>
          </p:cNvPr>
          <p:cNvSpPr>
            <a:spLocks noGrp="1"/>
          </p:cNvSpPr>
          <p:nvPr>
            <p:ph type="sldNum" sz="quarter" idx="12"/>
          </p:nvPr>
        </p:nvSpPr>
        <p:spPr/>
        <p:txBody>
          <a:bodyPr/>
          <a:lstStyle/>
          <a:p>
            <a:fld id="{A65A5C87-DF58-40C8-B092-1DE63DB4547E}" type="slidenum">
              <a:rPr lang="en-US" dirty="0"/>
              <a:t>3</a:t>
            </a:fld>
            <a:endParaRPr lang="en-US" dirty="0"/>
          </a:p>
        </p:txBody>
      </p:sp>
    </p:spTree>
    <p:extLst>
      <p:ext uri="{BB962C8B-B14F-4D97-AF65-F5344CB8AC3E}">
        <p14:creationId xmlns:p14="http://schemas.microsoft.com/office/powerpoint/2010/main" val="387410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70F64D-990D-79AC-ACFB-899848B2A4DE}"/>
              </a:ext>
            </a:extLst>
          </p:cNvPr>
          <p:cNvSpPr>
            <a:spLocks noGrp="1"/>
          </p:cNvSpPr>
          <p:nvPr>
            <p:ph type="title"/>
          </p:nvPr>
        </p:nvSpPr>
        <p:spPr/>
        <p:txBody>
          <a:bodyPr>
            <a:normAutofit/>
          </a:bodyPr>
          <a:lstStyle/>
          <a:p>
            <a:r>
              <a:rPr lang="el-GR" sz="2000" b="1" dirty="0">
                <a:solidFill>
                  <a:srgbClr val="766C99"/>
                </a:solidFill>
                <a:latin typeface="Arial"/>
                <a:cs typeface="Arial"/>
              </a:rPr>
              <a:t>3. Νόμος ζήτησης - Καμπύλη ζήτησης</a:t>
            </a:r>
            <a:endParaRPr lang="el-GR" sz="2000" dirty="0"/>
          </a:p>
        </p:txBody>
      </p:sp>
      <p:sp>
        <p:nvSpPr>
          <p:cNvPr id="3" name="Θέση περιεχομένου 2">
            <a:extLst>
              <a:ext uri="{FF2B5EF4-FFF2-40B4-BE49-F238E27FC236}">
                <a16:creationId xmlns:a16="http://schemas.microsoft.com/office/drawing/2014/main" id="{8D12BB26-C433-A574-38ED-C2109E6BAF33}"/>
              </a:ext>
            </a:extLst>
          </p:cNvPr>
          <p:cNvSpPr>
            <a:spLocks noGrp="1"/>
          </p:cNvSpPr>
          <p:nvPr>
            <p:ph idx="1"/>
          </p:nvPr>
        </p:nvSpPr>
        <p:spPr>
          <a:xfrm>
            <a:off x="604089" y="1862161"/>
            <a:ext cx="10992757" cy="4675381"/>
          </a:xfrm>
        </p:spPr>
        <p:txBody>
          <a:bodyPr vert="horz" lIns="91440" tIns="45720" rIns="91440" bIns="45720" rtlCol="0" anchor="t">
            <a:normAutofit/>
          </a:bodyPr>
          <a:lstStyle/>
          <a:p>
            <a:pPr algn="just"/>
            <a:r>
              <a:rPr lang="el-GR" sz="1400" dirty="0">
                <a:latin typeface="Arial"/>
                <a:cs typeface="Arial"/>
              </a:rPr>
              <a:t>Ο καταναλωτής στην επιδίωξή του να μεγιστοποιήσει τη χρησιμότητά του από την κατανάλωση ενός αγαθού επηρεάζεται βασικά: πρώτο από το </a:t>
            </a:r>
            <a:r>
              <a:rPr lang="el-GR" sz="1400" b="1" dirty="0">
                <a:latin typeface="Arial"/>
                <a:cs typeface="Arial"/>
              </a:rPr>
              <a:t>εισόδημά</a:t>
            </a:r>
            <a:r>
              <a:rPr lang="el-GR" sz="1400" dirty="0">
                <a:latin typeface="Arial"/>
                <a:cs typeface="Arial"/>
              </a:rPr>
              <a:t> του και δεύτερο από την ύπαρξη άλλων παρόμοιων αγαθών που μπορούν να ικανοποιήσουν την ίδια ανάγκη (</a:t>
            </a:r>
            <a:r>
              <a:rPr lang="el-GR" sz="1400" b="1" dirty="0">
                <a:latin typeface="Arial"/>
                <a:cs typeface="Arial"/>
              </a:rPr>
              <a:t>υποκατάστατα αγαθά)</a:t>
            </a:r>
            <a:endParaRPr lang="el-GR" sz="1400" dirty="0">
              <a:latin typeface="Arial"/>
              <a:cs typeface="Arial"/>
            </a:endParaRPr>
          </a:p>
          <a:p>
            <a:pPr algn="just"/>
            <a:r>
              <a:rPr lang="el-GR" sz="1400" dirty="0">
                <a:latin typeface="Arial"/>
                <a:cs typeface="Arial"/>
              </a:rPr>
              <a:t>Έτσι αν αυξηθεί η τιμή ενός αγαθού, ο καταναλωτής είναι πιθανότερο να αγοράσει λιγότερες μονάδες από το συγκεκριμένο αγαθό, αφού το εισόδημά του δεν επαρκεί για να συνεχίσει να αγοράζει τις ίδιες ποσότητες και επιπλέον μπορεί να υποκαταστήσει το αγαθό αυτό με ένα παρόμοιο φθηνότερο αγαθό. Για παράδειγμα, αν αυξηθεί η τιμή του μοσχαρίσιου κρέατος, οι καταναλωτές μπορεί να στραφούν στην κατανάλωση χοιρινού ή πουλερικών και να μειώσουν την κατανάλωση του μοσχαρίσιου</a:t>
            </a:r>
            <a:br>
              <a:rPr lang="el-GR" sz="1400" dirty="0">
                <a:latin typeface="Arial"/>
                <a:cs typeface="Arial"/>
              </a:rPr>
            </a:br>
            <a:r>
              <a:rPr lang="el-GR" sz="1400" dirty="0">
                <a:latin typeface="Arial"/>
                <a:cs typeface="Arial"/>
              </a:rPr>
              <a:t>Τα αποτελέσματα θα είναι αντίθετα, αν υποθέσουμε ότι η τιμή του αγαθού μειώνεται. Ο καταναλωτής θα μπορεί με το ίδιο εισόδημα να αγοράζει περισσότερες μονάδες του αγαθού καθώς και να υποκαταστήσει άλλα αγαθά με το σχετικά φθηνότερο συγκεκριμένο αγαθό. Σύμφωνα με τα παραπάνω προκύπτει </a:t>
            </a:r>
            <a:r>
              <a:rPr lang="el-GR" sz="1400" b="1" dirty="0">
                <a:latin typeface="Arial"/>
                <a:cs typeface="Arial"/>
              </a:rPr>
              <a:t>ο νόμος της ζήτησης</a:t>
            </a:r>
            <a:r>
              <a:rPr lang="el-GR" sz="1400" dirty="0">
                <a:latin typeface="Arial"/>
                <a:cs typeface="Arial"/>
              </a:rPr>
              <a:t>, όταν η τιμή ενός αγαθού </a:t>
            </a:r>
            <a:r>
              <a:rPr lang="el-GR" sz="1400" b="1" dirty="0">
                <a:latin typeface="Arial"/>
                <a:cs typeface="Arial"/>
              </a:rPr>
              <a:t>μειώνεται</a:t>
            </a:r>
            <a:r>
              <a:rPr lang="el-GR" sz="1400" dirty="0">
                <a:latin typeface="Arial"/>
                <a:cs typeface="Arial"/>
              </a:rPr>
              <a:t>, ο καταναλωτής</a:t>
            </a:r>
            <a:r>
              <a:rPr lang="el-GR" sz="1400" b="1" dirty="0">
                <a:latin typeface="Arial"/>
                <a:cs typeface="Arial"/>
              </a:rPr>
              <a:t> αυξάνει την ποσότητα που ζητάει</a:t>
            </a:r>
            <a:r>
              <a:rPr lang="el-GR" sz="1400" dirty="0">
                <a:latin typeface="Arial"/>
                <a:cs typeface="Arial"/>
              </a:rPr>
              <a:t> (ζητούμενη ποσότητα). Όταν η τιμή του αγαθού </a:t>
            </a:r>
            <a:r>
              <a:rPr lang="el-GR" sz="1400" b="1" dirty="0">
                <a:latin typeface="Arial"/>
                <a:cs typeface="Arial"/>
              </a:rPr>
              <a:t>αυξάνεται</a:t>
            </a:r>
            <a:r>
              <a:rPr lang="el-GR" sz="1400" dirty="0">
                <a:latin typeface="Arial"/>
                <a:cs typeface="Arial"/>
              </a:rPr>
              <a:t>, ο καταναλωτής </a:t>
            </a:r>
            <a:r>
              <a:rPr lang="el-GR" sz="1400" b="1" dirty="0">
                <a:latin typeface="Arial"/>
                <a:cs typeface="Arial"/>
              </a:rPr>
              <a:t>μειώνει την ποσότητα που ζητάει</a:t>
            </a:r>
            <a:r>
              <a:rPr lang="el-GR" sz="1400" dirty="0">
                <a:latin typeface="Arial"/>
                <a:cs typeface="Arial"/>
              </a:rPr>
              <a:t> (ζητούμενη ποσότητα).</a:t>
            </a:r>
          </a:p>
          <a:p>
            <a:pPr algn="just"/>
            <a:r>
              <a:rPr lang="el-GR" sz="1400" dirty="0">
                <a:latin typeface="Arial"/>
                <a:cs typeface="Arial"/>
              </a:rPr>
              <a:t>Υπάρχει, δηλαδή, αρνητική σχέση μεταξύ της τιμής ενός αγαθού και της ζητούμενης ποσότητας από αυτό το αγαθό. Η αρνητική αυτή σχέση τιμής και ζητούμενης ποσότητας αποτελεί το νόμο της ζήτησης, ο οποίος μπορεί γενικά να διατυπωθεί ως εξής:</a:t>
            </a:r>
          </a:p>
          <a:p>
            <a:pPr algn="just"/>
            <a:r>
              <a:rPr lang="el-GR" sz="1400" b="1" dirty="0">
                <a:latin typeface="Arial"/>
                <a:cs typeface="Arial"/>
              </a:rPr>
              <a:t>Όταν η τιμή ενός αγαθού μειώνεται, αυξάνεται η ζητούμενη ποσότητά του, και, όταν η τιμή του αυξάνεται, μειώνεται η ζητούμενη ποσότητα από το αγαθό αυτό, όταν οι άλλοι παράγοντες που μπορούν να επηρεάσουν τη ζήτηση παραμένουν σταθεροί (</a:t>
            </a:r>
            <a:r>
              <a:rPr lang="el-GR" sz="1400" b="1" dirty="0" err="1">
                <a:latin typeface="Arial"/>
                <a:cs typeface="Arial"/>
              </a:rPr>
              <a:t>ceteris</a:t>
            </a:r>
            <a:r>
              <a:rPr lang="el-GR" sz="1400" b="1" dirty="0">
                <a:latin typeface="Arial"/>
                <a:cs typeface="Arial"/>
              </a:rPr>
              <a:t> </a:t>
            </a:r>
            <a:r>
              <a:rPr lang="el-GR" sz="1400" b="1" dirty="0" err="1">
                <a:latin typeface="Arial"/>
                <a:cs typeface="Arial"/>
              </a:rPr>
              <a:t>paribus</a:t>
            </a:r>
            <a:r>
              <a:rPr lang="el-GR" sz="1400" b="1" dirty="0">
                <a:latin typeface="Arial"/>
                <a:cs typeface="Arial"/>
              </a:rPr>
              <a:t>).</a:t>
            </a:r>
            <a:endParaRPr lang="el-GR" sz="1400" dirty="0">
              <a:latin typeface="Arial"/>
              <a:cs typeface="Arial"/>
            </a:endParaRPr>
          </a:p>
          <a:p>
            <a:endParaRPr lang="el-GR" dirty="0"/>
          </a:p>
          <a:p>
            <a:endParaRPr lang="el-GR" dirty="0"/>
          </a:p>
        </p:txBody>
      </p:sp>
      <p:sp>
        <p:nvSpPr>
          <p:cNvPr id="4" name="Θέση ημερομηνίας 3">
            <a:extLst>
              <a:ext uri="{FF2B5EF4-FFF2-40B4-BE49-F238E27FC236}">
                <a16:creationId xmlns:a16="http://schemas.microsoft.com/office/drawing/2014/main" id="{EEFBEECE-BC6C-0227-11C9-BA91689ABFF0}"/>
              </a:ext>
            </a:extLst>
          </p:cNvPr>
          <p:cNvSpPr>
            <a:spLocks noGrp="1"/>
          </p:cNvSpPr>
          <p:nvPr>
            <p:ph type="dt" sz="half" idx="10"/>
          </p:nvPr>
        </p:nvSpPr>
        <p:spPr/>
        <p:txBody>
          <a:bodyPr/>
          <a:lstStyle/>
          <a:p>
            <a:fld id="{E795AFDD-3E85-4E80-B311-F9C407774EAE}" type="datetime1">
              <a:t>3/21/2025</a:t>
            </a:fld>
            <a:endParaRPr lang="en-US" dirty="0"/>
          </a:p>
        </p:txBody>
      </p:sp>
      <p:sp>
        <p:nvSpPr>
          <p:cNvPr id="5" name="Θέση υποσέλιδου 4">
            <a:extLst>
              <a:ext uri="{FF2B5EF4-FFF2-40B4-BE49-F238E27FC236}">
                <a16:creationId xmlns:a16="http://schemas.microsoft.com/office/drawing/2014/main" id="{BDCF68C1-10D2-876A-0CBC-B5D3FA83B58C}"/>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A80E09E5-44B1-759A-887C-F6F4DF6A96BC}"/>
              </a:ext>
            </a:extLst>
          </p:cNvPr>
          <p:cNvSpPr>
            <a:spLocks noGrp="1"/>
          </p:cNvSpPr>
          <p:nvPr>
            <p:ph type="sldNum" sz="quarter" idx="12"/>
          </p:nvPr>
        </p:nvSpPr>
        <p:spPr/>
        <p:txBody>
          <a:bodyPr/>
          <a:lstStyle/>
          <a:p>
            <a:fld id="{A65A5C87-DF58-40C8-B092-1DE63DB4547E}" type="slidenum">
              <a:rPr lang="en-US" dirty="0"/>
              <a:t>4</a:t>
            </a:fld>
            <a:endParaRPr lang="en-US" dirty="0"/>
          </a:p>
        </p:txBody>
      </p:sp>
    </p:spTree>
    <p:extLst>
      <p:ext uri="{BB962C8B-B14F-4D97-AF65-F5344CB8AC3E}">
        <p14:creationId xmlns:p14="http://schemas.microsoft.com/office/powerpoint/2010/main" val="207315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562FF5-A245-372E-8A9F-9D6D2F475467}"/>
              </a:ext>
            </a:extLst>
          </p:cNvPr>
          <p:cNvSpPr>
            <a:spLocks noGrp="1"/>
          </p:cNvSpPr>
          <p:nvPr>
            <p:ph type="title"/>
          </p:nvPr>
        </p:nvSpPr>
        <p:spPr/>
        <p:txBody>
          <a:bodyPr/>
          <a:lstStyle/>
          <a:p>
            <a:r>
              <a:rPr lang="en-US" sz="2000" b="1" dirty="0">
                <a:solidFill>
                  <a:srgbClr val="766C99"/>
                </a:solidFill>
                <a:latin typeface="Arial"/>
                <a:cs typeface="Arial"/>
              </a:rPr>
              <a:t>5. Η </a:t>
            </a:r>
            <a:r>
              <a:rPr lang="en-US" sz="2000" b="1" err="1">
                <a:solidFill>
                  <a:srgbClr val="766C99"/>
                </a:solidFill>
                <a:latin typeface="Arial"/>
                <a:cs typeface="Arial"/>
              </a:rPr>
              <a:t>συνάρτηση</a:t>
            </a:r>
            <a:r>
              <a:rPr lang="en-US" sz="2000" b="1" dirty="0">
                <a:solidFill>
                  <a:srgbClr val="766C99"/>
                </a:solidFill>
                <a:latin typeface="Arial"/>
                <a:cs typeface="Arial"/>
              </a:rPr>
              <a:t> </a:t>
            </a:r>
            <a:r>
              <a:rPr lang="en-US" sz="2000" b="1" err="1">
                <a:solidFill>
                  <a:srgbClr val="766C99"/>
                </a:solidFill>
                <a:latin typeface="Arial"/>
                <a:cs typeface="Arial"/>
              </a:rPr>
              <a:t>ζήτησης</a:t>
            </a:r>
            <a:endParaRPr lang="el-GR" sz="2000" err="1"/>
          </a:p>
        </p:txBody>
      </p:sp>
      <p:sp>
        <p:nvSpPr>
          <p:cNvPr id="3" name="Θέση περιεχομένου 2">
            <a:extLst>
              <a:ext uri="{FF2B5EF4-FFF2-40B4-BE49-F238E27FC236}">
                <a16:creationId xmlns:a16="http://schemas.microsoft.com/office/drawing/2014/main" id="{8EB116D6-F896-F32D-64D6-C842E1272FEF}"/>
              </a:ext>
            </a:extLst>
          </p:cNvPr>
          <p:cNvSpPr>
            <a:spLocks noGrp="1"/>
          </p:cNvSpPr>
          <p:nvPr>
            <p:ph idx="1"/>
          </p:nvPr>
        </p:nvSpPr>
        <p:spPr>
          <a:xfrm>
            <a:off x="624966" y="2070929"/>
            <a:ext cx="10658730" cy="4101271"/>
          </a:xfrm>
        </p:spPr>
        <p:txBody>
          <a:bodyPr vert="horz" lIns="91440" tIns="45720" rIns="91440" bIns="45720" rtlCol="0" anchor="t">
            <a:normAutofit/>
          </a:bodyPr>
          <a:lstStyle/>
          <a:p>
            <a:pPr algn="just">
              <a:lnSpc>
                <a:spcPct val="100000"/>
              </a:lnSpc>
              <a:spcBef>
                <a:spcPts val="0"/>
              </a:spcBef>
            </a:pPr>
            <a:r>
              <a:rPr lang="en-US" sz="1600" dirty="0" err="1">
                <a:highlight>
                  <a:srgbClr val="FFFFFF"/>
                </a:highlight>
                <a:latin typeface="Arial"/>
                <a:cs typeface="Arial"/>
              </a:rPr>
              <a:t>Ότ</a:t>
            </a:r>
            <a:r>
              <a:rPr lang="en-US" sz="1600" dirty="0">
                <a:highlight>
                  <a:srgbClr val="FFFFFF"/>
                </a:highlight>
                <a:latin typeface="Arial"/>
                <a:cs typeface="Arial"/>
              </a:rPr>
              <a:t>αν </a:t>
            </a:r>
            <a:r>
              <a:rPr lang="en-US" sz="1600" dirty="0" err="1">
                <a:highlight>
                  <a:srgbClr val="FFFFFF"/>
                </a:highlight>
                <a:latin typeface="Arial"/>
                <a:cs typeface="Arial"/>
              </a:rPr>
              <a:t>μελετάμε</a:t>
            </a:r>
            <a:r>
              <a:rPr lang="en-US" sz="1600" dirty="0">
                <a:highlight>
                  <a:srgbClr val="FFFFFF"/>
                </a:highlight>
                <a:latin typeface="Arial"/>
                <a:cs typeface="Arial"/>
              </a:rPr>
              <a:t> </a:t>
            </a:r>
            <a:r>
              <a:rPr lang="en-US" sz="1600" dirty="0" err="1">
                <a:highlight>
                  <a:srgbClr val="FFFFFF"/>
                </a:highlight>
                <a:latin typeface="Arial"/>
                <a:cs typeface="Arial"/>
              </a:rPr>
              <a:t>τις</a:t>
            </a:r>
            <a:r>
              <a:rPr lang="en-US" sz="1600" dirty="0">
                <a:highlight>
                  <a:srgbClr val="FFFFFF"/>
                </a:highlight>
                <a:latin typeface="Arial"/>
                <a:cs typeface="Arial"/>
              </a:rPr>
              <a:t> </a:t>
            </a:r>
            <a:r>
              <a:rPr lang="en-US" sz="1600" dirty="0" err="1">
                <a:highlight>
                  <a:srgbClr val="FFFFFF"/>
                </a:highlight>
                <a:latin typeface="Arial"/>
                <a:cs typeface="Arial"/>
              </a:rPr>
              <a:t>μετ</a:t>
            </a:r>
            <a:r>
              <a:rPr lang="en-US" sz="1600" dirty="0">
                <a:highlight>
                  <a:srgbClr val="FFFFFF"/>
                </a:highlight>
                <a:latin typeface="Arial"/>
                <a:cs typeface="Arial"/>
              </a:rPr>
              <a:t>αβ</a:t>
            </a:r>
            <a:r>
              <a:rPr lang="en-US" sz="1600" dirty="0" err="1">
                <a:highlight>
                  <a:srgbClr val="FFFFFF"/>
                </a:highlight>
                <a:latin typeface="Arial"/>
                <a:cs typeface="Arial"/>
              </a:rPr>
              <a:t>ολές</a:t>
            </a:r>
            <a:r>
              <a:rPr lang="en-US" sz="1600" dirty="0">
                <a:highlight>
                  <a:srgbClr val="FFFFFF"/>
                </a:highlight>
                <a:latin typeface="Arial"/>
                <a:cs typeface="Arial"/>
              </a:rPr>
              <a:t> </a:t>
            </a:r>
            <a:r>
              <a:rPr lang="en-US" sz="1600" dirty="0" err="1">
                <a:highlight>
                  <a:srgbClr val="FFFFFF"/>
                </a:highlight>
                <a:latin typeface="Arial"/>
                <a:cs typeface="Arial"/>
              </a:rPr>
              <a:t>στις</a:t>
            </a:r>
            <a:r>
              <a:rPr lang="en-US" sz="1600" dirty="0">
                <a:highlight>
                  <a:srgbClr val="FFFFFF"/>
                </a:highlight>
                <a:latin typeface="Arial"/>
                <a:cs typeface="Arial"/>
              </a:rPr>
              <a:t> </a:t>
            </a:r>
            <a:r>
              <a:rPr lang="en-US" sz="1600" dirty="0" err="1">
                <a:highlight>
                  <a:srgbClr val="FFFFFF"/>
                </a:highlight>
                <a:latin typeface="Arial"/>
                <a:cs typeface="Arial"/>
              </a:rPr>
              <a:t>ζητούμενες</a:t>
            </a:r>
            <a:r>
              <a:rPr lang="en-US" sz="1600" dirty="0">
                <a:highlight>
                  <a:srgbClr val="FFFFFF"/>
                </a:highlight>
                <a:latin typeface="Arial"/>
                <a:cs typeface="Arial"/>
              </a:rPr>
              <a:t> π</a:t>
            </a:r>
            <a:r>
              <a:rPr lang="en-US" sz="1600" dirty="0" err="1">
                <a:highlight>
                  <a:srgbClr val="FFFFFF"/>
                </a:highlight>
                <a:latin typeface="Arial"/>
                <a:cs typeface="Arial"/>
              </a:rPr>
              <a:t>οσότητες</a:t>
            </a:r>
            <a:r>
              <a:rPr lang="en-US" sz="1600" dirty="0">
                <a:highlight>
                  <a:srgbClr val="FFFFFF"/>
                </a:highlight>
                <a:latin typeface="Arial"/>
                <a:cs typeface="Arial"/>
              </a:rPr>
              <a:t> </a:t>
            </a:r>
            <a:r>
              <a:rPr lang="en-US" sz="1600" dirty="0" err="1">
                <a:highlight>
                  <a:srgbClr val="FFFFFF"/>
                </a:highlight>
                <a:latin typeface="Arial"/>
                <a:cs typeface="Arial"/>
              </a:rPr>
              <a:t>ενός</a:t>
            </a:r>
            <a:r>
              <a:rPr lang="en-US" sz="1600" dirty="0">
                <a:highlight>
                  <a:srgbClr val="FFFFFF"/>
                </a:highlight>
                <a:latin typeface="Arial"/>
                <a:cs typeface="Arial"/>
              </a:rPr>
              <a:t> π</a:t>
            </a:r>
            <a:r>
              <a:rPr lang="en-US" sz="1600" dirty="0" err="1">
                <a:highlight>
                  <a:srgbClr val="FFFFFF"/>
                </a:highlight>
                <a:latin typeface="Arial"/>
                <a:cs typeface="Arial"/>
              </a:rPr>
              <a:t>ροϊόντος</a:t>
            </a:r>
            <a:r>
              <a:rPr lang="en-US" sz="1600" dirty="0">
                <a:highlight>
                  <a:srgbClr val="FFFFFF"/>
                </a:highlight>
                <a:latin typeface="Arial"/>
                <a:cs typeface="Arial"/>
              </a:rPr>
              <a:t> κα</a:t>
            </a:r>
            <a:r>
              <a:rPr lang="en-US" sz="1600" dirty="0" err="1">
                <a:highlight>
                  <a:srgbClr val="FFFFFF"/>
                </a:highlight>
                <a:latin typeface="Arial"/>
                <a:cs typeface="Arial"/>
              </a:rPr>
              <a:t>θώς</a:t>
            </a:r>
            <a:r>
              <a:rPr lang="en-US" sz="1600" dirty="0">
                <a:highlight>
                  <a:srgbClr val="FFFFFF"/>
                </a:highlight>
                <a:latin typeface="Arial"/>
                <a:cs typeface="Arial"/>
              </a:rPr>
              <a:t> </a:t>
            </a:r>
            <a:r>
              <a:rPr lang="en-US" sz="1600" dirty="0" err="1">
                <a:highlight>
                  <a:srgbClr val="FFFFFF"/>
                </a:highlight>
                <a:latin typeface="Arial"/>
                <a:cs typeface="Arial"/>
              </a:rPr>
              <a:t>μετ</a:t>
            </a:r>
            <a:r>
              <a:rPr lang="en-US" sz="1600" dirty="0">
                <a:highlight>
                  <a:srgbClr val="FFFFFF"/>
                </a:highlight>
                <a:latin typeface="Arial"/>
                <a:cs typeface="Arial"/>
              </a:rPr>
              <a:t>αβ</a:t>
            </a:r>
            <a:r>
              <a:rPr lang="en-US" sz="1600" dirty="0" err="1">
                <a:highlight>
                  <a:srgbClr val="FFFFFF"/>
                </a:highlight>
                <a:latin typeface="Arial"/>
                <a:cs typeface="Arial"/>
              </a:rPr>
              <a:t>άλλετ</a:t>
            </a:r>
            <a:r>
              <a:rPr lang="en-US" sz="1600" dirty="0">
                <a:highlight>
                  <a:srgbClr val="FFFFFF"/>
                </a:highlight>
                <a:latin typeface="Arial"/>
                <a:cs typeface="Arial"/>
              </a:rPr>
              <a:t>αι η </a:t>
            </a:r>
            <a:r>
              <a:rPr lang="en-US" sz="1600" dirty="0" err="1">
                <a:highlight>
                  <a:srgbClr val="FFFFFF"/>
                </a:highlight>
                <a:latin typeface="Arial"/>
                <a:cs typeface="Arial"/>
              </a:rPr>
              <a:t>τιμή</a:t>
            </a:r>
            <a:r>
              <a:rPr lang="en-US" sz="1600" dirty="0">
                <a:highlight>
                  <a:srgbClr val="FFFFFF"/>
                </a:highlight>
                <a:latin typeface="Arial"/>
                <a:cs typeface="Arial"/>
              </a:rPr>
              <a:t> </a:t>
            </a:r>
            <a:r>
              <a:rPr lang="en-US" sz="1600" dirty="0" err="1">
                <a:highlight>
                  <a:srgbClr val="FFFFFF"/>
                </a:highlight>
                <a:latin typeface="Arial"/>
                <a:cs typeface="Arial"/>
              </a:rPr>
              <a:t>του</a:t>
            </a:r>
            <a:r>
              <a:rPr lang="en-US" sz="1600" dirty="0">
                <a:highlight>
                  <a:srgbClr val="FFFFFF"/>
                </a:highlight>
                <a:latin typeface="Arial"/>
                <a:cs typeface="Arial"/>
              </a:rPr>
              <a:t>, </a:t>
            </a:r>
            <a:r>
              <a:rPr lang="en-US" sz="1600" dirty="0" err="1">
                <a:highlight>
                  <a:srgbClr val="FFFFFF"/>
                </a:highlight>
                <a:latin typeface="Arial"/>
                <a:cs typeface="Arial"/>
              </a:rPr>
              <a:t>δεχόμ</a:t>
            </a:r>
            <a:r>
              <a:rPr lang="en-US" sz="1600" dirty="0">
                <a:highlight>
                  <a:srgbClr val="FFFFFF"/>
                </a:highlight>
                <a:latin typeface="Arial"/>
                <a:cs typeface="Arial"/>
              </a:rPr>
              <a:t>α</a:t>
            </a:r>
            <a:r>
              <a:rPr lang="en-US" sz="1600" dirty="0" err="1">
                <a:highlight>
                  <a:srgbClr val="FFFFFF"/>
                </a:highlight>
                <a:latin typeface="Arial"/>
                <a:cs typeface="Arial"/>
              </a:rPr>
              <a:t>στε</a:t>
            </a:r>
            <a:r>
              <a:rPr lang="en-US" sz="1600" dirty="0">
                <a:highlight>
                  <a:srgbClr val="FFFFFF"/>
                </a:highlight>
                <a:latin typeface="Arial"/>
                <a:cs typeface="Arial"/>
              </a:rPr>
              <a:t> </a:t>
            </a:r>
            <a:r>
              <a:rPr lang="en-US" sz="1600" dirty="0" err="1">
                <a:highlight>
                  <a:srgbClr val="FFFFFF"/>
                </a:highlight>
                <a:latin typeface="Arial"/>
                <a:cs typeface="Arial"/>
              </a:rPr>
              <a:t>ότι</a:t>
            </a:r>
            <a:r>
              <a:rPr lang="en-US" sz="1600" dirty="0">
                <a:highlight>
                  <a:srgbClr val="FFFFFF"/>
                </a:highlight>
                <a:latin typeface="Arial"/>
                <a:cs typeface="Arial"/>
              </a:rPr>
              <a:t> </a:t>
            </a:r>
            <a:r>
              <a:rPr lang="en-US" sz="1600" dirty="0" err="1">
                <a:highlight>
                  <a:srgbClr val="FFFFFF"/>
                </a:highlight>
                <a:latin typeface="Arial"/>
                <a:cs typeface="Arial"/>
              </a:rPr>
              <a:t>όλοι</a:t>
            </a:r>
            <a:r>
              <a:rPr lang="en-US" sz="1600" dirty="0">
                <a:highlight>
                  <a:srgbClr val="FFFFFF"/>
                </a:highlight>
                <a:latin typeface="Arial"/>
                <a:cs typeface="Arial"/>
              </a:rPr>
              <a:t> </a:t>
            </a:r>
            <a:r>
              <a:rPr lang="en-US" sz="1600" dirty="0" err="1">
                <a:highlight>
                  <a:srgbClr val="FFFFFF"/>
                </a:highlight>
                <a:latin typeface="Arial"/>
                <a:cs typeface="Arial"/>
              </a:rPr>
              <a:t>οι</a:t>
            </a:r>
            <a:r>
              <a:rPr lang="en-US" sz="1600" dirty="0">
                <a:highlight>
                  <a:srgbClr val="FFFFFF"/>
                </a:highlight>
                <a:latin typeface="Arial"/>
                <a:cs typeface="Arial"/>
              </a:rPr>
              <a:t> </a:t>
            </a:r>
            <a:r>
              <a:rPr lang="en-US" sz="1600" dirty="0" err="1">
                <a:highlight>
                  <a:srgbClr val="FFFFFF"/>
                </a:highlight>
                <a:latin typeface="Arial"/>
                <a:cs typeface="Arial"/>
              </a:rPr>
              <a:t>άλλοι</a:t>
            </a:r>
            <a:r>
              <a:rPr lang="en-US" sz="1600" dirty="0">
                <a:highlight>
                  <a:srgbClr val="FFFFFF"/>
                </a:highlight>
                <a:latin typeface="Arial"/>
                <a:cs typeface="Arial"/>
              </a:rPr>
              <a:t> πα</a:t>
            </a:r>
            <a:r>
              <a:rPr lang="en-US" sz="1600" dirty="0" err="1">
                <a:highlight>
                  <a:srgbClr val="FFFFFF"/>
                </a:highlight>
                <a:latin typeface="Arial"/>
                <a:cs typeface="Arial"/>
              </a:rPr>
              <a:t>ράγοντες</a:t>
            </a:r>
            <a:r>
              <a:rPr lang="en-US" sz="1600" dirty="0">
                <a:highlight>
                  <a:srgbClr val="FFFFFF"/>
                </a:highlight>
                <a:latin typeface="Arial"/>
                <a:cs typeface="Arial"/>
              </a:rPr>
              <a:t> </a:t>
            </a:r>
            <a:r>
              <a:rPr lang="en-US" sz="1600" dirty="0" err="1">
                <a:highlight>
                  <a:srgbClr val="FFFFFF"/>
                </a:highlight>
                <a:latin typeface="Arial"/>
                <a:cs typeface="Arial"/>
              </a:rPr>
              <a:t>οι</a:t>
            </a:r>
            <a:r>
              <a:rPr lang="en-US" sz="1600" dirty="0">
                <a:highlight>
                  <a:srgbClr val="FFFFFF"/>
                </a:highlight>
                <a:latin typeface="Arial"/>
                <a:cs typeface="Arial"/>
              </a:rPr>
              <a:t> οπ</a:t>
            </a:r>
            <a:r>
              <a:rPr lang="en-US" sz="1600" dirty="0" err="1">
                <a:highlight>
                  <a:srgbClr val="FFFFFF"/>
                </a:highlight>
                <a:latin typeface="Arial"/>
                <a:cs typeface="Arial"/>
              </a:rPr>
              <a:t>οίοι</a:t>
            </a:r>
            <a:r>
              <a:rPr lang="en-US" sz="1600" dirty="0">
                <a:highlight>
                  <a:srgbClr val="FFFFFF"/>
                </a:highlight>
                <a:latin typeface="Arial"/>
                <a:cs typeface="Arial"/>
              </a:rPr>
              <a:t> μπ</a:t>
            </a:r>
            <a:r>
              <a:rPr lang="en-US" sz="1600" dirty="0" err="1">
                <a:highlight>
                  <a:srgbClr val="FFFFFF"/>
                </a:highlight>
                <a:latin typeface="Arial"/>
                <a:cs typeface="Arial"/>
              </a:rPr>
              <a:t>ορούν</a:t>
            </a:r>
            <a:r>
              <a:rPr lang="en-US" sz="1600" dirty="0">
                <a:highlight>
                  <a:srgbClr val="FFFFFF"/>
                </a:highlight>
                <a:latin typeface="Arial"/>
                <a:cs typeface="Arial"/>
              </a:rPr>
              <a:t> να επ</a:t>
            </a:r>
            <a:r>
              <a:rPr lang="en-US" sz="1600" dirty="0" err="1">
                <a:highlight>
                  <a:srgbClr val="FFFFFF"/>
                </a:highlight>
                <a:latin typeface="Arial"/>
                <a:cs typeface="Arial"/>
              </a:rPr>
              <a:t>ηρεάσουν</a:t>
            </a:r>
            <a:r>
              <a:rPr lang="en-US" sz="1600" dirty="0">
                <a:highlight>
                  <a:srgbClr val="FFFFFF"/>
                </a:highlight>
                <a:latin typeface="Arial"/>
                <a:cs typeface="Arial"/>
              </a:rPr>
              <a:t> </a:t>
            </a:r>
            <a:r>
              <a:rPr lang="en-US" sz="1600" dirty="0" err="1">
                <a:highlight>
                  <a:srgbClr val="FFFFFF"/>
                </a:highlight>
                <a:latin typeface="Arial"/>
                <a:cs typeface="Arial"/>
              </a:rPr>
              <a:t>τη</a:t>
            </a:r>
            <a:r>
              <a:rPr lang="en-US" sz="1600" dirty="0">
                <a:highlight>
                  <a:srgbClr val="FFFFFF"/>
                </a:highlight>
                <a:latin typeface="Arial"/>
                <a:cs typeface="Arial"/>
              </a:rPr>
              <a:t> </a:t>
            </a:r>
            <a:r>
              <a:rPr lang="en-US" sz="1600" dirty="0" err="1">
                <a:highlight>
                  <a:srgbClr val="FFFFFF"/>
                </a:highlight>
                <a:latin typeface="Arial"/>
                <a:cs typeface="Arial"/>
              </a:rPr>
              <a:t>ζήτηση</a:t>
            </a:r>
            <a:r>
              <a:rPr lang="en-US" sz="1600" dirty="0">
                <a:highlight>
                  <a:srgbClr val="FFFFFF"/>
                </a:highlight>
                <a:latin typeface="Arial"/>
                <a:cs typeface="Arial"/>
              </a:rPr>
              <a:t> </a:t>
            </a:r>
            <a:r>
              <a:rPr lang="en-US" sz="1600" dirty="0" err="1">
                <a:highlight>
                  <a:srgbClr val="FFFFFF"/>
                </a:highlight>
                <a:latin typeface="Arial"/>
                <a:cs typeface="Arial"/>
              </a:rPr>
              <a:t>του</a:t>
            </a:r>
            <a:r>
              <a:rPr lang="en-US" sz="1600" dirty="0">
                <a:highlight>
                  <a:srgbClr val="FFFFFF"/>
                </a:highlight>
                <a:latin typeface="Arial"/>
                <a:cs typeface="Arial"/>
              </a:rPr>
              <a:t> π</a:t>
            </a:r>
            <a:r>
              <a:rPr lang="en-US" sz="1600" dirty="0" err="1">
                <a:highlight>
                  <a:srgbClr val="FFFFFF"/>
                </a:highlight>
                <a:latin typeface="Arial"/>
                <a:cs typeface="Arial"/>
              </a:rPr>
              <a:t>ροϊόντος</a:t>
            </a:r>
            <a:r>
              <a:rPr lang="en-US" sz="1600" dirty="0">
                <a:highlight>
                  <a:srgbClr val="FFFFFF"/>
                </a:highlight>
                <a:latin typeface="Arial"/>
                <a:cs typeface="Arial"/>
              </a:rPr>
              <a:t> α</a:t>
            </a:r>
            <a:r>
              <a:rPr lang="en-US" sz="1600" dirty="0" err="1">
                <a:highlight>
                  <a:srgbClr val="FFFFFF"/>
                </a:highlight>
                <a:latin typeface="Arial"/>
                <a:cs typeface="Arial"/>
              </a:rPr>
              <a:t>υτού</a:t>
            </a:r>
            <a:r>
              <a:rPr lang="en-US" sz="1600" dirty="0">
                <a:highlight>
                  <a:srgbClr val="FFFFFF"/>
                </a:highlight>
                <a:latin typeface="Arial"/>
                <a:cs typeface="Arial"/>
              </a:rPr>
              <a:t> παρα</a:t>
            </a:r>
            <a:r>
              <a:rPr lang="en-US" sz="1600" dirty="0" err="1">
                <a:highlight>
                  <a:srgbClr val="FFFFFF"/>
                </a:highlight>
                <a:latin typeface="Arial"/>
                <a:cs typeface="Arial"/>
              </a:rPr>
              <a:t>μένουν</a:t>
            </a:r>
            <a:r>
              <a:rPr lang="en-US" sz="1600" dirty="0">
                <a:highlight>
                  <a:srgbClr val="FFFFFF"/>
                </a:highlight>
                <a:latin typeface="Arial"/>
                <a:cs typeface="Arial"/>
              </a:rPr>
              <a:t> </a:t>
            </a:r>
            <a:r>
              <a:rPr lang="en-US" sz="1600" dirty="0" err="1">
                <a:highlight>
                  <a:srgbClr val="FFFFFF"/>
                </a:highlight>
                <a:latin typeface="Arial"/>
                <a:cs typeface="Arial"/>
              </a:rPr>
              <a:t>στ</a:t>
            </a:r>
            <a:r>
              <a:rPr lang="en-US" sz="1600" dirty="0">
                <a:highlight>
                  <a:srgbClr val="FFFFFF"/>
                </a:highlight>
                <a:latin typeface="Arial"/>
                <a:cs typeface="Arial"/>
              </a:rPr>
              <a:t>α</a:t>
            </a:r>
            <a:r>
              <a:rPr lang="en-US" sz="1600" dirty="0" err="1">
                <a:highlight>
                  <a:srgbClr val="FFFFFF"/>
                </a:highlight>
                <a:latin typeface="Arial"/>
                <a:cs typeface="Arial"/>
              </a:rPr>
              <a:t>θεροί</a:t>
            </a:r>
            <a:r>
              <a:rPr lang="en-US" sz="1600" dirty="0">
                <a:highlight>
                  <a:srgbClr val="FFFFFF"/>
                </a:highlight>
                <a:latin typeface="Arial"/>
                <a:cs typeface="Arial"/>
              </a:rPr>
              <a:t>. </a:t>
            </a:r>
            <a:r>
              <a:rPr lang="en-US" sz="1600" dirty="0" err="1">
                <a:highlight>
                  <a:srgbClr val="FFFFFF"/>
                </a:highlight>
                <a:latin typeface="Arial"/>
                <a:cs typeface="Arial"/>
              </a:rPr>
              <a:t>Αυτήν</a:t>
            </a:r>
            <a:r>
              <a:rPr lang="en-US" sz="1600" dirty="0">
                <a:highlight>
                  <a:srgbClr val="FFFFFF"/>
                </a:highlight>
                <a:latin typeface="Arial"/>
                <a:cs typeface="Arial"/>
              </a:rPr>
              <a:t> </a:t>
            </a:r>
            <a:r>
              <a:rPr lang="en-US" sz="1600" dirty="0" err="1">
                <a:highlight>
                  <a:srgbClr val="FFFFFF"/>
                </a:highlight>
                <a:latin typeface="Arial"/>
                <a:cs typeface="Arial"/>
              </a:rPr>
              <a:t>την</a:t>
            </a:r>
            <a:r>
              <a:rPr lang="en-US" sz="1600" dirty="0">
                <a:highlight>
                  <a:srgbClr val="FFFFFF"/>
                </a:highlight>
                <a:latin typeface="Arial"/>
                <a:cs typeface="Arial"/>
              </a:rPr>
              <a:t> παρα</a:t>
            </a:r>
            <a:r>
              <a:rPr lang="en-US" sz="1600" dirty="0" err="1">
                <a:highlight>
                  <a:srgbClr val="FFFFFF"/>
                </a:highlight>
                <a:latin typeface="Arial"/>
                <a:cs typeface="Arial"/>
              </a:rPr>
              <a:t>δοχή</a:t>
            </a:r>
            <a:r>
              <a:rPr lang="en-US" sz="1600" dirty="0">
                <a:highlight>
                  <a:srgbClr val="FFFFFF"/>
                </a:highlight>
                <a:latin typeface="Arial"/>
                <a:cs typeface="Arial"/>
              </a:rPr>
              <a:t> (</a:t>
            </a:r>
            <a:r>
              <a:rPr lang="en-US" sz="1600" dirty="0" err="1">
                <a:highlight>
                  <a:srgbClr val="FFFFFF"/>
                </a:highlight>
                <a:latin typeface="Arial"/>
                <a:cs typeface="Arial"/>
              </a:rPr>
              <a:t>συνθήκη</a:t>
            </a:r>
            <a:r>
              <a:rPr lang="en-US" sz="1600" dirty="0">
                <a:highlight>
                  <a:srgbClr val="FFFFFF"/>
                </a:highlight>
                <a:latin typeface="Arial"/>
                <a:cs typeface="Arial"/>
              </a:rPr>
              <a:t>) </a:t>
            </a:r>
            <a:r>
              <a:rPr lang="en-US" sz="1600" dirty="0" err="1">
                <a:highlight>
                  <a:srgbClr val="FFFFFF"/>
                </a:highlight>
                <a:latin typeface="Arial"/>
                <a:cs typeface="Arial"/>
              </a:rPr>
              <a:t>στην</a:t>
            </a:r>
            <a:r>
              <a:rPr lang="en-US" sz="1600" dirty="0">
                <a:highlight>
                  <a:srgbClr val="FFFFFF"/>
                </a:highlight>
                <a:latin typeface="Arial"/>
                <a:cs typeface="Arial"/>
              </a:rPr>
              <a:t> </a:t>
            </a:r>
            <a:r>
              <a:rPr lang="en-US" sz="1600" dirty="0" err="1">
                <a:highlight>
                  <a:srgbClr val="FFFFFF"/>
                </a:highlight>
                <a:latin typeface="Arial"/>
                <a:cs typeface="Arial"/>
              </a:rPr>
              <a:t>οικονομί</a:t>
            </a:r>
            <a:r>
              <a:rPr lang="en-US" sz="1600" dirty="0">
                <a:highlight>
                  <a:srgbClr val="FFFFFF"/>
                </a:highlight>
                <a:latin typeface="Arial"/>
                <a:cs typeface="Arial"/>
              </a:rPr>
              <a:t>α </a:t>
            </a:r>
            <a:r>
              <a:rPr lang="en-US" sz="1600" dirty="0" err="1">
                <a:highlight>
                  <a:srgbClr val="FFFFFF"/>
                </a:highlight>
                <a:latin typeface="Arial"/>
                <a:cs typeface="Arial"/>
              </a:rPr>
              <a:t>τη</a:t>
            </a:r>
            <a:r>
              <a:rPr lang="en-US" sz="1600" dirty="0">
                <a:highlight>
                  <a:srgbClr val="FFFFFF"/>
                </a:highlight>
                <a:latin typeface="Arial"/>
                <a:cs typeface="Arial"/>
              </a:rPr>
              <a:t> </a:t>
            </a:r>
            <a:r>
              <a:rPr lang="en-US" sz="1600" dirty="0" err="1">
                <a:highlight>
                  <a:srgbClr val="FFFFFF"/>
                </a:highlight>
                <a:latin typeface="Arial"/>
                <a:cs typeface="Arial"/>
              </a:rPr>
              <a:t>δι</a:t>
            </a:r>
            <a:r>
              <a:rPr lang="en-US" sz="1600" dirty="0">
                <a:highlight>
                  <a:srgbClr val="FFFFFF"/>
                </a:highlight>
                <a:latin typeface="Arial"/>
                <a:cs typeface="Arial"/>
              </a:rPr>
              <a:t>α</a:t>
            </a:r>
            <a:r>
              <a:rPr lang="en-US" sz="1600" dirty="0" err="1">
                <a:highlight>
                  <a:srgbClr val="FFFFFF"/>
                </a:highlight>
                <a:latin typeface="Arial"/>
                <a:cs typeface="Arial"/>
              </a:rPr>
              <a:t>τυ</a:t>
            </a:r>
            <a:r>
              <a:rPr lang="en-US" sz="1600" dirty="0">
                <a:highlight>
                  <a:srgbClr val="FFFFFF"/>
                </a:highlight>
                <a:latin typeface="Arial"/>
                <a:cs typeface="Arial"/>
              </a:rPr>
              <a:t>π</a:t>
            </a:r>
            <a:r>
              <a:rPr lang="en-US" sz="1600" dirty="0" err="1">
                <a:highlight>
                  <a:srgbClr val="FFFFFF"/>
                </a:highlight>
                <a:latin typeface="Arial"/>
                <a:cs typeface="Arial"/>
              </a:rPr>
              <a:t>ώνουμε</a:t>
            </a:r>
            <a:r>
              <a:rPr lang="en-US" sz="1600" dirty="0">
                <a:highlight>
                  <a:srgbClr val="FFFFFF"/>
                </a:highlight>
                <a:latin typeface="Arial"/>
                <a:cs typeface="Arial"/>
              </a:rPr>
              <a:t> </a:t>
            </a:r>
            <a:r>
              <a:rPr lang="en-US" sz="1600" dirty="0" err="1">
                <a:highlight>
                  <a:srgbClr val="FFFFFF"/>
                </a:highlight>
                <a:latin typeface="Arial"/>
                <a:cs typeface="Arial"/>
              </a:rPr>
              <a:t>με</a:t>
            </a:r>
            <a:r>
              <a:rPr lang="en-US" sz="1600" dirty="0">
                <a:highlight>
                  <a:srgbClr val="FFFFFF"/>
                </a:highlight>
                <a:latin typeface="Arial"/>
                <a:cs typeface="Arial"/>
              </a:rPr>
              <a:t> </a:t>
            </a:r>
            <a:r>
              <a:rPr lang="en-US" sz="1600" dirty="0" err="1">
                <a:highlight>
                  <a:srgbClr val="FFFFFF"/>
                </a:highlight>
                <a:latin typeface="Arial"/>
                <a:cs typeface="Arial"/>
              </a:rPr>
              <a:t>την</a:t>
            </a:r>
            <a:r>
              <a:rPr lang="en-US" sz="1600" dirty="0">
                <a:highlight>
                  <a:srgbClr val="FFFFFF"/>
                </a:highlight>
                <a:latin typeface="Arial"/>
                <a:cs typeface="Arial"/>
              </a:rPr>
              <a:t> </a:t>
            </a:r>
            <a:r>
              <a:rPr lang="en-US" sz="1600" dirty="0" err="1">
                <a:highlight>
                  <a:srgbClr val="FFFFFF"/>
                </a:highlight>
                <a:latin typeface="Arial"/>
                <a:cs typeface="Arial"/>
              </a:rPr>
              <a:t>έκφρ</a:t>
            </a:r>
            <a:r>
              <a:rPr lang="en-US" sz="1600" dirty="0">
                <a:highlight>
                  <a:srgbClr val="FFFFFF"/>
                </a:highlight>
                <a:latin typeface="Arial"/>
                <a:cs typeface="Arial"/>
              </a:rPr>
              <a:t>α</a:t>
            </a:r>
            <a:r>
              <a:rPr lang="en-US" sz="1600" dirty="0" err="1">
                <a:highlight>
                  <a:srgbClr val="FFFFFF"/>
                </a:highlight>
                <a:latin typeface="Arial"/>
                <a:cs typeface="Arial"/>
              </a:rPr>
              <a:t>ση</a:t>
            </a:r>
            <a:r>
              <a:rPr lang="en-US" sz="1600" dirty="0">
                <a:highlight>
                  <a:srgbClr val="FFFFFF"/>
                </a:highlight>
                <a:latin typeface="Arial"/>
                <a:cs typeface="Arial"/>
              </a:rPr>
              <a:t> "ceteris paribus", π</a:t>
            </a:r>
            <a:r>
              <a:rPr lang="en-US" sz="1600" dirty="0" err="1">
                <a:highlight>
                  <a:srgbClr val="FFFFFF"/>
                </a:highlight>
                <a:latin typeface="Arial"/>
                <a:cs typeface="Arial"/>
              </a:rPr>
              <a:t>ου</a:t>
            </a:r>
            <a:r>
              <a:rPr lang="en-US" sz="1600" dirty="0">
                <a:highlight>
                  <a:srgbClr val="FFFFFF"/>
                </a:highlight>
                <a:latin typeface="Arial"/>
                <a:cs typeface="Arial"/>
              </a:rPr>
              <a:t> </a:t>
            </a:r>
            <a:r>
              <a:rPr lang="en-US" sz="1600" dirty="0" err="1">
                <a:highlight>
                  <a:srgbClr val="FFFFFF"/>
                </a:highlight>
                <a:latin typeface="Arial"/>
                <a:cs typeface="Arial"/>
              </a:rPr>
              <a:t>σημ</a:t>
            </a:r>
            <a:r>
              <a:rPr lang="en-US" sz="1600" dirty="0">
                <a:highlight>
                  <a:srgbClr val="FFFFFF"/>
                </a:highlight>
                <a:latin typeface="Arial"/>
                <a:cs typeface="Arial"/>
              </a:rPr>
              <a:t>α</a:t>
            </a:r>
            <a:r>
              <a:rPr lang="en-US" sz="1600" dirty="0" err="1">
                <a:highlight>
                  <a:srgbClr val="FFFFFF"/>
                </a:highlight>
                <a:latin typeface="Arial"/>
                <a:cs typeface="Arial"/>
              </a:rPr>
              <a:t>ίνει</a:t>
            </a:r>
            <a:r>
              <a:rPr lang="en-US" sz="1600" dirty="0">
                <a:highlight>
                  <a:srgbClr val="FFFFFF"/>
                </a:highlight>
                <a:latin typeface="Arial"/>
                <a:cs typeface="Arial"/>
              </a:rPr>
              <a:t>: τα </a:t>
            </a:r>
            <a:r>
              <a:rPr lang="en-US" sz="1600" dirty="0" err="1">
                <a:highlight>
                  <a:srgbClr val="FFFFFF"/>
                </a:highlight>
                <a:latin typeface="Arial"/>
                <a:cs typeface="Arial"/>
              </a:rPr>
              <a:t>άλλ</a:t>
            </a:r>
            <a:r>
              <a:rPr lang="en-US" sz="1600" dirty="0">
                <a:highlight>
                  <a:srgbClr val="FFFFFF"/>
                </a:highlight>
                <a:latin typeface="Arial"/>
                <a:cs typeface="Arial"/>
              </a:rPr>
              <a:t>α </a:t>
            </a:r>
            <a:r>
              <a:rPr lang="en-US" sz="1600" dirty="0" err="1">
                <a:highlight>
                  <a:srgbClr val="FFFFFF"/>
                </a:highlight>
                <a:latin typeface="Arial"/>
                <a:cs typeface="Arial"/>
              </a:rPr>
              <a:t>ίσ</a:t>
            </a:r>
            <a:r>
              <a:rPr lang="en-US" sz="1600" dirty="0">
                <a:highlight>
                  <a:srgbClr val="FFFFFF"/>
                </a:highlight>
                <a:latin typeface="Arial"/>
                <a:cs typeface="Arial"/>
              </a:rPr>
              <a:t>α ή </a:t>
            </a:r>
            <a:r>
              <a:rPr lang="en-US" sz="1600" dirty="0" err="1">
                <a:highlight>
                  <a:srgbClr val="FFFFFF"/>
                </a:highlight>
                <a:latin typeface="Arial"/>
                <a:cs typeface="Arial"/>
              </a:rPr>
              <a:t>στ</a:t>
            </a:r>
            <a:r>
              <a:rPr lang="en-US" sz="1600" dirty="0">
                <a:highlight>
                  <a:srgbClr val="FFFFFF"/>
                </a:highlight>
                <a:latin typeface="Arial"/>
                <a:cs typeface="Arial"/>
              </a:rPr>
              <a:t>α</a:t>
            </a:r>
            <a:r>
              <a:rPr lang="en-US" sz="1600" dirty="0" err="1">
                <a:highlight>
                  <a:srgbClr val="FFFFFF"/>
                </a:highlight>
                <a:latin typeface="Arial"/>
                <a:cs typeface="Arial"/>
              </a:rPr>
              <a:t>θερά</a:t>
            </a:r>
            <a:r>
              <a:rPr lang="en-US" sz="1600" dirty="0">
                <a:highlight>
                  <a:srgbClr val="FFFFFF"/>
                </a:highlight>
                <a:latin typeface="Arial"/>
                <a:cs typeface="Arial"/>
              </a:rPr>
              <a:t>.</a:t>
            </a:r>
            <a:br>
              <a:rPr lang="en-US" sz="1600" dirty="0">
                <a:highlight>
                  <a:srgbClr val="FFFFFF"/>
                </a:highlight>
                <a:latin typeface="Arial"/>
                <a:cs typeface="Arial"/>
              </a:rPr>
            </a:br>
            <a:r>
              <a:rPr lang="en-US" sz="1600" dirty="0" err="1">
                <a:highlight>
                  <a:srgbClr val="FFFFFF"/>
                </a:highlight>
                <a:latin typeface="Arial"/>
                <a:cs typeface="Arial"/>
              </a:rPr>
              <a:t>Πριν</a:t>
            </a:r>
            <a:r>
              <a:rPr lang="en-US" sz="1600" dirty="0">
                <a:highlight>
                  <a:srgbClr val="FFFFFF"/>
                </a:highlight>
                <a:latin typeface="Arial"/>
                <a:cs typeface="Arial"/>
              </a:rPr>
              <a:t> </a:t>
            </a:r>
            <a:r>
              <a:rPr lang="en-US" sz="1600" dirty="0" err="1">
                <a:highlight>
                  <a:srgbClr val="FFFFFF"/>
                </a:highlight>
                <a:latin typeface="Arial"/>
                <a:cs typeface="Arial"/>
              </a:rPr>
              <a:t>εξετάσουμε</a:t>
            </a:r>
            <a:r>
              <a:rPr lang="en-US" sz="1600" dirty="0">
                <a:highlight>
                  <a:srgbClr val="FFFFFF"/>
                </a:highlight>
                <a:latin typeface="Arial"/>
                <a:cs typeface="Arial"/>
              </a:rPr>
              <a:t> α</a:t>
            </a:r>
            <a:r>
              <a:rPr lang="en-US" sz="1600" dirty="0" err="1">
                <a:highlight>
                  <a:srgbClr val="FFFFFF"/>
                </a:highlight>
                <a:latin typeface="Arial"/>
                <a:cs typeface="Arial"/>
              </a:rPr>
              <a:t>υτούς</a:t>
            </a:r>
            <a:r>
              <a:rPr lang="en-US" sz="1600" dirty="0">
                <a:highlight>
                  <a:srgbClr val="FFFFFF"/>
                </a:highlight>
                <a:latin typeface="Arial"/>
                <a:cs typeface="Arial"/>
              </a:rPr>
              <a:t> </a:t>
            </a:r>
            <a:r>
              <a:rPr lang="en-US" sz="1600" dirty="0" err="1">
                <a:highlight>
                  <a:srgbClr val="FFFFFF"/>
                </a:highlight>
                <a:latin typeface="Arial"/>
                <a:cs typeface="Arial"/>
              </a:rPr>
              <a:t>τους</a:t>
            </a:r>
            <a:r>
              <a:rPr lang="en-US" sz="1600" dirty="0">
                <a:highlight>
                  <a:srgbClr val="FFFFFF"/>
                </a:highlight>
                <a:latin typeface="Arial"/>
                <a:cs typeface="Arial"/>
              </a:rPr>
              <a:t> </a:t>
            </a:r>
            <a:r>
              <a:rPr lang="en-US" sz="1600" dirty="0" err="1">
                <a:highlight>
                  <a:srgbClr val="FFFFFF"/>
                </a:highlight>
                <a:latin typeface="Arial"/>
                <a:cs typeface="Arial"/>
              </a:rPr>
              <a:t>άλλους</a:t>
            </a:r>
            <a:r>
              <a:rPr lang="en-US" sz="1600" dirty="0">
                <a:highlight>
                  <a:srgbClr val="FFFFFF"/>
                </a:highlight>
                <a:latin typeface="Arial"/>
                <a:cs typeface="Arial"/>
              </a:rPr>
              <a:t> π</a:t>
            </a:r>
            <a:r>
              <a:rPr lang="en-US" sz="1600" dirty="0" err="1">
                <a:highlight>
                  <a:srgbClr val="FFFFFF"/>
                </a:highlight>
                <a:latin typeface="Arial"/>
                <a:cs typeface="Arial"/>
              </a:rPr>
              <a:t>ροσδιοριστικούς</a:t>
            </a:r>
            <a:r>
              <a:rPr lang="en-US" sz="1600" dirty="0">
                <a:highlight>
                  <a:srgbClr val="FFFFFF"/>
                </a:highlight>
                <a:latin typeface="Arial"/>
                <a:cs typeface="Arial"/>
              </a:rPr>
              <a:t> πα</a:t>
            </a:r>
            <a:r>
              <a:rPr lang="en-US" sz="1600" dirty="0" err="1">
                <a:highlight>
                  <a:srgbClr val="FFFFFF"/>
                </a:highlight>
                <a:latin typeface="Arial"/>
                <a:cs typeface="Arial"/>
              </a:rPr>
              <a:t>ράγοντες</a:t>
            </a:r>
            <a:r>
              <a:rPr lang="en-US" sz="1600" dirty="0">
                <a:highlight>
                  <a:srgbClr val="FFFFFF"/>
                </a:highlight>
                <a:latin typeface="Arial"/>
                <a:cs typeface="Arial"/>
              </a:rPr>
              <a:t> </a:t>
            </a:r>
            <a:r>
              <a:rPr lang="en-US" sz="1600" dirty="0" err="1">
                <a:highlight>
                  <a:srgbClr val="FFFFFF"/>
                </a:highlight>
                <a:latin typeface="Arial"/>
                <a:cs typeface="Arial"/>
              </a:rPr>
              <a:t>της</a:t>
            </a:r>
            <a:r>
              <a:rPr lang="en-US" sz="1600" dirty="0">
                <a:highlight>
                  <a:srgbClr val="FFFFFF"/>
                </a:highlight>
                <a:latin typeface="Arial"/>
                <a:cs typeface="Arial"/>
              </a:rPr>
              <a:t> </a:t>
            </a:r>
            <a:r>
              <a:rPr lang="en-US" sz="1600" dirty="0" err="1">
                <a:highlight>
                  <a:srgbClr val="FFFFFF"/>
                </a:highlight>
                <a:latin typeface="Arial"/>
                <a:cs typeface="Arial"/>
              </a:rPr>
              <a:t>ζήτησης</a:t>
            </a:r>
            <a:r>
              <a:rPr lang="en-US" sz="1600" dirty="0">
                <a:highlight>
                  <a:srgbClr val="FFFFFF"/>
                </a:highlight>
                <a:latin typeface="Arial"/>
                <a:cs typeface="Arial"/>
              </a:rPr>
              <a:t> (π.χ. </a:t>
            </a:r>
            <a:r>
              <a:rPr lang="en-US" sz="1600" dirty="0" err="1">
                <a:highlight>
                  <a:srgbClr val="FFFFFF"/>
                </a:highlight>
                <a:latin typeface="Arial"/>
                <a:cs typeface="Arial"/>
              </a:rPr>
              <a:t>τις</a:t>
            </a:r>
            <a:r>
              <a:rPr lang="en-US" sz="1600" dirty="0">
                <a:highlight>
                  <a:srgbClr val="FFFFFF"/>
                </a:highlight>
                <a:latin typeface="Arial"/>
                <a:cs typeface="Arial"/>
              </a:rPr>
              <a:t> π</a:t>
            </a:r>
            <a:r>
              <a:rPr lang="en-US" sz="1600" dirty="0" err="1">
                <a:highlight>
                  <a:srgbClr val="FFFFFF"/>
                </a:highlight>
                <a:latin typeface="Arial"/>
                <a:cs typeface="Arial"/>
              </a:rPr>
              <a:t>ροτιμήσεις</a:t>
            </a:r>
            <a:r>
              <a:rPr lang="en-US" sz="1600" dirty="0">
                <a:highlight>
                  <a:srgbClr val="FFFFFF"/>
                </a:highlight>
                <a:latin typeface="Arial"/>
                <a:cs typeface="Arial"/>
              </a:rPr>
              <a:t> ή </a:t>
            </a:r>
            <a:r>
              <a:rPr lang="en-US" sz="1600" dirty="0" err="1">
                <a:highlight>
                  <a:srgbClr val="FFFFFF"/>
                </a:highlight>
                <a:latin typeface="Arial"/>
                <a:cs typeface="Arial"/>
              </a:rPr>
              <a:t>το</a:t>
            </a:r>
            <a:r>
              <a:rPr lang="en-US" sz="1600" dirty="0">
                <a:highlight>
                  <a:srgbClr val="FFFFFF"/>
                </a:highlight>
                <a:latin typeface="Arial"/>
                <a:cs typeface="Arial"/>
              </a:rPr>
              <a:t> </a:t>
            </a:r>
            <a:r>
              <a:rPr lang="en-US" sz="1600" dirty="0" err="1">
                <a:highlight>
                  <a:srgbClr val="FFFFFF"/>
                </a:highlight>
                <a:latin typeface="Arial"/>
                <a:cs typeface="Arial"/>
              </a:rPr>
              <a:t>εισόδημ</a:t>
            </a:r>
            <a:r>
              <a:rPr lang="en-US" sz="1600" dirty="0">
                <a:highlight>
                  <a:srgbClr val="FFFFFF"/>
                </a:highlight>
                <a:latin typeface="Arial"/>
                <a:cs typeface="Arial"/>
              </a:rPr>
              <a:t>α </a:t>
            </a:r>
            <a:r>
              <a:rPr lang="en-US" sz="1600" dirty="0" err="1">
                <a:highlight>
                  <a:srgbClr val="FFFFFF"/>
                </a:highlight>
                <a:latin typeface="Arial"/>
                <a:cs typeface="Arial"/>
              </a:rPr>
              <a:t>των</a:t>
            </a:r>
            <a:r>
              <a:rPr lang="en-US" sz="1600" dirty="0">
                <a:highlight>
                  <a:srgbClr val="FFFFFF"/>
                </a:highlight>
                <a:latin typeface="Arial"/>
                <a:cs typeface="Arial"/>
              </a:rPr>
              <a:t> κατανα</a:t>
            </a:r>
            <a:r>
              <a:rPr lang="en-US" sz="1600" dirty="0" err="1">
                <a:highlight>
                  <a:srgbClr val="FFFFFF"/>
                </a:highlight>
                <a:latin typeface="Arial"/>
                <a:cs typeface="Arial"/>
              </a:rPr>
              <a:t>λωτών</a:t>
            </a:r>
            <a:r>
              <a:rPr lang="en-US" sz="1600" dirty="0">
                <a:highlight>
                  <a:srgbClr val="FFFFFF"/>
                </a:highlight>
                <a:latin typeface="Arial"/>
                <a:cs typeface="Arial"/>
              </a:rPr>
              <a:t> </a:t>
            </a:r>
            <a:r>
              <a:rPr lang="en-US" sz="1600" dirty="0" err="1">
                <a:highlight>
                  <a:srgbClr val="FFFFFF"/>
                </a:highlight>
                <a:latin typeface="Arial"/>
                <a:cs typeface="Arial"/>
              </a:rPr>
              <a:t>κτλ</a:t>
            </a:r>
            <a:r>
              <a:rPr lang="en-US" sz="1600" dirty="0">
                <a:highlight>
                  <a:srgbClr val="FFFFFF"/>
                </a:highlight>
                <a:latin typeface="Arial"/>
                <a:cs typeface="Arial"/>
              </a:rPr>
              <a:t>.) και </a:t>
            </a:r>
            <a:r>
              <a:rPr lang="en-US" sz="1600" dirty="0" err="1">
                <a:highlight>
                  <a:srgbClr val="FFFFFF"/>
                </a:highlight>
                <a:latin typeface="Arial"/>
                <a:cs typeface="Arial"/>
              </a:rPr>
              <a:t>θεωρώντ</a:t>
            </a:r>
            <a:r>
              <a:rPr lang="en-US" sz="1600" dirty="0">
                <a:highlight>
                  <a:srgbClr val="FFFFFF"/>
                </a:highlight>
                <a:latin typeface="Arial"/>
                <a:cs typeface="Arial"/>
              </a:rPr>
              <a:t>ας </a:t>
            </a:r>
            <a:r>
              <a:rPr lang="en-US" sz="1600" dirty="0" err="1">
                <a:highlight>
                  <a:srgbClr val="FFFFFF"/>
                </a:highlight>
                <a:latin typeface="Arial"/>
                <a:cs typeface="Arial"/>
              </a:rPr>
              <a:t>τους</a:t>
            </a:r>
            <a:r>
              <a:rPr lang="en-US" sz="1600" dirty="0">
                <a:highlight>
                  <a:srgbClr val="FFFFFF"/>
                </a:highlight>
                <a:latin typeface="Arial"/>
                <a:cs typeface="Arial"/>
              </a:rPr>
              <a:t> </a:t>
            </a:r>
            <a:r>
              <a:rPr lang="en-US" sz="1600" dirty="0" err="1">
                <a:highlight>
                  <a:srgbClr val="FFFFFF"/>
                </a:highlight>
                <a:latin typeface="Arial"/>
                <a:cs typeface="Arial"/>
              </a:rPr>
              <a:t>στ</a:t>
            </a:r>
            <a:r>
              <a:rPr lang="en-US" sz="1600" dirty="0">
                <a:highlight>
                  <a:srgbClr val="FFFFFF"/>
                </a:highlight>
                <a:latin typeface="Arial"/>
                <a:cs typeface="Arial"/>
              </a:rPr>
              <a:t>α</a:t>
            </a:r>
            <a:r>
              <a:rPr lang="en-US" sz="1600" dirty="0" err="1">
                <a:highlight>
                  <a:srgbClr val="FFFFFF"/>
                </a:highlight>
                <a:latin typeface="Arial"/>
                <a:cs typeface="Arial"/>
              </a:rPr>
              <a:t>θερούς</a:t>
            </a:r>
            <a:r>
              <a:rPr lang="en-US" sz="1600" dirty="0">
                <a:highlight>
                  <a:srgbClr val="FFFFFF"/>
                </a:highlight>
                <a:latin typeface="Arial"/>
                <a:cs typeface="Arial"/>
              </a:rPr>
              <a:t>, μπ</a:t>
            </a:r>
            <a:r>
              <a:rPr lang="en-US" sz="1600" dirty="0" err="1">
                <a:highlight>
                  <a:srgbClr val="FFFFFF"/>
                </a:highlight>
                <a:latin typeface="Arial"/>
                <a:cs typeface="Arial"/>
              </a:rPr>
              <a:t>ορούμε</a:t>
            </a:r>
            <a:r>
              <a:rPr lang="en-US" sz="1600" dirty="0">
                <a:highlight>
                  <a:srgbClr val="FFFFFF"/>
                </a:highlight>
                <a:latin typeface="Arial"/>
                <a:cs typeface="Arial"/>
              </a:rPr>
              <a:t> να παρα</a:t>
            </a:r>
            <a:r>
              <a:rPr lang="en-US" sz="1600" dirty="0" err="1">
                <a:highlight>
                  <a:srgbClr val="FFFFFF"/>
                </a:highlight>
                <a:latin typeface="Arial"/>
                <a:cs typeface="Arial"/>
              </a:rPr>
              <a:t>στήσουμε</a:t>
            </a:r>
            <a:r>
              <a:rPr lang="en-US" sz="1600" dirty="0">
                <a:highlight>
                  <a:srgbClr val="FFFFFF"/>
                </a:highlight>
                <a:latin typeface="Arial"/>
                <a:cs typeface="Arial"/>
              </a:rPr>
              <a:t> </a:t>
            </a:r>
            <a:r>
              <a:rPr lang="en-US" sz="1600" dirty="0" err="1">
                <a:highlight>
                  <a:srgbClr val="FFFFFF"/>
                </a:highlight>
                <a:latin typeface="Arial"/>
                <a:cs typeface="Arial"/>
              </a:rPr>
              <a:t>τη</a:t>
            </a:r>
            <a:r>
              <a:rPr lang="en-US" sz="1600" dirty="0">
                <a:highlight>
                  <a:srgbClr val="FFFFFF"/>
                </a:highlight>
                <a:latin typeface="Arial"/>
                <a:cs typeface="Arial"/>
              </a:rPr>
              <a:t> </a:t>
            </a:r>
            <a:r>
              <a:rPr lang="en-US" sz="1600" dirty="0" err="1">
                <a:highlight>
                  <a:srgbClr val="FFFFFF"/>
                </a:highlight>
                <a:latin typeface="Arial"/>
                <a:cs typeface="Arial"/>
              </a:rPr>
              <a:t>σχέση</a:t>
            </a:r>
            <a:r>
              <a:rPr lang="en-US" sz="1600" dirty="0">
                <a:highlight>
                  <a:srgbClr val="FFFFFF"/>
                </a:highlight>
                <a:latin typeface="Arial"/>
                <a:cs typeface="Arial"/>
              </a:rPr>
              <a:t> α</a:t>
            </a:r>
            <a:r>
              <a:rPr lang="en-US" sz="1600" dirty="0" err="1">
                <a:highlight>
                  <a:srgbClr val="FFFFFF"/>
                </a:highlight>
                <a:latin typeface="Arial"/>
                <a:cs typeface="Arial"/>
              </a:rPr>
              <a:t>νάμεσ</a:t>
            </a:r>
            <a:r>
              <a:rPr lang="en-US" sz="1600" dirty="0">
                <a:highlight>
                  <a:srgbClr val="FFFFFF"/>
                </a:highlight>
                <a:latin typeface="Arial"/>
                <a:cs typeface="Arial"/>
              </a:rPr>
              <a:t>α </a:t>
            </a:r>
            <a:r>
              <a:rPr lang="en-US" sz="1600" dirty="0" err="1">
                <a:highlight>
                  <a:srgbClr val="FFFFFF"/>
                </a:highlight>
                <a:latin typeface="Arial"/>
                <a:cs typeface="Arial"/>
              </a:rPr>
              <a:t>στη</a:t>
            </a:r>
            <a:r>
              <a:rPr lang="en-US" sz="1600" dirty="0">
                <a:highlight>
                  <a:srgbClr val="FFFFFF"/>
                </a:highlight>
                <a:latin typeface="Arial"/>
                <a:cs typeface="Arial"/>
              </a:rPr>
              <a:t> </a:t>
            </a:r>
            <a:r>
              <a:rPr lang="en-US" sz="1600" dirty="0" err="1">
                <a:highlight>
                  <a:srgbClr val="FFFFFF"/>
                </a:highlight>
                <a:latin typeface="Arial"/>
                <a:cs typeface="Arial"/>
              </a:rPr>
              <a:t>ζητούμενη</a:t>
            </a:r>
            <a:r>
              <a:rPr lang="en-US" sz="1600" dirty="0">
                <a:highlight>
                  <a:srgbClr val="FFFFFF"/>
                </a:highlight>
                <a:latin typeface="Arial"/>
                <a:cs typeface="Arial"/>
              </a:rPr>
              <a:t> π</a:t>
            </a:r>
            <a:r>
              <a:rPr lang="en-US" sz="1600" dirty="0" err="1">
                <a:highlight>
                  <a:srgbClr val="FFFFFF"/>
                </a:highlight>
                <a:latin typeface="Arial"/>
                <a:cs typeface="Arial"/>
              </a:rPr>
              <a:t>οσότητ</a:t>
            </a:r>
            <a:r>
              <a:rPr lang="en-US" sz="1600" dirty="0">
                <a:highlight>
                  <a:srgbClr val="FFFFFF"/>
                </a:highlight>
                <a:latin typeface="Arial"/>
                <a:cs typeface="Arial"/>
              </a:rPr>
              <a:t>α και </a:t>
            </a:r>
            <a:r>
              <a:rPr lang="en-US" sz="1600" dirty="0" err="1">
                <a:highlight>
                  <a:srgbClr val="FFFFFF"/>
                </a:highlight>
                <a:latin typeface="Arial"/>
                <a:cs typeface="Arial"/>
              </a:rPr>
              <a:t>την</a:t>
            </a:r>
            <a:r>
              <a:rPr lang="en-US" sz="1600" dirty="0">
                <a:highlight>
                  <a:srgbClr val="FFFFFF"/>
                </a:highlight>
                <a:latin typeface="Arial"/>
                <a:cs typeface="Arial"/>
              </a:rPr>
              <a:t> </a:t>
            </a:r>
            <a:r>
              <a:rPr lang="en-US" sz="1600" dirty="0" err="1">
                <a:highlight>
                  <a:srgbClr val="FFFFFF"/>
                </a:highlight>
                <a:latin typeface="Arial"/>
                <a:cs typeface="Arial"/>
              </a:rPr>
              <a:t>τιμή</a:t>
            </a:r>
            <a:r>
              <a:rPr lang="en-US" sz="1600" dirty="0">
                <a:highlight>
                  <a:srgbClr val="FFFFFF"/>
                </a:highlight>
                <a:latin typeface="Arial"/>
                <a:cs typeface="Arial"/>
              </a:rPr>
              <a:t> </a:t>
            </a:r>
            <a:r>
              <a:rPr lang="en-US" sz="1600" dirty="0" err="1">
                <a:highlight>
                  <a:srgbClr val="FFFFFF"/>
                </a:highlight>
                <a:latin typeface="Arial"/>
                <a:cs typeface="Arial"/>
              </a:rPr>
              <a:t>ενός</a:t>
            </a:r>
            <a:r>
              <a:rPr lang="en-US" sz="1600" dirty="0">
                <a:highlight>
                  <a:srgbClr val="FFFFFF"/>
                </a:highlight>
                <a:latin typeface="Arial"/>
                <a:cs typeface="Arial"/>
              </a:rPr>
              <a:t> π</a:t>
            </a:r>
            <a:r>
              <a:rPr lang="en-US" sz="1600" dirty="0" err="1">
                <a:highlight>
                  <a:srgbClr val="FFFFFF"/>
                </a:highlight>
                <a:latin typeface="Arial"/>
                <a:cs typeface="Arial"/>
              </a:rPr>
              <a:t>ροϊόντος</a:t>
            </a:r>
            <a:r>
              <a:rPr lang="en-US" sz="1600" dirty="0">
                <a:highlight>
                  <a:srgbClr val="FFFFFF"/>
                </a:highlight>
                <a:latin typeface="Arial"/>
                <a:cs typeface="Arial"/>
              </a:rPr>
              <a:t> </a:t>
            </a:r>
            <a:r>
              <a:rPr lang="en-US" sz="1600" dirty="0" err="1">
                <a:highlight>
                  <a:srgbClr val="FFFFFF"/>
                </a:highlight>
                <a:latin typeface="Arial"/>
                <a:cs typeface="Arial"/>
              </a:rPr>
              <a:t>με</a:t>
            </a:r>
            <a:r>
              <a:rPr lang="en-US" sz="1600" dirty="0">
                <a:highlight>
                  <a:srgbClr val="FFFFFF"/>
                </a:highlight>
                <a:latin typeface="Arial"/>
                <a:cs typeface="Arial"/>
              </a:rPr>
              <a:t> </a:t>
            </a:r>
            <a:r>
              <a:rPr lang="en-US" sz="1600" dirty="0" err="1">
                <a:highlight>
                  <a:srgbClr val="FFFFFF"/>
                </a:highlight>
                <a:latin typeface="Arial"/>
                <a:cs typeface="Arial"/>
              </a:rPr>
              <a:t>τη</a:t>
            </a:r>
            <a:r>
              <a:rPr lang="en-US" sz="1600" dirty="0">
                <a:highlight>
                  <a:srgbClr val="FFFFFF"/>
                </a:highlight>
                <a:latin typeface="Arial"/>
                <a:cs typeface="Arial"/>
              </a:rPr>
              <a:t> </a:t>
            </a:r>
            <a:r>
              <a:rPr lang="en-US" sz="1600" dirty="0" err="1">
                <a:highlight>
                  <a:srgbClr val="FFFFFF"/>
                </a:highlight>
                <a:latin typeface="Arial"/>
                <a:cs typeface="Arial"/>
              </a:rPr>
              <a:t>μορφή</a:t>
            </a:r>
            <a:r>
              <a:rPr lang="en-US" sz="1600" dirty="0">
                <a:highlight>
                  <a:srgbClr val="FFFFFF"/>
                </a:highlight>
                <a:latin typeface="Arial"/>
                <a:cs typeface="Arial"/>
              </a:rPr>
              <a:t> </a:t>
            </a:r>
            <a:r>
              <a:rPr lang="en-US" sz="1600" dirty="0" err="1">
                <a:highlight>
                  <a:srgbClr val="FFFFFF"/>
                </a:highlight>
                <a:latin typeface="Arial"/>
                <a:cs typeface="Arial"/>
              </a:rPr>
              <a:t>συνάρτησης</a:t>
            </a:r>
            <a:r>
              <a:rPr lang="en-US" sz="1600" dirty="0">
                <a:highlight>
                  <a:srgbClr val="FFFFFF"/>
                </a:highlight>
                <a:latin typeface="Arial"/>
                <a:cs typeface="Arial"/>
              </a:rPr>
              <a:t>:</a:t>
            </a:r>
            <a:endParaRPr lang="en-US" sz="1600" dirty="0">
              <a:latin typeface="Arial"/>
              <a:cs typeface="Arial"/>
            </a:endParaRPr>
          </a:p>
          <a:p>
            <a:pPr algn="just">
              <a:lnSpc>
                <a:spcPct val="100000"/>
              </a:lnSpc>
              <a:spcBef>
                <a:spcPts val="0"/>
              </a:spcBef>
            </a:pPr>
            <a:r>
              <a:rPr lang="en-US" sz="1600" dirty="0">
                <a:highlight>
                  <a:srgbClr val="FFFFFF"/>
                </a:highlight>
                <a:latin typeface="Arial"/>
                <a:cs typeface="Arial"/>
              </a:rPr>
              <a:t>Η </a:t>
            </a:r>
            <a:r>
              <a:rPr lang="en-US" sz="1600" dirty="0" err="1">
                <a:highlight>
                  <a:srgbClr val="FFFFFF"/>
                </a:highlight>
                <a:latin typeface="Arial"/>
                <a:cs typeface="Arial"/>
              </a:rPr>
              <a:t>γρ</a:t>
            </a:r>
            <a:r>
              <a:rPr lang="en-US" sz="1600" dirty="0">
                <a:highlight>
                  <a:srgbClr val="FFFFFF"/>
                </a:highlight>
                <a:latin typeface="Arial"/>
                <a:cs typeface="Arial"/>
              </a:rPr>
              <a:t>α</a:t>
            </a:r>
            <a:r>
              <a:rPr lang="en-US" sz="1600" dirty="0" err="1">
                <a:highlight>
                  <a:srgbClr val="FFFFFF"/>
                </a:highlight>
                <a:latin typeface="Arial"/>
                <a:cs typeface="Arial"/>
              </a:rPr>
              <a:t>φική</a:t>
            </a:r>
            <a:r>
              <a:rPr lang="en-US" sz="1600" dirty="0">
                <a:highlight>
                  <a:srgbClr val="FFFFFF"/>
                </a:highlight>
                <a:latin typeface="Arial"/>
                <a:cs typeface="Arial"/>
              </a:rPr>
              <a:t> πα</a:t>
            </a:r>
            <a:r>
              <a:rPr lang="en-US" sz="1600" dirty="0" err="1">
                <a:highlight>
                  <a:srgbClr val="FFFFFF"/>
                </a:highlight>
                <a:latin typeface="Arial"/>
                <a:cs typeface="Arial"/>
              </a:rPr>
              <a:t>ράστ</a:t>
            </a:r>
            <a:r>
              <a:rPr lang="en-US" sz="1600" dirty="0">
                <a:highlight>
                  <a:srgbClr val="FFFFFF"/>
                </a:highlight>
                <a:latin typeface="Arial"/>
                <a:cs typeface="Arial"/>
              </a:rPr>
              <a:t>α</a:t>
            </a:r>
            <a:r>
              <a:rPr lang="en-US" sz="1600" dirty="0" err="1">
                <a:highlight>
                  <a:srgbClr val="FFFFFF"/>
                </a:highlight>
                <a:latin typeface="Arial"/>
                <a:cs typeface="Arial"/>
              </a:rPr>
              <a:t>ση</a:t>
            </a:r>
            <a:r>
              <a:rPr lang="en-US" sz="1600" dirty="0">
                <a:highlight>
                  <a:srgbClr val="FFFFFF"/>
                </a:highlight>
                <a:latin typeface="Arial"/>
                <a:cs typeface="Arial"/>
              </a:rPr>
              <a:t> α</a:t>
            </a:r>
            <a:r>
              <a:rPr lang="en-US" sz="1600" dirty="0" err="1">
                <a:highlight>
                  <a:srgbClr val="FFFFFF"/>
                </a:highlight>
                <a:latin typeface="Arial"/>
                <a:cs typeface="Arial"/>
              </a:rPr>
              <a:t>υτής</a:t>
            </a:r>
            <a:r>
              <a:rPr lang="en-US" sz="1600" dirty="0">
                <a:highlight>
                  <a:srgbClr val="FFFFFF"/>
                </a:highlight>
                <a:latin typeface="Arial"/>
                <a:cs typeface="Arial"/>
              </a:rPr>
              <a:t> </a:t>
            </a:r>
            <a:r>
              <a:rPr lang="en-US" sz="1600" dirty="0" err="1">
                <a:highlight>
                  <a:srgbClr val="FFFFFF"/>
                </a:highlight>
                <a:latin typeface="Arial"/>
                <a:cs typeface="Arial"/>
              </a:rPr>
              <a:t>της</a:t>
            </a:r>
            <a:r>
              <a:rPr lang="en-US" sz="1600" dirty="0">
                <a:highlight>
                  <a:srgbClr val="FFFFFF"/>
                </a:highlight>
                <a:latin typeface="Arial"/>
                <a:cs typeface="Arial"/>
              </a:rPr>
              <a:t> </a:t>
            </a:r>
            <a:r>
              <a:rPr lang="en-US" sz="1600" dirty="0" err="1">
                <a:highlight>
                  <a:srgbClr val="FFFFFF"/>
                </a:highlight>
                <a:latin typeface="Arial"/>
                <a:cs typeface="Arial"/>
              </a:rPr>
              <a:t>συνάρτησης</a:t>
            </a:r>
            <a:r>
              <a:rPr lang="en-US" sz="1600" dirty="0">
                <a:highlight>
                  <a:srgbClr val="FFFFFF"/>
                </a:highlight>
                <a:latin typeface="Arial"/>
                <a:cs typeface="Arial"/>
              </a:rPr>
              <a:t> </a:t>
            </a:r>
            <a:r>
              <a:rPr lang="en-US" sz="1600" dirty="0" err="1">
                <a:highlight>
                  <a:srgbClr val="FFFFFF"/>
                </a:highlight>
                <a:latin typeface="Arial"/>
                <a:cs typeface="Arial"/>
              </a:rPr>
              <a:t>είν</a:t>
            </a:r>
            <a:r>
              <a:rPr lang="en-US" sz="1600" dirty="0">
                <a:highlight>
                  <a:srgbClr val="FFFFFF"/>
                </a:highlight>
                <a:latin typeface="Arial"/>
                <a:cs typeface="Arial"/>
              </a:rPr>
              <a:t>αι η καμπ</a:t>
            </a:r>
            <a:r>
              <a:rPr lang="en-US" sz="1600" dirty="0" err="1">
                <a:highlight>
                  <a:srgbClr val="FFFFFF"/>
                </a:highlight>
                <a:latin typeface="Arial"/>
                <a:cs typeface="Arial"/>
              </a:rPr>
              <a:t>ύλη</a:t>
            </a:r>
            <a:r>
              <a:rPr lang="en-US" sz="1600" dirty="0">
                <a:highlight>
                  <a:srgbClr val="FFFFFF"/>
                </a:highlight>
                <a:latin typeface="Arial"/>
                <a:cs typeface="Arial"/>
              </a:rPr>
              <a:t> </a:t>
            </a:r>
            <a:r>
              <a:rPr lang="en-US" sz="1600" dirty="0" err="1">
                <a:highlight>
                  <a:srgbClr val="FFFFFF"/>
                </a:highlight>
                <a:latin typeface="Arial"/>
                <a:cs typeface="Arial"/>
              </a:rPr>
              <a:t>ζήτησης</a:t>
            </a:r>
            <a:r>
              <a:rPr lang="en-US" sz="1600" dirty="0">
                <a:highlight>
                  <a:srgbClr val="FFFFFF"/>
                </a:highlight>
                <a:latin typeface="Arial"/>
                <a:cs typeface="Arial"/>
              </a:rPr>
              <a:t>. Η </a:t>
            </a:r>
            <a:r>
              <a:rPr lang="en-US" sz="1600" dirty="0" err="1">
                <a:highlight>
                  <a:srgbClr val="FFFFFF"/>
                </a:highlight>
                <a:latin typeface="Arial"/>
                <a:cs typeface="Arial"/>
              </a:rPr>
              <a:t>συνάρτηση</a:t>
            </a:r>
            <a:r>
              <a:rPr lang="en-US" sz="1600" dirty="0">
                <a:highlight>
                  <a:srgbClr val="FFFFFF"/>
                </a:highlight>
                <a:latin typeface="Arial"/>
                <a:cs typeface="Arial"/>
              </a:rPr>
              <a:t> </a:t>
            </a:r>
            <a:r>
              <a:rPr lang="en-US" sz="1600" dirty="0" err="1">
                <a:highlight>
                  <a:srgbClr val="FFFFFF"/>
                </a:highlight>
                <a:latin typeface="Arial"/>
                <a:cs typeface="Arial"/>
              </a:rPr>
              <a:t>ζήτησης</a:t>
            </a:r>
            <a:r>
              <a:rPr lang="en-US" sz="1600" dirty="0">
                <a:highlight>
                  <a:srgbClr val="FFFFFF"/>
                </a:highlight>
                <a:latin typeface="Arial"/>
                <a:cs typeface="Arial"/>
              </a:rPr>
              <a:t> μπ</a:t>
            </a:r>
            <a:r>
              <a:rPr lang="en-US" sz="1600" dirty="0" err="1">
                <a:highlight>
                  <a:srgbClr val="FFFFFF"/>
                </a:highlight>
                <a:latin typeface="Arial"/>
                <a:cs typeface="Arial"/>
              </a:rPr>
              <a:t>ορεί</a:t>
            </a:r>
            <a:r>
              <a:rPr lang="en-US" sz="1600" dirty="0">
                <a:highlight>
                  <a:srgbClr val="FFFFFF"/>
                </a:highlight>
                <a:latin typeface="Arial"/>
                <a:cs typeface="Arial"/>
              </a:rPr>
              <a:t> να π</a:t>
            </a:r>
            <a:r>
              <a:rPr lang="en-US" sz="1600" dirty="0" err="1">
                <a:highlight>
                  <a:srgbClr val="FFFFFF"/>
                </a:highlight>
                <a:latin typeface="Arial"/>
                <a:cs typeface="Arial"/>
              </a:rPr>
              <a:t>άρει</a:t>
            </a:r>
            <a:r>
              <a:rPr lang="en-US" sz="1600" dirty="0">
                <a:highlight>
                  <a:srgbClr val="FFFFFF"/>
                </a:highlight>
                <a:latin typeface="Arial"/>
                <a:cs typeface="Arial"/>
              </a:rPr>
              <a:t> </a:t>
            </a:r>
            <a:r>
              <a:rPr lang="en-US" sz="1600" dirty="0" err="1">
                <a:highlight>
                  <a:srgbClr val="FFFFFF"/>
                </a:highlight>
                <a:latin typeface="Arial"/>
                <a:cs typeface="Arial"/>
              </a:rPr>
              <a:t>διάφορες</a:t>
            </a:r>
            <a:r>
              <a:rPr lang="en-US" sz="1600" dirty="0">
                <a:highlight>
                  <a:srgbClr val="FFFFFF"/>
                </a:highlight>
                <a:latin typeface="Arial"/>
                <a:cs typeface="Arial"/>
              </a:rPr>
              <a:t> α</a:t>
            </a:r>
            <a:r>
              <a:rPr lang="en-US" sz="1600" dirty="0" err="1">
                <a:highlight>
                  <a:srgbClr val="FFFFFF"/>
                </a:highlight>
                <a:latin typeface="Arial"/>
                <a:cs typeface="Arial"/>
              </a:rPr>
              <a:t>λγε</a:t>
            </a:r>
            <a:r>
              <a:rPr lang="en-US" sz="1600" dirty="0">
                <a:highlight>
                  <a:srgbClr val="FFFFFF"/>
                </a:highlight>
                <a:latin typeface="Arial"/>
                <a:cs typeface="Arial"/>
              </a:rPr>
              <a:t>β</a:t>
            </a:r>
            <a:r>
              <a:rPr lang="en-US" sz="1600" dirty="0" err="1">
                <a:highlight>
                  <a:srgbClr val="FFFFFF"/>
                </a:highlight>
                <a:latin typeface="Arial"/>
                <a:cs typeface="Arial"/>
              </a:rPr>
              <a:t>ρικές</a:t>
            </a:r>
            <a:r>
              <a:rPr lang="en-US" sz="1600" dirty="0">
                <a:highlight>
                  <a:srgbClr val="FFFFFF"/>
                </a:highlight>
                <a:latin typeface="Arial"/>
                <a:cs typeface="Arial"/>
              </a:rPr>
              <a:t> </a:t>
            </a:r>
            <a:r>
              <a:rPr lang="en-US" sz="1600" dirty="0" err="1">
                <a:highlight>
                  <a:srgbClr val="FFFFFF"/>
                </a:highlight>
                <a:latin typeface="Arial"/>
                <a:cs typeface="Arial"/>
              </a:rPr>
              <a:t>μορφές</a:t>
            </a:r>
            <a:r>
              <a:rPr lang="en-US" sz="1600" dirty="0">
                <a:highlight>
                  <a:srgbClr val="FFFFFF"/>
                </a:highlight>
                <a:latin typeface="Arial"/>
                <a:cs typeface="Arial"/>
              </a:rPr>
              <a:t>. </a:t>
            </a:r>
            <a:r>
              <a:rPr lang="en-US" sz="1600" dirty="0" err="1">
                <a:highlight>
                  <a:srgbClr val="FFFFFF"/>
                </a:highlight>
                <a:latin typeface="Arial"/>
                <a:cs typeface="Arial"/>
              </a:rPr>
              <a:t>Γι</a:t>
            </a:r>
            <a:r>
              <a:rPr lang="en-US" sz="1600" dirty="0">
                <a:highlight>
                  <a:srgbClr val="FFFFFF"/>
                </a:highlight>
                <a:latin typeface="Arial"/>
                <a:cs typeface="Arial"/>
              </a:rPr>
              <a:t>α </a:t>
            </a:r>
            <a:r>
              <a:rPr lang="en-US" sz="1600" dirty="0" err="1">
                <a:highlight>
                  <a:srgbClr val="FFFFFF"/>
                </a:highlight>
                <a:latin typeface="Arial"/>
                <a:cs typeface="Arial"/>
              </a:rPr>
              <a:t>ευκολί</a:t>
            </a:r>
            <a:r>
              <a:rPr lang="en-US" sz="1600" dirty="0">
                <a:highlight>
                  <a:srgbClr val="FFFFFF"/>
                </a:highlight>
                <a:latin typeface="Arial"/>
                <a:cs typeface="Arial"/>
              </a:rPr>
              <a:t>α θα </a:t>
            </a:r>
            <a:r>
              <a:rPr lang="en-US" sz="1600" dirty="0" err="1">
                <a:highlight>
                  <a:srgbClr val="FFFFFF"/>
                </a:highlight>
                <a:latin typeface="Arial"/>
                <a:cs typeface="Arial"/>
              </a:rPr>
              <a:t>εξετάσουμε</a:t>
            </a:r>
            <a:r>
              <a:rPr lang="en-US" sz="1600" dirty="0">
                <a:highlight>
                  <a:srgbClr val="FFFFFF"/>
                </a:highlight>
                <a:latin typeface="Arial"/>
                <a:cs typeface="Arial"/>
              </a:rPr>
              <a:t> </a:t>
            </a:r>
            <a:r>
              <a:rPr lang="en-US" sz="1600" dirty="0" err="1">
                <a:highlight>
                  <a:srgbClr val="FFFFFF"/>
                </a:highlight>
                <a:latin typeface="Arial"/>
                <a:cs typeface="Arial"/>
              </a:rPr>
              <a:t>δυο</a:t>
            </a:r>
            <a:r>
              <a:rPr lang="en-US" sz="1600" dirty="0">
                <a:highlight>
                  <a:srgbClr val="FFFFFF"/>
                </a:highlight>
                <a:latin typeface="Arial"/>
                <a:cs typeface="Arial"/>
              </a:rPr>
              <a:t> απ</a:t>
            </a:r>
            <a:r>
              <a:rPr lang="en-US" sz="1600" dirty="0" err="1">
                <a:highlight>
                  <a:srgbClr val="FFFFFF"/>
                </a:highlight>
                <a:latin typeface="Arial"/>
                <a:cs typeface="Arial"/>
              </a:rPr>
              <a:t>λές</a:t>
            </a:r>
            <a:r>
              <a:rPr lang="en-US" sz="1600" dirty="0">
                <a:highlight>
                  <a:srgbClr val="FFFFFF"/>
                </a:highlight>
                <a:latin typeface="Arial"/>
                <a:cs typeface="Arial"/>
              </a:rPr>
              <a:t> </a:t>
            </a:r>
            <a:r>
              <a:rPr lang="en-US" sz="1600" dirty="0" err="1">
                <a:highlight>
                  <a:srgbClr val="FFFFFF"/>
                </a:highlight>
                <a:latin typeface="Arial"/>
                <a:cs typeface="Arial"/>
              </a:rPr>
              <a:t>μορφές</a:t>
            </a:r>
            <a:r>
              <a:rPr lang="en-US" sz="1600" dirty="0">
                <a:highlight>
                  <a:srgbClr val="FFFFFF"/>
                </a:highlight>
                <a:latin typeface="Arial"/>
                <a:cs typeface="Arial"/>
              </a:rPr>
              <a:t> </a:t>
            </a:r>
            <a:r>
              <a:rPr lang="en-US" sz="1600" dirty="0" err="1">
                <a:highlight>
                  <a:srgbClr val="FFFFFF"/>
                </a:highlight>
                <a:latin typeface="Arial"/>
                <a:cs typeface="Arial"/>
              </a:rPr>
              <a:t>συν</a:t>
            </a:r>
            <a:r>
              <a:rPr lang="en-US" sz="1600" dirty="0">
                <a:highlight>
                  <a:srgbClr val="FFFFFF"/>
                </a:highlight>
                <a:latin typeface="Arial"/>
                <a:cs typeface="Arial"/>
              </a:rPr>
              <a:t>α</a:t>
            </a:r>
            <a:r>
              <a:rPr lang="en-US" sz="1600" dirty="0" err="1">
                <a:highlight>
                  <a:srgbClr val="FFFFFF"/>
                </a:highlight>
                <a:latin typeface="Arial"/>
                <a:cs typeface="Arial"/>
              </a:rPr>
              <a:t>ρτήσεων</a:t>
            </a:r>
            <a:r>
              <a:rPr lang="en-US" sz="1600" dirty="0">
                <a:highlight>
                  <a:srgbClr val="FFFFFF"/>
                </a:highlight>
                <a:latin typeface="Arial"/>
                <a:cs typeface="Arial"/>
              </a:rPr>
              <a:t>.</a:t>
            </a:r>
            <a:endParaRPr lang="en-US" sz="1600" dirty="0">
              <a:latin typeface="Arial"/>
              <a:cs typeface="Arial"/>
            </a:endParaRPr>
          </a:p>
          <a:p>
            <a:pPr algn="just">
              <a:lnSpc>
                <a:spcPct val="100000"/>
              </a:lnSpc>
              <a:spcBef>
                <a:spcPts val="0"/>
              </a:spcBef>
            </a:pPr>
            <a:endParaRPr lang="en-US" sz="1600" dirty="0">
              <a:latin typeface="Arial"/>
              <a:cs typeface="Arial"/>
            </a:endParaRPr>
          </a:p>
          <a:p>
            <a:pPr algn="just">
              <a:lnSpc>
                <a:spcPct val="100000"/>
              </a:lnSpc>
              <a:spcBef>
                <a:spcPts val="0"/>
              </a:spcBef>
            </a:pPr>
            <a:r>
              <a:rPr lang="en-US" sz="1600" dirty="0">
                <a:highlight>
                  <a:srgbClr val="FFFFFF"/>
                </a:highlight>
                <a:latin typeface="Arial"/>
                <a:cs typeface="Arial"/>
              </a:rPr>
              <a:t>Q</a:t>
            </a:r>
            <a:r>
              <a:rPr lang="en-US" sz="1100" baseline="-25000" dirty="0">
                <a:latin typeface="Arial"/>
                <a:cs typeface="Arial"/>
              </a:rPr>
              <a:t>D</a:t>
            </a:r>
            <a:r>
              <a:rPr lang="en-US" sz="1600" dirty="0">
                <a:highlight>
                  <a:srgbClr val="FFFFFF"/>
                </a:highlight>
                <a:latin typeface="Arial"/>
                <a:cs typeface="Arial"/>
              </a:rPr>
              <a:t> = f(P),</a:t>
            </a:r>
            <a:endParaRPr lang="en-US" sz="1600">
              <a:latin typeface="Arial"/>
              <a:cs typeface="Arial"/>
            </a:endParaRPr>
          </a:p>
          <a:p>
            <a:pPr algn="just">
              <a:lnSpc>
                <a:spcPct val="100000"/>
              </a:lnSpc>
              <a:spcBef>
                <a:spcPts val="0"/>
              </a:spcBef>
            </a:pPr>
            <a:r>
              <a:rPr lang="en-US" sz="1600" dirty="0">
                <a:highlight>
                  <a:srgbClr val="FFFFFF"/>
                </a:highlight>
                <a:latin typeface="Arial"/>
                <a:cs typeface="Arial"/>
              </a:rPr>
              <a:t>Q</a:t>
            </a:r>
            <a:r>
              <a:rPr lang="en-US" sz="1200" dirty="0">
                <a:highlight>
                  <a:srgbClr val="FFFFFF"/>
                </a:highlight>
                <a:latin typeface="Arial"/>
                <a:cs typeface="Arial"/>
              </a:rPr>
              <a:t>D</a:t>
            </a:r>
            <a:r>
              <a:rPr lang="en-US" sz="1600" dirty="0">
                <a:highlight>
                  <a:srgbClr val="FFFFFF"/>
                </a:highlight>
                <a:latin typeface="Arial"/>
                <a:cs typeface="Arial"/>
              </a:rPr>
              <a:t>= η </a:t>
            </a:r>
            <a:r>
              <a:rPr lang="en-US" sz="1600" dirty="0" err="1">
                <a:highlight>
                  <a:srgbClr val="FFFFFF"/>
                </a:highlight>
                <a:latin typeface="Arial"/>
                <a:cs typeface="Arial"/>
              </a:rPr>
              <a:t>ζητούμενη</a:t>
            </a:r>
            <a:r>
              <a:rPr lang="en-US" sz="1600" dirty="0">
                <a:highlight>
                  <a:srgbClr val="FFFFFF"/>
                </a:highlight>
                <a:latin typeface="Arial"/>
                <a:cs typeface="Arial"/>
              </a:rPr>
              <a:t> π</a:t>
            </a:r>
            <a:r>
              <a:rPr lang="en-US" sz="1600" dirty="0" err="1">
                <a:highlight>
                  <a:srgbClr val="FFFFFF"/>
                </a:highlight>
                <a:latin typeface="Arial"/>
                <a:cs typeface="Arial"/>
              </a:rPr>
              <a:t>οσότητ</a:t>
            </a:r>
            <a:r>
              <a:rPr lang="en-US" sz="1600" dirty="0">
                <a:highlight>
                  <a:srgbClr val="FFFFFF"/>
                </a:highlight>
                <a:latin typeface="Arial"/>
                <a:cs typeface="Arial"/>
              </a:rPr>
              <a:t>α</a:t>
            </a:r>
            <a:endParaRPr lang="en-US" sz="1600" dirty="0">
              <a:latin typeface="Arial"/>
              <a:cs typeface="Arial"/>
            </a:endParaRPr>
          </a:p>
          <a:p>
            <a:pPr algn="just">
              <a:lnSpc>
                <a:spcPct val="100000"/>
              </a:lnSpc>
              <a:spcBef>
                <a:spcPts val="0"/>
              </a:spcBef>
            </a:pPr>
            <a:r>
              <a:rPr lang="en-US" sz="1600" dirty="0">
                <a:highlight>
                  <a:srgbClr val="FFFFFF"/>
                </a:highlight>
                <a:latin typeface="Arial"/>
                <a:cs typeface="Arial"/>
              </a:rPr>
              <a:t>P= η </a:t>
            </a:r>
            <a:r>
              <a:rPr lang="en-US" sz="1600" dirty="0" err="1">
                <a:highlight>
                  <a:srgbClr val="FFFFFF"/>
                </a:highlight>
                <a:latin typeface="Arial"/>
                <a:cs typeface="Arial"/>
              </a:rPr>
              <a:t>τιμή</a:t>
            </a:r>
            <a:r>
              <a:rPr lang="en-US" sz="1600" dirty="0">
                <a:highlight>
                  <a:srgbClr val="FFFFFF"/>
                </a:highlight>
                <a:latin typeface="Arial"/>
                <a:cs typeface="Arial"/>
              </a:rPr>
              <a:t> </a:t>
            </a:r>
            <a:r>
              <a:rPr lang="en-US" sz="1600" dirty="0" err="1">
                <a:highlight>
                  <a:srgbClr val="FFFFFF"/>
                </a:highlight>
                <a:latin typeface="Arial"/>
                <a:cs typeface="Arial"/>
              </a:rPr>
              <a:t>του</a:t>
            </a:r>
            <a:r>
              <a:rPr lang="en-US" sz="1600" dirty="0">
                <a:highlight>
                  <a:srgbClr val="FFFFFF"/>
                </a:highlight>
                <a:latin typeface="Arial"/>
                <a:cs typeface="Arial"/>
              </a:rPr>
              <a:t> π</a:t>
            </a:r>
            <a:r>
              <a:rPr lang="en-US" sz="1600" dirty="0" err="1">
                <a:highlight>
                  <a:srgbClr val="FFFFFF"/>
                </a:highlight>
                <a:latin typeface="Arial"/>
                <a:cs typeface="Arial"/>
              </a:rPr>
              <a:t>ροϊόντος</a:t>
            </a:r>
            <a:r>
              <a:rPr lang="en-US" sz="1600" dirty="0">
                <a:highlight>
                  <a:srgbClr val="FFFFFF"/>
                </a:highlight>
                <a:latin typeface="Arial"/>
                <a:cs typeface="Arial"/>
              </a:rPr>
              <a:t> </a:t>
            </a:r>
            <a:endParaRPr lang="el-GR" dirty="0"/>
          </a:p>
        </p:txBody>
      </p:sp>
      <p:sp>
        <p:nvSpPr>
          <p:cNvPr id="4" name="Θέση ημερομηνίας 3">
            <a:extLst>
              <a:ext uri="{FF2B5EF4-FFF2-40B4-BE49-F238E27FC236}">
                <a16:creationId xmlns:a16="http://schemas.microsoft.com/office/drawing/2014/main" id="{185ACBF3-D5F7-5777-4100-28C0EC3A37B3}"/>
              </a:ext>
            </a:extLst>
          </p:cNvPr>
          <p:cNvSpPr>
            <a:spLocks noGrp="1"/>
          </p:cNvSpPr>
          <p:nvPr>
            <p:ph type="dt" sz="half" idx="10"/>
          </p:nvPr>
        </p:nvSpPr>
        <p:spPr/>
        <p:txBody>
          <a:bodyPr/>
          <a:lstStyle/>
          <a:p>
            <a:fld id="{FC161F2D-B61B-4500-8F61-8277059E7E06}" type="datetime1">
              <a:t>3/21/2025</a:t>
            </a:fld>
            <a:endParaRPr lang="en-US" dirty="0"/>
          </a:p>
        </p:txBody>
      </p:sp>
      <p:sp>
        <p:nvSpPr>
          <p:cNvPr id="5" name="Θέση υποσέλιδου 4">
            <a:extLst>
              <a:ext uri="{FF2B5EF4-FFF2-40B4-BE49-F238E27FC236}">
                <a16:creationId xmlns:a16="http://schemas.microsoft.com/office/drawing/2014/main" id="{20A174F6-B979-1A05-51F0-1641B1B8488A}"/>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07BDFB38-6A09-C3E1-C152-97EACAB54CE6}"/>
              </a:ext>
            </a:extLst>
          </p:cNvPr>
          <p:cNvSpPr>
            <a:spLocks noGrp="1"/>
          </p:cNvSpPr>
          <p:nvPr>
            <p:ph type="sldNum" sz="quarter" idx="12"/>
          </p:nvPr>
        </p:nvSpPr>
        <p:spPr/>
        <p:txBody>
          <a:bodyPr/>
          <a:lstStyle/>
          <a:p>
            <a:fld id="{A65A5C87-DF58-40C8-B092-1DE63DB4547E}" type="slidenum">
              <a:rPr lang="en-US" dirty="0"/>
              <a:t>5</a:t>
            </a:fld>
            <a:endParaRPr lang="en-US" dirty="0"/>
          </a:p>
        </p:txBody>
      </p:sp>
    </p:spTree>
    <p:extLst>
      <p:ext uri="{BB962C8B-B14F-4D97-AF65-F5344CB8AC3E}">
        <p14:creationId xmlns:p14="http://schemas.microsoft.com/office/powerpoint/2010/main" val="144152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077D13-ABF2-4F24-98C0-48824540BC70}"/>
              </a:ext>
            </a:extLst>
          </p:cNvPr>
          <p:cNvSpPr>
            <a:spLocks noGrp="1"/>
          </p:cNvSpPr>
          <p:nvPr>
            <p:ph idx="1"/>
          </p:nvPr>
        </p:nvSpPr>
        <p:spPr>
          <a:xfrm>
            <a:off x="771103" y="2154436"/>
            <a:ext cx="10658730" cy="4205655"/>
          </a:xfrm>
        </p:spPr>
        <p:txBody>
          <a:bodyPr vert="horz" lIns="91440" tIns="45720" rIns="91440" bIns="45720" rtlCol="0" anchor="t">
            <a:normAutofit/>
          </a:bodyPr>
          <a:lstStyle/>
          <a:p>
            <a:r>
              <a:rPr lang="el-GR" sz="1600" dirty="0">
                <a:latin typeface="Arial"/>
                <a:cs typeface="Arial"/>
              </a:rPr>
              <a:t>Η γραφική παράσταση αυτής της συνάρτησης είναι η καμπύλη ζήτησης. Η συνάρτηση ζήτησης μπορεί να πάρει διάφορες αλγεβρικές μορφές. Για ευκολία θα εξετάσουμε δυο απλές μορφές συναρτήσεων.</a:t>
            </a:r>
            <a:br>
              <a:rPr lang="el-GR" sz="1600" dirty="0">
                <a:latin typeface="Arial"/>
                <a:cs typeface="Arial"/>
              </a:rPr>
            </a:br>
            <a:r>
              <a:rPr lang="el-GR" sz="1600" dirty="0">
                <a:latin typeface="Arial"/>
                <a:cs typeface="Arial"/>
              </a:rPr>
              <a:t>i) Γραμμική συνάρτηση ζήτησης:</a:t>
            </a:r>
            <a:br>
              <a:rPr lang="el-GR" sz="1600" dirty="0">
                <a:latin typeface="Arial"/>
                <a:cs typeface="Arial"/>
              </a:rPr>
            </a:br>
            <a:r>
              <a:rPr lang="el-GR" sz="1600" dirty="0">
                <a:latin typeface="Arial"/>
                <a:cs typeface="Arial"/>
              </a:rPr>
              <a:t>Η γραμμική συνάρτηση ζήτησης έχει τον τύπο: Q</a:t>
            </a:r>
            <a:r>
              <a:rPr lang="el-GR" sz="1600" baseline="-25000" dirty="0">
                <a:latin typeface="Arial"/>
                <a:cs typeface="Arial"/>
              </a:rPr>
              <a:t>D</a:t>
            </a:r>
            <a:r>
              <a:rPr lang="el-GR" sz="1600" dirty="0">
                <a:latin typeface="Arial"/>
                <a:cs typeface="Arial"/>
              </a:rPr>
              <a:t> = α + β Ρ και είναι ευθεία γραμμή. Η σταθερά α είναι πάντα θετικός αριθμός, ενώ ο συντελεστής</a:t>
            </a:r>
            <a:r>
              <a:rPr lang="el-GR" sz="1600" b="1" dirty="0">
                <a:latin typeface="Arial"/>
                <a:cs typeface="Arial"/>
              </a:rPr>
              <a:t> β</a:t>
            </a:r>
            <a:r>
              <a:rPr lang="el-GR" sz="1600" dirty="0">
                <a:latin typeface="Arial"/>
                <a:cs typeface="Arial"/>
              </a:rPr>
              <a:t> εξαρτάται από την κλίση της ευθείας και είναι πάντα αρνητικός αριθμός, αφού η κλίση της ευθείας εκφράζει την αρνητική σχέση μεταξύ ζητούμενης ποσότητας και τιμής (Νόμος Ζήτησης). Με δεδομένα ότι η ζητούμενη ποσότητα και η τιμή δεν μπορούν να πάρουν αρνητικές τιμές, θα πρέπει:</a:t>
            </a:r>
            <a:br>
              <a:rPr lang="el-GR" sz="1600" dirty="0">
                <a:latin typeface="Arial"/>
                <a:cs typeface="Arial"/>
              </a:rPr>
            </a:br>
            <a:r>
              <a:rPr lang="el-GR" sz="1600" dirty="0">
                <a:latin typeface="Arial"/>
                <a:cs typeface="Arial"/>
              </a:rPr>
              <a:t>Q</a:t>
            </a:r>
            <a:r>
              <a:rPr lang="el-GR" sz="1600" baseline="-25000" dirty="0">
                <a:latin typeface="Arial"/>
                <a:cs typeface="Arial"/>
              </a:rPr>
              <a:t>D</a:t>
            </a:r>
            <a:r>
              <a:rPr lang="el-GR" sz="1600" dirty="0">
                <a:latin typeface="Arial"/>
                <a:cs typeface="Arial"/>
              </a:rPr>
              <a:t> ≥ 0 και Ρ ≥ 0.</a:t>
            </a:r>
            <a:br>
              <a:rPr lang="el-GR" sz="1600" dirty="0">
                <a:latin typeface="Arial"/>
                <a:cs typeface="Arial"/>
              </a:rPr>
            </a:br>
            <a:r>
              <a:rPr lang="el-GR" sz="1600" dirty="0">
                <a:latin typeface="Arial"/>
                <a:cs typeface="Arial"/>
              </a:rPr>
              <a:t>Ένα παράδειγμα γραμμικής συνάρτησης ζήτησης είναι: Q</a:t>
            </a:r>
            <a:r>
              <a:rPr lang="el-GR" sz="1600" baseline="-25000" dirty="0">
                <a:latin typeface="Arial"/>
                <a:cs typeface="Arial"/>
              </a:rPr>
              <a:t>D</a:t>
            </a:r>
            <a:r>
              <a:rPr lang="el-GR" sz="1600" dirty="0">
                <a:latin typeface="Arial"/>
                <a:cs typeface="Arial"/>
              </a:rPr>
              <a:t> = 200 - 4Ρ</a:t>
            </a:r>
            <a:br>
              <a:rPr lang="el-GR" sz="1600" dirty="0">
                <a:latin typeface="Arial"/>
                <a:cs typeface="Arial"/>
              </a:rPr>
            </a:br>
            <a:r>
              <a:rPr lang="el-GR" sz="1600" dirty="0">
                <a:latin typeface="Arial"/>
                <a:cs typeface="Arial"/>
              </a:rPr>
              <a:t>Το </a:t>
            </a:r>
            <a:r>
              <a:rPr lang="el-GR" sz="1600" b="1" dirty="0">
                <a:latin typeface="Arial"/>
                <a:cs typeface="Arial"/>
              </a:rPr>
              <a:t>α</a:t>
            </a:r>
            <a:r>
              <a:rPr lang="el-GR" sz="1600" dirty="0">
                <a:latin typeface="Arial"/>
                <a:cs typeface="Arial"/>
              </a:rPr>
              <a:t> = 200 και το </a:t>
            </a:r>
            <a:r>
              <a:rPr lang="el-GR" sz="1600" b="1" dirty="0">
                <a:latin typeface="Arial"/>
                <a:cs typeface="Arial"/>
              </a:rPr>
              <a:t>β</a:t>
            </a:r>
            <a:r>
              <a:rPr lang="el-GR" sz="1600" dirty="0">
                <a:latin typeface="Arial"/>
                <a:cs typeface="Arial"/>
              </a:rPr>
              <a:t> = -4. Το διάγραμμα αυτής της συνάρτησης είναι ευθεία και, για να οριστεί, απαιτούνται οι συντεταγμένες δυο σημείων της. Αν η τιμή είναι Ρ = 10 ευρώ, η ποσότητα θα είναι Q</a:t>
            </a:r>
            <a:r>
              <a:rPr lang="el-GR" sz="1600" baseline="-25000" dirty="0">
                <a:latin typeface="Arial"/>
                <a:cs typeface="Arial"/>
              </a:rPr>
              <a:t>D</a:t>
            </a:r>
            <a:r>
              <a:rPr lang="el-GR" sz="1600" dirty="0">
                <a:latin typeface="Arial"/>
                <a:cs typeface="Arial"/>
              </a:rPr>
              <a:t> =160 μονάδες προϊόντος. Αν η τιμή γίνει Ρ = 30 ευρώ, τότε η ποσότητα γίνεται Q</a:t>
            </a:r>
            <a:r>
              <a:rPr lang="el-GR" sz="1600" baseline="-25000" dirty="0">
                <a:latin typeface="Arial"/>
                <a:cs typeface="Arial"/>
              </a:rPr>
              <a:t>D</a:t>
            </a:r>
            <a:r>
              <a:rPr lang="el-GR" sz="1600" dirty="0">
                <a:latin typeface="Arial"/>
                <a:cs typeface="Arial"/>
              </a:rPr>
              <a:t> = 80 μονάδες. </a:t>
            </a:r>
            <a:endParaRPr lang="el-GR" sz="1600" dirty="0"/>
          </a:p>
        </p:txBody>
      </p:sp>
      <p:sp>
        <p:nvSpPr>
          <p:cNvPr id="4" name="Θέση ημερομηνίας 3">
            <a:extLst>
              <a:ext uri="{FF2B5EF4-FFF2-40B4-BE49-F238E27FC236}">
                <a16:creationId xmlns:a16="http://schemas.microsoft.com/office/drawing/2014/main" id="{D9B8E4BB-503A-C2A9-9676-2A51F5ACD8A7}"/>
              </a:ext>
            </a:extLst>
          </p:cNvPr>
          <p:cNvSpPr>
            <a:spLocks noGrp="1"/>
          </p:cNvSpPr>
          <p:nvPr>
            <p:ph type="dt" sz="half" idx="10"/>
          </p:nvPr>
        </p:nvSpPr>
        <p:spPr/>
        <p:txBody>
          <a:bodyPr/>
          <a:lstStyle/>
          <a:p>
            <a:fld id="{D192F8BD-F1A5-4C8D-B959-D15B60B912A4}" type="datetime1">
              <a:t>21/3/2025</a:t>
            </a:fld>
            <a:endParaRPr lang="en-US" dirty="0"/>
          </a:p>
        </p:txBody>
      </p:sp>
      <p:sp>
        <p:nvSpPr>
          <p:cNvPr id="5" name="Θέση υποσέλιδου 4">
            <a:extLst>
              <a:ext uri="{FF2B5EF4-FFF2-40B4-BE49-F238E27FC236}">
                <a16:creationId xmlns:a16="http://schemas.microsoft.com/office/drawing/2014/main" id="{9FFEBC57-4DC9-104A-7B25-6AC9CDC03929}"/>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5AE7AF6-9567-20CD-F7F1-CE0F8CA37BBE}"/>
              </a:ext>
            </a:extLst>
          </p:cNvPr>
          <p:cNvSpPr>
            <a:spLocks noGrp="1"/>
          </p:cNvSpPr>
          <p:nvPr>
            <p:ph type="sldNum" sz="quarter" idx="12"/>
          </p:nvPr>
        </p:nvSpPr>
        <p:spPr/>
        <p:txBody>
          <a:bodyPr/>
          <a:lstStyle/>
          <a:p>
            <a:fld id="{A65A5C87-DF58-40C8-B092-1DE63DB4547E}" type="slidenum">
              <a:rPr lang="en-US" dirty="0"/>
              <a:t>6</a:t>
            </a:fld>
            <a:endParaRPr lang="en-US" dirty="0"/>
          </a:p>
        </p:txBody>
      </p:sp>
    </p:spTree>
    <p:extLst>
      <p:ext uri="{BB962C8B-B14F-4D97-AF65-F5344CB8AC3E}">
        <p14:creationId xmlns:p14="http://schemas.microsoft.com/office/powerpoint/2010/main" val="64696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5603C5-1F01-A9FA-3BB6-7C235DECF5CF}"/>
              </a:ext>
            </a:extLst>
          </p:cNvPr>
          <p:cNvSpPr>
            <a:spLocks noGrp="1"/>
          </p:cNvSpPr>
          <p:nvPr>
            <p:ph type="title"/>
          </p:nvPr>
        </p:nvSpPr>
        <p:spPr/>
        <p:txBody>
          <a:bodyPr/>
          <a:lstStyle/>
          <a:p>
            <a:r>
              <a:rPr lang="el-GR" sz="1800" u="sng" err="1">
                <a:latin typeface="Arial"/>
                <a:cs typeface="Arial"/>
              </a:rPr>
              <a:t>ii</a:t>
            </a:r>
            <a:r>
              <a:rPr lang="el-GR" sz="1800" u="sng">
                <a:latin typeface="Arial"/>
                <a:cs typeface="Arial"/>
              </a:rPr>
              <a:t>) Η ισοσκελής υπερβολή</a:t>
            </a:r>
            <a:endParaRPr lang="el-GR" sz="1800"/>
          </a:p>
        </p:txBody>
      </p:sp>
      <p:pic>
        <p:nvPicPr>
          <p:cNvPr id="7" name="Θέση περιεχομένου 6" descr="pic113">
            <a:extLst>
              <a:ext uri="{FF2B5EF4-FFF2-40B4-BE49-F238E27FC236}">
                <a16:creationId xmlns:a16="http://schemas.microsoft.com/office/drawing/2014/main" id="{E13FA359-65E0-DD82-DE7A-064B9868D2AE}"/>
              </a:ext>
            </a:extLst>
          </p:cNvPr>
          <p:cNvPicPr>
            <a:picLocks noGrp="1" noChangeAspect="1"/>
          </p:cNvPicPr>
          <p:nvPr>
            <p:ph idx="1"/>
          </p:nvPr>
        </p:nvPicPr>
        <p:blipFill>
          <a:blip r:embed="rId2"/>
          <a:stretch>
            <a:fillRect/>
          </a:stretch>
        </p:blipFill>
        <p:spPr>
          <a:xfrm>
            <a:off x="4043743" y="826794"/>
            <a:ext cx="1494120" cy="618864"/>
          </a:xfrm>
        </p:spPr>
      </p:pic>
      <p:sp>
        <p:nvSpPr>
          <p:cNvPr id="4" name="Θέση ημερομηνίας 3">
            <a:extLst>
              <a:ext uri="{FF2B5EF4-FFF2-40B4-BE49-F238E27FC236}">
                <a16:creationId xmlns:a16="http://schemas.microsoft.com/office/drawing/2014/main" id="{FDBF089B-B9D4-740F-B1DC-2BFE48266BBB}"/>
              </a:ext>
            </a:extLst>
          </p:cNvPr>
          <p:cNvSpPr>
            <a:spLocks noGrp="1"/>
          </p:cNvSpPr>
          <p:nvPr>
            <p:ph type="dt" sz="half" idx="10"/>
          </p:nvPr>
        </p:nvSpPr>
        <p:spPr/>
        <p:txBody>
          <a:bodyPr/>
          <a:lstStyle/>
          <a:p>
            <a:fld id="{542E43B5-5C0C-4C03-9EC1-4FAF1BF7A253}" type="datetime1">
              <a:t>21/3/2025</a:t>
            </a:fld>
            <a:endParaRPr lang="en-US" dirty="0"/>
          </a:p>
        </p:txBody>
      </p:sp>
      <p:sp>
        <p:nvSpPr>
          <p:cNvPr id="5" name="Θέση υποσέλιδου 4">
            <a:extLst>
              <a:ext uri="{FF2B5EF4-FFF2-40B4-BE49-F238E27FC236}">
                <a16:creationId xmlns:a16="http://schemas.microsoft.com/office/drawing/2014/main" id="{3B5DC207-B30B-74E7-A5E7-B5AB654A98D1}"/>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CB7C62CD-50CF-C924-9C3C-54A4FFFDAB2A}"/>
              </a:ext>
            </a:extLst>
          </p:cNvPr>
          <p:cNvSpPr>
            <a:spLocks noGrp="1"/>
          </p:cNvSpPr>
          <p:nvPr>
            <p:ph type="sldNum" sz="quarter" idx="12"/>
          </p:nvPr>
        </p:nvSpPr>
        <p:spPr/>
        <p:txBody>
          <a:bodyPr/>
          <a:lstStyle/>
          <a:p>
            <a:fld id="{A65A5C87-DF58-40C8-B092-1DE63DB4547E}" type="slidenum">
              <a:rPr lang="en-US" dirty="0"/>
              <a:t>7</a:t>
            </a:fld>
            <a:endParaRPr lang="en-US" dirty="0"/>
          </a:p>
        </p:txBody>
      </p:sp>
      <p:sp>
        <p:nvSpPr>
          <p:cNvPr id="8" name="TextBox 7">
            <a:extLst>
              <a:ext uri="{FF2B5EF4-FFF2-40B4-BE49-F238E27FC236}">
                <a16:creationId xmlns:a16="http://schemas.microsoft.com/office/drawing/2014/main" id="{F1323C1A-45A0-ED1E-A846-4D53307DB285}"/>
              </a:ext>
            </a:extLst>
          </p:cNvPr>
          <p:cNvSpPr txBox="1"/>
          <p:nvPr/>
        </p:nvSpPr>
        <p:spPr>
          <a:xfrm>
            <a:off x="1759906" y="2271386"/>
            <a:ext cx="7962378"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highlight>
                  <a:srgbClr val="FFFFFF"/>
                </a:highlight>
                <a:latin typeface="Arial"/>
                <a:cs typeface="Arial"/>
              </a:rPr>
              <a:t>όπου Α σταθερός θετικός αριθμός. Το διάγραμμά της είναι ισοσκελής υπερβολή με ασύμπτωτους τους άξονες Q</a:t>
            </a:r>
            <a:r>
              <a:rPr lang="en-US" baseline="-25000">
                <a:highlight>
                  <a:srgbClr val="FFFFFF"/>
                </a:highlight>
                <a:latin typeface="Arial"/>
                <a:cs typeface="Arial"/>
              </a:rPr>
              <a:t>D</a:t>
            </a:r>
            <a:r>
              <a:rPr lang="en-US">
                <a:highlight>
                  <a:srgbClr val="FFFFFF"/>
                </a:highlight>
                <a:latin typeface="Arial"/>
                <a:cs typeface="Arial"/>
              </a:rPr>
              <a:t> και Ρ. Χαρακτηριστικό αυτής της συνάρτησης είναι ότι η συνολική δαπάνη των καταναλωτών επί του προϊόντος είναι σταθερή, γιατί: Q</a:t>
            </a:r>
            <a:r>
              <a:rPr lang="en-US" baseline="-25000">
                <a:highlight>
                  <a:srgbClr val="FFFFFF"/>
                </a:highlight>
                <a:latin typeface="Arial"/>
                <a:cs typeface="Arial"/>
              </a:rPr>
              <a:t>D</a:t>
            </a:r>
            <a:r>
              <a:rPr lang="en-US">
                <a:highlight>
                  <a:srgbClr val="FFFFFF"/>
                </a:highlight>
                <a:latin typeface="Arial"/>
                <a:cs typeface="Arial"/>
              </a:rPr>
              <a:t> · Ρ = Α.</a:t>
            </a:r>
          </a:p>
          <a:p>
            <a:pPr algn="just"/>
            <a:r>
              <a:rPr lang="en-US">
                <a:highlight>
                  <a:srgbClr val="FFFFFF"/>
                </a:highlight>
                <a:latin typeface="Arial"/>
                <a:cs typeface="Arial"/>
              </a:rPr>
              <a:t>Παράδειγμα: Q</a:t>
            </a:r>
            <a:r>
              <a:rPr lang="en-US" baseline="-25000">
                <a:highlight>
                  <a:srgbClr val="FFFFFF"/>
                </a:highlight>
                <a:latin typeface="Arial"/>
                <a:cs typeface="Arial"/>
              </a:rPr>
              <a:t>D</a:t>
            </a:r>
            <a:r>
              <a:rPr lang="en-US">
                <a:highlight>
                  <a:srgbClr val="FFFFFF"/>
                </a:highlight>
                <a:latin typeface="Arial"/>
                <a:cs typeface="Arial"/>
              </a:rPr>
              <a:t> = 1200/Ρ. Για τη γραφική της παράσταση απαιτούνται αρκετά σημεία με τις συντεταγμένες τους. Μπορούμε να κατασκευάσουμε τον πίνακα 2.3, θέτοντας διάφορες τιμές στο Ρ και βρίσκοντας τις αντίστοιχες ποσότητες Q</a:t>
            </a:r>
            <a:r>
              <a:rPr lang="en-US" baseline="-25000">
                <a:highlight>
                  <a:srgbClr val="FFFFFF"/>
                </a:highlight>
                <a:latin typeface="Arial"/>
                <a:cs typeface="Arial"/>
              </a:rPr>
              <a:t>D</a:t>
            </a:r>
            <a:r>
              <a:rPr lang="en-US">
                <a:highlight>
                  <a:srgbClr val="FFFFFF"/>
                </a:highlight>
                <a:latin typeface="Arial"/>
                <a:cs typeface="Arial"/>
              </a:rPr>
              <a:t>.</a:t>
            </a:r>
          </a:p>
        </p:txBody>
      </p:sp>
    </p:spTree>
    <p:extLst>
      <p:ext uri="{BB962C8B-B14F-4D97-AF65-F5344CB8AC3E}">
        <p14:creationId xmlns:p14="http://schemas.microsoft.com/office/powerpoint/2010/main" val="2497419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DCF0DD1-7EF3-B2B0-9232-DFCC6E46D709}"/>
              </a:ext>
            </a:extLst>
          </p:cNvPr>
          <p:cNvSpPr>
            <a:spLocks noGrp="1"/>
          </p:cNvSpPr>
          <p:nvPr>
            <p:ph idx="1"/>
          </p:nvPr>
        </p:nvSpPr>
        <p:spPr>
          <a:xfrm>
            <a:off x="687596" y="630435"/>
            <a:ext cx="10940565" cy="5583517"/>
          </a:xfrm>
        </p:spPr>
        <p:txBody>
          <a:bodyPr vert="horz" lIns="91440" tIns="45720" rIns="91440" bIns="45720" rtlCol="0" anchor="t">
            <a:normAutofit/>
          </a:bodyPr>
          <a:lstStyle/>
          <a:p>
            <a:pPr algn="just"/>
            <a:r>
              <a:rPr lang="el-GR" sz="1600" b="1" dirty="0">
                <a:solidFill>
                  <a:srgbClr val="766C99"/>
                </a:solidFill>
                <a:latin typeface="Arial"/>
                <a:cs typeface="Arial"/>
              </a:rPr>
              <a:t>6. Άλλοι προσδιοριστικοί παράγοντες της ζήτησης</a:t>
            </a:r>
            <a:endParaRPr lang="el-GR" sz="1600"/>
          </a:p>
          <a:p>
            <a:pPr algn="just"/>
            <a:r>
              <a:rPr lang="el-GR" sz="1600" dirty="0">
                <a:latin typeface="Arial"/>
                <a:cs typeface="Arial"/>
              </a:rPr>
              <a:t>Μέχρι τώρα γνωρίσαμε ότι η μεταβολή της τιμής μεταβάλλει τη </a:t>
            </a:r>
            <a:r>
              <a:rPr lang="el-GR" sz="1600" b="1" dirty="0">
                <a:latin typeface="Arial"/>
                <a:cs typeface="Arial"/>
              </a:rPr>
              <a:t>ζητούμενη ποσότητα</a:t>
            </a:r>
            <a:r>
              <a:rPr lang="el-GR" sz="1600" dirty="0">
                <a:latin typeface="Arial"/>
                <a:cs typeface="Arial"/>
              </a:rPr>
              <a:t> ενός προϊόντος, όταν οι άλλοι προσδιοριστικοί παράγοντες της ζήτησης παραμένουν σταθεροί. Όταν όμως έχουμε μεταβολή ενός άλλου παράγοντα, για παράδειγμα του εισοδήματος των καταναλωτών, τότε λέμε ότι μεταβάλλεται η </a:t>
            </a:r>
            <a:r>
              <a:rPr lang="el-GR" sz="1600" b="1" dirty="0">
                <a:latin typeface="Arial"/>
                <a:cs typeface="Arial"/>
              </a:rPr>
              <a:t>ζήτηση</a:t>
            </a:r>
            <a:r>
              <a:rPr lang="el-GR" sz="1600" dirty="0">
                <a:latin typeface="Arial"/>
                <a:cs typeface="Arial"/>
              </a:rPr>
              <a:t>. Έχουμε, δηλαδή, αλλαγή της συνάρτησης ζήτησης, επομένως και μετατόπιση ολόκληρης της καμπύλης ζήτησης. </a:t>
            </a:r>
            <a:r>
              <a:rPr lang="el-GR" sz="1600" b="1" dirty="0">
                <a:latin typeface="Arial"/>
                <a:cs typeface="Arial"/>
              </a:rPr>
              <a:t>Αν η ζήτηση αυξηθεί, σημαίνει μετατόπιση της καμπύλης ζήτησης προς τα δεξιά. Αν η ζήτηση μειωθεί, σημαίνει μετατόπιση της καμπύλης προς τα αριστερά.</a:t>
            </a:r>
            <a:endParaRPr lang="el-GR" sz="1600" dirty="0"/>
          </a:p>
          <a:p>
            <a:pPr algn="just"/>
            <a:r>
              <a:rPr lang="el-GR" sz="1600" dirty="0">
                <a:latin typeface="Arial"/>
                <a:cs typeface="Arial"/>
              </a:rPr>
              <a:t>Στο διάγραμμα έχουμε την αρχική καμπύλη ζήτησης D. Αύξηση της ζήτησης μετατοπίζει την καμπύλη στη θέση D</a:t>
            </a:r>
            <a:r>
              <a:rPr lang="el-GR" sz="1600" baseline="-25000" dirty="0">
                <a:latin typeface="Arial"/>
                <a:cs typeface="Arial"/>
              </a:rPr>
              <a:t>1</a:t>
            </a:r>
            <a:r>
              <a:rPr lang="el-GR" sz="1600" dirty="0">
                <a:latin typeface="Arial"/>
                <a:cs typeface="Arial"/>
              </a:rPr>
              <a:t> ενώ μείωση της ζήτησης τη μετατοπίζει στη θέση D</a:t>
            </a:r>
            <a:r>
              <a:rPr lang="el-GR" sz="1600" baseline="-25000" dirty="0">
                <a:latin typeface="Arial"/>
                <a:cs typeface="Arial"/>
              </a:rPr>
              <a:t>2</a:t>
            </a:r>
          </a:p>
          <a:p>
            <a:pPr algn="just"/>
            <a:r>
              <a:rPr lang="el-GR" b="1" baseline="-25000" dirty="0">
                <a:latin typeface="Arial"/>
                <a:cs typeface="Arial"/>
              </a:rPr>
              <a:t>α) Οι προτιμήσεις των καταναλωτών.</a:t>
            </a:r>
            <a:endParaRPr lang="el-GR" baseline="-25000" dirty="0">
              <a:latin typeface="Arial"/>
              <a:cs typeface="Arial"/>
            </a:endParaRPr>
          </a:p>
          <a:p>
            <a:pPr algn="just"/>
            <a:r>
              <a:rPr lang="el-GR" sz="2400" baseline="-25000" dirty="0">
                <a:latin typeface="Arial"/>
                <a:cs typeface="Arial"/>
              </a:rPr>
              <a:t>Οι προτιμήσεις των καταναλωτών μεταβάλλονται για διάφορους λόγους. Για παράδειγμα, αλλάζουν τα έθιμα, οι καιρικές συνθήκες, το κοινωνικό περιβάλλον κτλ.</a:t>
            </a:r>
            <a:endParaRPr lang="el-GR" sz="2400">
              <a:latin typeface="Arial"/>
              <a:cs typeface="Arial"/>
            </a:endParaRPr>
          </a:p>
          <a:p>
            <a:pPr algn="just"/>
            <a:r>
              <a:rPr lang="el-GR" sz="2400" baseline="-25000" dirty="0">
                <a:latin typeface="Arial"/>
                <a:cs typeface="Arial"/>
              </a:rPr>
              <a:t>Όταν οι προτιμήσεις μεταβάλλονται ευνοϊκά για ένα προϊόν, τότε αυξάνεται η ζήτησή του. Παράδειγμα, η αυξημένη ζήτηση παγωτών και αναψυκτικών το καλοκαίρι.</a:t>
            </a:r>
            <a:endParaRPr lang="el-GR" sz="2400">
              <a:latin typeface="Arial"/>
              <a:cs typeface="Arial"/>
            </a:endParaRPr>
          </a:p>
          <a:p>
            <a:pPr algn="just"/>
            <a:r>
              <a:rPr lang="el-GR" sz="2400" baseline="-25000" dirty="0">
                <a:latin typeface="Arial"/>
                <a:cs typeface="Arial"/>
              </a:rPr>
              <a:t>Αν η μεταβολή των προτιμήσεων δεν είναι ευνοϊκή για ένα προϊόν, τότε μειώνεται η ζήτησή του.</a:t>
            </a:r>
            <a:endParaRPr lang="el-GR" sz="2400">
              <a:latin typeface="Arial"/>
              <a:cs typeface="Arial"/>
            </a:endParaRPr>
          </a:p>
          <a:p>
            <a:pPr algn="just"/>
            <a:endParaRPr lang="el-GR" sz="2000" baseline="-25000" dirty="0">
              <a:latin typeface="Arial"/>
              <a:cs typeface="Arial"/>
            </a:endParaRPr>
          </a:p>
          <a:p>
            <a:pPr marL="0" indent="0">
              <a:buNone/>
            </a:pPr>
            <a:endParaRPr lang="el-GR" dirty="0"/>
          </a:p>
        </p:txBody>
      </p:sp>
      <p:sp>
        <p:nvSpPr>
          <p:cNvPr id="4" name="Θέση ημερομηνίας 3">
            <a:extLst>
              <a:ext uri="{FF2B5EF4-FFF2-40B4-BE49-F238E27FC236}">
                <a16:creationId xmlns:a16="http://schemas.microsoft.com/office/drawing/2014/main" id="{A006F158-6CBB-74F4-6618-680B43A959D7}"/>
              </a:ext>
            </a:extLst>
          </p:cNvPr>
          <p:cNvSpPr>
            <a:spLocks noGrp="1"/>
          </p:cNvSpPr>
          <p:nvPr>
            <p:ph type="dt" sz="half" idx="10"/>
          </p:nvPr>
        </p:nvSpPr>
        <p:spPr/>
        <p:txBody>
          <a:bodyPr/>
          <a:lstStyle/>
          <a:p>
            <a:fld id="{406EE4CB-228D-428D-9474-77D6F571A3C2}" type="datetime1">
              <a:t>21/3/2025</a:t>
            </a:fld>
            <a:endParaRPr lang="en-US" dirty="0"/>
          </a:p>
        </p:txBody>
      </p:sp>
      <p:sp>
        <p:nvSpPr>
          <p:cNvPr id="5" name="Θέση υποσέλιδου 4">
            <a:extLst>
              <a:ext uri="{FF2B5EF4-FFF2-40B4-BE49-F238E27FC236}">
                <a16:creationId xmlns:a16="http://schemas.microsoft.com/office/drawing/2014/main" id="{9C3E87A5-BFE9-3332-872D-955EACC390D5}"/>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A0066F9A-34E5-CEB2-4D8E-D808776BEAFA}"/>
              </a:ext>
            </a:extLst>
          </p:cNvPr>
          <p:cNvSpPr>
            <a:spLocks noGrp="1"/>
          </p:cNvSpPr>
          <p:nvPr>
            <p:ph type="sldNum" sz="quarter" idx="12"/>
          </p:nvPr>
        </p:nvSpPr>
        <p:spPr/>
        <p:txBody>
          <a:bodyPr/>
          <a:lstStyle/>
          <a:p>
            <a:fld id="{A65A5C87-DF58-40C8-B092-1DE63DB4547E}" type="slidenum">
              <a:rPr lang="en-US" dirty="0"/>
              <a:t>8</a:t>
            </a:fld>
            <a:endParaRPr lang="en-US" dirty="0"/>
          </a:p>
        </p:txBody>
      </p:sp>
    </p:spTree>
    <p:extLst>
      <p:ext uri="{BB962C8B-B14F-4D97-AF65-F5344CB8AC3E}">
        <p14:creationId xmlns:p14="http://schemas.microsoft.com/office/powerpoint/2010/main" val="4190183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ημερομηνίας 3">
            <a:extLst>
              <a:ext uri="{FF2B5EF4-FFF2-40B4-BE49-F238E27FC236}">
                <a16:creationId xmlns:a16="http://schemas.microsoft.com/office/drawing/2014/main" id="{577C5726-DFF3-D412-972F-D7890F0A379A}"/>
              </a:ext>
            </a:extLst>
          </p:cNvPr>
          <p:cNvSpPr>
            <a:spLocks noGrp="1"/>
          </p:cNvSpPr>
          <p:nvPr>
            <p:ph type="dt" sz="half" idx="10"/>
          </p:nvPr>
        </p:nvSpPr>
        <p:spPr/>
        <p:txBody>
          <a:bodyPr/>
          <a:lstStyle/>
          <a:p>
            <a:fld id="{EB9F0C46-AEDC-4D40-AB69-6579FA7CA07E}" type="datetime1">
              <a:t>21/3/2025</a:t>
            </a:fld>
            <a:endParaRPr lang="en-US" dirty="0"/>
          </a:p>
        </p:txBody>
      </p:sp>
      <p:sp>
        <p:nvSpPr>
          <p:cNvPr id="5" name="Θέση υποσέλιδου 4">
            <a:extLst>
              <a:ext uri="{FF2B5EF4-FFF2-40B4-BE49-F238E27FC236}">
                <a16:creationId xmlns:a16="http://schemas.microsoft.com/office/drawing/2014/main" id="{F354B48A-4685-5DA6-2C61-E1C128B8EFDB}"/>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DD28378F-56EE-B17C-BA30-74FF7D67D6B6}"/>
              </a:ext>
            </a:extLst>
          </p:cNvPr>
          <p:cNvSpPr>
            <a:spLocks noGrp="1"/>
          </p:cNvSpPr>
          <p:nvPr>
            <p:ph type="sldNum" sz="quarter" idx="12"/>
          </p:nvPr>
        </p:nvSpPr>
        <p:spPr/>
        <p:txBody>
          <a:bodyPr/>
          <a:lstStyle/>
          <a:p>
            <a:fld id="{A65A5C87-DF58-40C8-B092-1DE63DB4547E}" type="slidenum">
              <a:rPr lang="en-US" dirty="0"/>
              <a:t>9</a:t>
            </a:fld>
            <a:endParaRPr lang="en-US" dirty="0"/>
          </a:p>
        </p:txBody>
      </p:sp>
      <p:sp>
        <p:nvSpPr>
          <p:cNvPr id="9" name="TextBox 8">
            <a:extLst>
              <a:ext uri="{FF2B5EF4-FFF2-40B4-BE49-F238E27FC236}">
                <a16:creationId xmlns:a16="http://schemas.microsoft.com/office/drawing/2014/main" id="{7B67957C-C080-DEAE-55A5-2BEA2A31C147}"/>
              </a:ext>
            </a:extLst>
          </p:cNvPr>
          <p:cNvSpPr txBox="1"/>
          <p:nvPr/>
        </p:nvSpPr>
        <p:spPr>
          <a:xfrm>
            <a:off x="862208" y="1718154"/>
            <a:ext cx="10467582"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b="1" dirty="0">
                <a:highlight>
                  <a:srgbClr val="FFFFFF"/>
                </a:highlight>
                <a:latin typeface="Arial"/>
                <a:cs typeface="Arial"/>
              </a:rPr>
              <a:t>β) </a:t>
            </a:r>
            <a:r>
              <a:rPr lang="en-US" b="1" dirty="0" err="1">
                <a:highlight>
                  <a:srgbClr val="FFFFFF"/>
                </a:highlight>
                <a:latin typeface="Arial"/>
                <a:cs typeface="Arial"/>
              </a:rPr>
              <a:t>Το</a:t>
            </a:r>
            <a:r>
              <a:rPr lang="en-US" b="1" dirty="0">
                <a:highlight>
                  <a:srgbClr val="FFFFFF"/>
                </a:highlight>
                <a:latin typeface="Arial"/>
                <a:cs typeface="Arial"/>
              </a:rPr>
              <a:t> </a:t>
            </a:r>
            <a:r>
              <a:rPr lang="en-US" b="1" dirty="0" err="1">
                <a:highlight>
                  <a:srgbClr val="FFFFFF"/>
                </a:highlight>
                <a:latin typeface="Arial"/>
                <a:cs typeface="Arial"/>
              </a:rPr>
              <a:t>εισόδημ</a:t>
            </a:r>
            <a:r>
              <a:rPr lang="en-US" b="1" dirty="0">
                <a:highlight>
                  <a:srgbClr val="FFFFFF"/>
                </a:highlight>
                <a:latin typeface="Arial"/>
                <a:cs typeface="Arial"/>
              </a:rPr>
              <a:t>α </a:t>
            </a:r>
            <a:r>
              <a:rPr lang="en-US" b="1" dirty="0" err="1">
                <a:highlight>
                  <a:srgbClr val="FFFFFF"/>
                </a:highlight>
                <a:latin typeface="Arial"/>
                <a:cs typeface="Arial"/>
              </a:rPr>
              <a:t>των</a:t>
            </a:r>
            <a:r>
              <a:rPr lang="en-US" b="1" dirty="0">
                <a:highlight>
                  <a:srgbClr val="FFFFFF"/>
                </a:highlight>
                <a:latin typeface="Arial"/>
                <a:cs typeface="Arial"/>
              </a:rPr>
              <a:t> κατανα</a:t>
            </a:r>
            <a:r>
              <a:rPr lang="en-US" b="1" dirty="0" err="1">
                <a:highlight>
                  <a:srgbClr val="FFFFFF"/>
                </a:highlight>
                <a:latin typeface="Arial"/>
                <a:cs typeface="Arial"/>
              </a:rPr>
              <a:t>λωτών</a:t>
            </a:r>
            <a:r>
              <a:rPr lang="en-US" b="1" dirty="0">
                <a:highlight>
                  <a:srgbClr val="FFFFFF"/>
                </a:highlight>
                <a:latin typeface="Arial"/>
                <a:cs typeface="Arial"/>
              </a:rPr>
              <a:t>.</a:t>
            </a:r>
          </a:p>
          <a:p>
            <a:pPr algn="just"/>
            <a:endParaRPr lang="en-US" b="1" dirty="0">
              <a:highlight>
                <a:srgbClr val="FFFFFF"/>
              </a:highlight>
              <a:latin typeface="Arial"/>
              <a:cs typeface="Arial"/>
            </a:endParaRPr>
          </a:p>
          <a:p>
            <a:pPr algn="just"/>
            <a:r>
              <a:rPr lang="en-US" dirty="0" err="1">
                <a:highlight>
                  <a:srgbClr val="FFFFFF"/>
                </a:highlight>
                <a:latin typeface="Arial"/>
                <a:cs typeface="Arial"/>
              </a:rPr>
              <a:t>Έν</a:t>
            </a:r>
            <a:r>
              <a:rPr lang="en-US" dirty="0">
                <a:highlight>
                  <a:srgbClr val="FFFFFF"/>
                </a:highlight>
                <a:latin typeface="Arial"/>
                <a:cs typeface="Arial"/>
              </a:rPr>
              <a:t>ας βα</a:t>
            </a:r>
            <a:r>
              <a:rPr lang="en-US" dirty="0" err="1">
                <a:highlight>
                  <a:srgbClr val="FFFFFF"/>
                </a:highlight>
                <a:latin typeface="Arial"/>
                <a:cs typeface="Arial"/>
              </a:rPr>
              <a:t>σικός</a:t>
            </a:r>
            <a:r>
              <a:rPr lang="en-US" dirty="0">
                <a:highlight>
                  <a:srgbClr val="FFFFFF"/>
                </a:highlight>
                <a:latin typeface="Arial"/>
                <a:cs typeface="Arial"/>
              </a:rPr>
              <a:t> π</a:t>
            </a:r>
            <a:r>
              <a:rPr lang="en-US" dirty="0" err="1">
                <a:highlight>
                  <a:srgbClr val="FFFFFF"/>
                </a:highlight>
                <a:latin typeface="Arial"/>
                <a:cs typeface="Arial"/>
              </a:rPr>
              <a:t>ροσδιοριστικός</a:t>
            </a:r>
            <a:r>
              <a:rPr lang="en-US" dirty="0">
                <a:highlight>
                  <a:srgbClr val="FFFFFF"/>
                </a:highlight>
                <a:latin typeface="Arial"/>
                <a:cs typeface="Arial"/>
              </a:rPr>
              <a:t> πα</a:t>
            </a:r>
            <a:r>
              <a:rPr lang="en-US" dirty="0" err="1">
                <a:highlight>
                  <a:srgbClr val="FFFFFF"/>
                </a:highlight>
                <a:latin typeface="Arial"/>
                <a:cs typeface="Arial"/>
              </a:rPr>
              <a:t>ράγοντ</a:t>
            </a:r>
            <a:r>
              <a:rPr lang="en-US" dirty="0">
                <a:highlight>
                  <a:srgbClr val="FFFFFF"/>
                </a:highlight>
                <a:latin typeface="Arial"/>
                <a:cs typeface="Arial"/>
              </a:rPr>
              <a:t>ας </a:t>
            </a:r>
            <a:r>
              <a:rPr lang="en-US" dirty="0" err="1">
                <a:highlight>
                  <a:srgbClr val="FFFFFF"/>
                </a:highlight>
                <a:latin typeface="Arial"/>
                <a:cs typeface="Arial"/>
              </a:rPr>
              <a:t>της</a:t>
            </a:r>
            <a:r>
              <a:rPr lang="en-US" dirty="0">
                <a:highlight>
                  <a:srgbClr val="FFFFFF"/>
                </a:highlight>
                <a:latin typeface="Arial"/>
                <a:cs typeface="Arial"/>
              </a:rPr>
              <a:t> </a:t>
            </a:r>
            <a:r>
              <a:rPr lang="en-US" dirty="0" err="1">
                <a:highlight>
                  <a:srgbClr val="FFFFFF"/>
                </a:highlight>
                <a:latin typeface="Arial"/>
                <a:cs typeface="Arial"/>
              </a:rPr>
              <a:t>ζήτησης</a:t>
            </a:r>
            <a:r>
              <a:rPr lang="en-US" dirty="0">
                <a:highlight>
                  <a:srgbClr val="FFFFFF"/>
                </a:highlight>
                <a:latin typeface="Arial"/>
                <a:cs typeface="Arial"/>
              </a:rPr>
              <a:t> </a:t>
            </a:r>
            <a:r>
              <a:rPr lang="en-US" dirty="0" err="1">
                <a:highlight>
                  <a:srgbClr val="FFFFFF"/>
                </a:highlight>
                <a:latin typeface="Arial"/>
                <a:cs typeface="Arial"/>
              </a:rPr>
              <a:t>είν</a:t>
            </a:r>
            <a:r>
              <a:rPr lang="en-US" dirty="0">
                <a:highlight>
                  <a:srgbClr val="FFFFFF"/>
                </a:highlight>
                <a:latin typeface="Arial"/>
                <a:cs typeface="Arial"/>
              </a:rPr>
              <a:t>αι </a:t>
            </a:r>
            <a:r>
              <a:rPr lang="en-US" dirty="0" err="1">
                <a:highlight>
                  <a:srgbClr val="FFFFFF"/>
                </a:highlight>
                <a:latin typeface="Arial"/>
                <a:cs typeface="Arial"/>
              </a:rPr>
              <a:t>το</a:t>
            </a:r>
            <a:r>
              <a:rPr lang="en-US" dirty="0">
                <a:highlight>
                  <a:srgbClr val="FFFFFF"/>
                </a:highlight>
                <a:latin typeface="Arial"/>
                <a:cs typeface="Arial"/>
              </a:rPr>
              <a:t> </a:t>
            </a:r>
            <a:r>
              <a:rPr lang="en-US" dirty="0" err="1">
                <a:highlight>
                  <a:srgbClr val="FFFFFF"/>
                </a:highlight>
                <a:latin typeface="Arial"/>
                <a:cs typeface="Arial"/>
              </a:rPr>
              <a:t>εισόδημ</a:t>
            </a:r>
            <a:r>
              <a:rPr lang="en-US" dirty="0">
                <a:highlight>
                  <a:srgbClr val="FFFFFF"/>
                </a:highlight>
                <a:latin typeface="Arial"/>
                <a:cs typeface="Arial"/>
              </a:rPr>
              <a:t>α </a:t>
            </a:r>
            <a:r>
              <a:rPr lang="en-US" dirty="0" err="1">
                <a:highlight>
                  <a:srgbClr val="FFFFFF"/>
                </a:highlight>
                <a:latin typeface="Arial"/>
                <a:cs typeface="Arial"/>
              </a:rPr>
              <a:t>των</a:t>
            </a:r>
            <a:r>
              <a:rPr lang="en-US" dirty="0">
                <a:highlight>
                  <a:srgbClr val="FFFFFF"/>
                </a:highlight>
                <a:latin typeface="Arial"/>
                <a:cs typeface="Arial"/>
              </a:rPr>
              <a:t> κατανα</a:t>
            </a:r>
            <a:r>
              <a:rPr lang="en-US" dirty="0" err="1">
                <a:highlight>
                  <a:srgbClr val="FFFFFF"/>
                </a:highlight>
                <a:latin typeface="Arial"/>
                <a:cs typeface="Arial"/>
              </a:rPr>
              <a:t>λωτών</a:t>
            </a:r>
            <a:r>
              <a:rPr lang="en-US" dirty="0">
                <a:highlight>
                  <a:srgbClr val="FFFFFF"/>
                </a:highlight>
                <a:latin typeface="Arial"/>
                <a:cs typeface="Arial"/>
              </a:rPr>
              <a:t>. </a:t>
            </a:r>
            <a:r>
              <a:rPr lang="en-US" dirty="0" err="1">
                <a:highlight>
                  <a:srgbClr val="FFFFFF"/>
                </a:highlight>
                <a:latin typeface="Arial"/>
                <a:cs typeface="Arial"/>
              </a:rPr>
              <a:t>Οι</a:t>
            </a:r>
            <a:r>
              <a:rPr lang="en-US" dirty="0">
                <a:highlight>
                  <a:srgbClr val="FFFFFF"/>
                </a:highlight>
                <a:latin typeface="Arial"/>
                <a:cs typeface="Arial"/>
              </a:rPr>
              <a:t> </a:t>
            </a:r>
            <a:r>
              <a:rPr lang="en-US" dirty="0" err="1">
                <a:highlight>
                  <a:srgbClr val="FFFFFF"/>
                </a:highlight>
                <a:latin typeface="Arial"/>
                <a:cs typeface="Arial"/>
              </a:rPr>
              <a:t>μετ</a:t>
            </a:r>
            <a:r>
              <a:rPr lang="en-US" dirty="0">
                <a:highlight>
                  <a:srgbClr val="FFFFFF"/>
                </a:highlight>
                <a:latin typeface="Arial"/>
                <a:cs typeface="Arial"/>
              </a:rPr>
              <a:t>αβ</a:t>
            </a:r>
            <a:r>
              <a:rPr lang="en-US" dirty="0" err="1">
                <a:highlight>
                  <a:srgbClr val="FFFFFF"/>
                </a:highlight>
                <a:latin typeface="Arial"/>
                <a:cs typeface="Arial"/>
              </a:rPr>
              <a:t>ολές</a:t>
            </a:r>
            <a:r>
              <a:rPr lang="en-US" dirty="0">
                <a:highlight>
                  <a:srgbClr val="FFFFFF"/>
                </a:highlight>
                <a:latin typeface="Arial"/>
                <a:cs typeface="Arial"/>
              </a:rPr>
              <a:t> </a:t>
            </a:r>
            <a:r>
              <a:rPr lang="en-US" dirty="0" err="1">
                <a:highlight>
                  <a:srgbClr val="FFFFFF"/>
                </a:highlight>
                <a:latin typeface="Arial"/>
                <a:cs typeface="Arial"/>
              </a:rPr>
              <a:t>στο</a:t>
            </a:r>
            <a:r>
              <a:rPr lang="en-US" dirty="0">
                <a:highlight>
                  <a:srgbClr val="FFFFFF"/>
                </a:highlight>
                <a:latin typeface="Arial"/>
                <a:cs typeface="Arial"/>
              </a:rPr>
              <a:t> </a:t>
            </a:r>
            <a:r>
              <a:rPr lang="en-US" dirty="0" err="1">
                <a:highlight>
                  <a:srgbClr val="FFFFFF"/>
                </a:highlight>
                <a:latin typeface="Arial"/>
                <a:cs typeface="Arial"/>
              </a:rPr>
              <a:t>μέγεθος</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εισοδήμ</a:t>
            </a:r>
            <a:r>
              <a:rPr lang="en-US" dirty="0">
                <a:highlight>
                  <a:srgbClr val="FFFFFF"/>
                </a:highlight>
                <a:latin typeface="Arial"/>
                <a:cs typeface="Arial"/>
              </a:rPr>
              <a:t>α</a:t>
            </a:r>
            <a:r>
              <a:rPr lang="en-US" dirty="0" err="1">
                <a:highlight>
                  <a:srgbClr val="FFFFFF"/>
                </a:highlight>
                <a:latin typeface="Arial"/>
                <a:cs typeface="Arial"/>
              </a:rPr>
              <a:t>τος</a:t>
            </a:r>
            <a:r>
              <a:rPr lang="en-US" dirty="0">
                <a:highlight>
                  <a:srgbClr val="FFFFFF"/>
                </a:highlight>
                <a:latin typeface="Arial"/>
                <a:cs typeface="Arial"/>
              </a:rPr>
              <a:t> </a:t>
            </a:r>
            <a:r>
              <a:rPr lang="en-US" dirty="0" err="1">
                <a:highlight>
                  <a:srgbClr val="FFFFFF"/>
                </a:highlight>
                <a:latin typeface="Arial"/>
                <a:cs typeface="Arial"/>
              </a:rPr>
              <a:t>όμως</a:t>
            </a:r>
            <a:r>
              <a:rPr lang="en-US" dirty="0">
                <a:highlight>
                  <a:srgbClr val="FFFFFF"/>
                </a:highlight>
                <a:latin typeface="Arial"/>
                <a:cs typeface="Arial"/>
              </a:rPr>
              <a:t> </a:t>
            </a:r>
            <a:r>
              <a:rPr lang="en-US" dirty="0" err="1">
                <a:highlight>
                  <a:srgbClr val="FFFFFF"/>
                </a:highlight>
                <a:latin typeface="Arial"/>
                <a:cs typeface="Arial"/>
              </a:rPr>
              <a:t>δεν</a:t>
            </a:r>
            <a:r>
              <a:rPr lang="en-US" dirty="0">
                <a:highlight>
                  <a:srgbClr val="FFFFFF"/>
                </a:highlight>
                <a:latin typeface="Arial"/>
                <a:cs typeface="Arial"/>
              </a:rPr>
              <a:t> </a:t>
            </a:r>
            <a:r>
              <a:rPr lang="en-US" dirty="0" err="1">
                <a:highlight>
                  <a:srgbClr val="FFFFFF"/>
                </a:highlight>
                <a:latin typeface="Arial"/>
                <a:cs typeface="Arial"/>
              </a:rPr>
              <a:t>έχουν</a:t>
            </a:r>
            <a:r>
              <a:rPr lang="en-US" dirty="0">
                <a:highlight>
                  <a:srgbClr val="FFFFFF"/>
                </a:highlight>
                <a:latin typeface="Arial"/>
                <a:cs typeface="Arial"/>
              </a:rPr>
              <a:t> </a:t>
            </a:r>
            <a:r>
              <a:rPr lang="en-US" dirty="0" err="1">
                <a:highlight>
                  <a:srgbClr val="FFFFFF"/>
                </a:highlight>
                <a:latin typeface="Arial"/>
                <a:cs typeface="Arial"/>
              </a:rPr>
              <a:t>την</a:t>
            </a:r>
            <a:r>
              <a:rPr lang="en-US" dirty="0">
                <a:highlight>
                  <a:srgbClr val="FFFFFF"/>
                </a:highlight>
                <a:latin typeface="Arial"/>
                <a:cs typeface="Arial"/>
              </a:rPr>
              <a:t> </a:t>
            </a:r>
            <a:r>
              <a:rPr lang="en-US" dirty="0" err="1">
                <a:highlight>
                  <a:srgbClr val="FFFFFF"/>
                </a:highlight>
                <a:latin typeface="Arial"/>
                <a:cs typeface="Arial"/>
              </a:rPr>
              <a:t>ίδι</a:t>
            </a:r>
            <a:r>
              <a:rPr lang="en-US" dirty="0">
                <a:highlight>
                  <a:srgbClr val="FFFFFF"/>
                </a:highlight>
                <a:latin typeface="Arial"/>
                <a:cs typeface="Arial"/>
              </a:rPr>
              <a:t>α επ</a:t>
            </a:r>
            <a:r>
              <a:rPr lang="en-US" dirty="0" err="1">
                <a:highlight>
                  <a:srgbClr val="FFFFFF"/>
                </a:highlight>
                <a:latin typeface="Arial"/>
                <a:cs typeface="Arial"/>
              </a:rPr>
              <a:t>ίδρ</a:t>
            </a:r>
            <a:r>
              <a:rPr lang="en-US" dirty="0">
                <a:highlight>
                  <a:srgbClr val="FFFFFF"/>
                </a:highlight>
                <a:latin typeface="Arial"/>
                <a:cs typeface="Arial"/>
              </a:rPr>
              <a:t>α</a:t>
            </a:r>
            <a:r>
              <a:rPr lang="en-US" dirty="0" err="1">
                <a:highlight>
                  <a:srgbClr val="FFFFFF"/>
                </a:highlight>
                <a:latin typeface="Arial"/>
                <a:cs typeface="Arial"/>
              </a:rPr>
              <a:t>ση</a:t>
            </a:r>
            <a:r>
              <a:rPr lang="en-US" dirty="0">
                <a:highlight>
                  <a:srgbClr val="FFFFFF"/>
                </a:highlight>
                <a:latin typeface="Arial"/>
                <a:cs typeface="Arial"/>
              </a:rPr>
              <a:t> </a:t>
            </a:r>
            <a:r>
              <a:rPr lang="en-US" dirty="0" err="1">
                <a:highlight>
                  <a:srgbClr val="FFFFFF"/>
                </a:highlight>
                <a:latin typeface="Arial"/>
                <a:cs typeface="Arial"/>
              </a:rPr>
              <a:t>σε</a:t>
            </a:r>
            <a:r>
              <a:rPr lang="en-US" dirty="0">
                <a:highlight>
                  <a:srgbClr val="FFFFFF"/>
                </a:highlight>
                <a:latin typeface="Arial"/>
                <a:cs typeface="Arial"/>
              </a:rPr>
              <a:t> </a:t>
            </a:r>
            <a:r>
              <a:rPr lang="en-US" dirty="0" err="1">
                <a:highlight>
                  <a:srgbClr val="FFFFFF"/>
                </a:highlight>
                <a:latin typeface="Arial"/>
                <a:cs typeface="Arial"/>
              </a:rPr>
              <a:t>όλ</a:t>
            </a:r>
            <a:r>
              <a:rPr lang="en-US" dirty="0">
                <a:highlight>
                  <a:srgbClr val="FFFFFF"/>
                </a:highlight>
                <a:latin typeface="Arial"/>
                <a:cs typeface="Arial"/>
              </a:rPr>
              <a:t>α τα αγα</a:t>
            </a:r>
            <a:r>
              <a:rPr lang="en-US" dirty="0" err="1">
                <a:highlight>
                  <a:srgbClr val="FFFFFF"/>
                </a:highlight>
                <a:latin typeface="Arial"/>
                <a:cs typeface="Arial"/>
              </a:rPr>
              <a:t>θά</a:t>
            </a:r>
            <a:r>
              <a:rPr lang="en-US" dirty="0">
                <a:highlight>
                  <a:srgbClr val="FFFFFF"/>
                </a:highlight>
                <a:latin typeface="Arial"/>
                <a:cs typeface="Arial"/>
              </a:rPr>
              <a:t>. </a:t>
            </a:r>
            <a:r>
              <a:rPr lang="en-US" dirty="0" err="1">
                <a:highlight>
                  <a:srgbClr val="FFFFFF"/>
                </a:highlight>
                <a:latin typeface="Arial"/>
                <a:cs typeface="Arial"/>
              </a:rPr>
              <a:t>Γι</a:t>
            </a:r>
            <a:r>
              <a:rPr lang="en-US" dirty="0">
                <a:highlight>
                  <a:srgbClr val="FFFFFF"/>
                </a:highlight>
                <a:latin typeface="Arial"/>
                <a:cs typeface="Arial"/>
              </a:rPr>
              <a:t>α τα π</a:t>
            </a:r>
            <a:r>
              <a:rPr lang="en-US" dirty="0" err="1">
                <a:highlight>
                  <a:srgbClr val="FFFFFF"/>
                </a:highlight>
                <a:latin typeface="Arial"/>
                <a:cs typeface="Arial"/>
              </a:rPr>
              <a:t>ερισσότερ</a:t>
            </a:r>
            <a:r>
              <a:rPr lang="en-US" dirty="0">
                <a:highlight>
                  <a:srgbClr val="FFFFFF"/>
                </a:highlight>
                <a:latin typeface="Arial"/>
                <a:cs typeface="Arial"/>
              </a:rPr>
              <a:t>α αγα</a:t>
            </a:r>
            <a:r>
              <a:rPr lang="en-US" dirty="0" err="1">
                <a:highlight>
                  <a:srgbClr val="FFFFFF"/>
                </a:highlight>
                <a:latin typeface="Arial"/>
                <a:cs typeface="Arial"/>
              </a:rPr>
              <a:t>θά</a:t>
            </a:r>
            <a:r>
              <a:rPr lang="en-US" dirty="0">
                <a:highlight>
                  <a:srgbClr val="FFFFFF"/>
                </a:highlight>
                <a:latin typeface="Arial"/>
                <a:cs typeface="Arial"/>
              </a:rPr>
              <a:t>, τα οπ</a:t>
            </a:r>
            <a:r>
              <a:rPr lang="en-US" dirty="0" err="1">
                <a:highlight>
                  <a:srgbClr val="FFFFFF"/>
                </a:highlight>
                <a:latin typeface="Arial"/>
                <a:cs typeface="Arial"/>
              </a:rPr>
              <a:t>οί</a:t>
            </a:r>
            <a:r>
              <a:rPr lang="en-US" dirty="0">
                <a:highlight>
                  <a:srgbClr val="FFFFFF"/>
                </a:highlight>
                <a:latin typeface="Arial"/>
                <a:cs typeface="Arial"/>
              </a:rPr>
              <a:t>α </a:t>
            </a:r>
            <a:r>
              <a:rPr lang="en-US" dirty="0" err="1">
                <a:highlight>
                  <a:srgbClr val="FFFFFF"/>
                </a:highlight>
                <a:latin typeface="Arial"/>
                <a:cs typeface="Arial"/>
              </a:rPr>
              <a:t>ονομάζοντ</a:t>
            </a:r>
            <a:r>
              <a:rPr lang="en-US" dirty="0">
                <a:highlight>
                  <a:srgbClr val="FFFFFF"/>
                </a:highlight>
                <a:latin typeface="Arial"/>
                <a:cs typeface="Arial"/>
              </a:rPr>
              <a:t>αι και κα</a:t>
            </a:r>
            <a:r>
              <a:rPr lang="en-US" dirty="0" err="1">
                <a:highlight>
                  <a:srgbClr val="FFFFFF"/>
                </a:highlight>
                <a:latin typeface="Arial"/>
                <a:cs typeface="Arial"/>
              </a:rPr>
              <a:t>νονικά</a:t>
            </a:r>
            <a:r>
              <a:rPr lang="en-US" dirty="0">
                <a:highlight>
                  <a:srgbClr val="FFFFFF"/>
                </a:highlight>
                <a:latin typeface="Arial"/>
                <a:cs typeface="Arial"/>
              </a:rPr>
              <a:t> αγα</a:t>
            </a:r>
            <a:r>
              <a:rPr lang="en-US" dirty="0" err="1">
                <a:highlight>
                  <a:srgbClr val="FFFFFF"/>
                </a:highlight>
                <a:latin typeface="Arial"/>
                <a:cs typeface="Arial"/>
              </a:rPr>
              <a:t>θά</a:t>
            </a:r>
            <a:r>
              <a:rPr lang="en-US" dirty="0">
                <a:highlight>
                  <a:srgbClr val="FFFFFF"/>
                </a:highlight>
                <a:latin typeface="Arial"/>
                <a:cs typeface="Arial"/>
              </a:rPr>
              <a:t>, </a:t>
            </a:r>
            <a:r>
              <a:rPr lang="en-US" dirty="0" err="1">
                <a:highlight>
                  <a:srgbClr val="FFFFFF"/>
                </a:highlight>
                <a:latin typeface="Arial"/>
                <a:cs typeface="Arial"/>
              </a:rPr>
              <a:t>ότ</a:t>
            </a:r>
            <a:r>
              <a:rPr lang="en-US" dirty="0">
                <a:highlight>
                  <a:srgbClr val="FFFFFF"/>
                </a:highlight>
                <a:latin typeface="Arial"/>
                <a:cs typeface="Arial"/>
              </a:rPr>
              <a:t>αν α</a:t>
            </a:r>
            <a:r>
              <a:rPr lang="en-US" dirty="0" err="1">
                <a:highlight>
                  <a:srgbClr val="FFFFFF"/>
                </a:highlight>
                <a:latin typeface="Arial"/>
                <a:cs typeface="Arial"/>
              </a:rPr>
              <a:t>υξάνετ</a:t>
            </a:r>
            <a:r>
              <a:rPr lang="en-US" dirty="0">
                <a:highlight>
                  <a:srgbClr val="FFFFFF"/>
                </a:highlight>
                <a:latin typeface="Arial"/>
                <a:cs typeface="Arial"/>
              </a:rPr>
              <a:t>αι </a:t>
            </a:r>
            <a:r>
              <a:rPr lang="en-US" dirty="0" err="1">
                <a:highlight>
                  <a:srgbClr val="FFFFFF"/>
                </a:highlight>
                <a:latin typeface="Arial"/>
                <a:cs typeface="Arial"/>
              </a:rPr>
              <a:t>το</a:t>
            </a:r>
            <a:r>
              <a:rPr lang="en-US" dirty="0">
                <a:highlight>
                  <a:srgbClr val="FFFFFF"/>
                </a:highlight>
                <a:latin typeface="Arial"/>
                <a:cs typeface="Arial"/>
              </a:rPr>
              <a:t> </a:t>
            </a:r>
            <a:r>
              <a:rPr lang="en-US" dirty="0" err="1">
                <a:highlight>
                  <a:srgbClr val="FFFFFF"/>
                </a:highlight>
                <a:latin typeface="Arial"/>
                <a:cs typeface="Arial"/>
              </a:rPr>
              <a:t>μέγεθος</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εισοδήμ</a:t>
            </a:r>
            <a:r>
              <a:rPr lang="en-US" dirty="0">
                <a:highlight>
                  <a:srgbClr val="FFFFFF"/>
                </a:highlight>
                <a:latin typeface="Arial"/>
                <a:cs typeface="Arial"/>
              </a:rPr>
              <a:t>α</a:t>
            </a:r>
            <a:r>
              <a:rPr lang="en-US" dirty="0" err="1">
                <a:highlight>
                  <a:srgbClr val="FFFFFF"/>
                </a:highlight>
                <a:latin typeface="Arial"/>
                <a:cs typeface="Arial"/>
              </a:rPr>
              <a:t>τος</a:t>
            </a:r>
            <a:r>
              <a:rPr lang="en-US" dirty="0">
                <a:highlight>
                  <a:srgbClr val="FFFFFF"/>
                </a:highlight>
                <a:latin typeface="Arial"/>
                <a:cs typeface="Arial"/>
              </a:rPr>
              <a:t>, α</a:t>
            </a:r>
            <a:r>
              <a:rPr lang="en-US" dirty="0" err="1">
                <a:highlight>
                  <a:srgbClr val="FFFFFF"/>
                </a:highlight>
                <a:latin typeface="Arial"/>
                <a:cs typeface="Arial"/>
              </a:rPr>
              <a:t>υξάνετ</a:t>
            </a:r>
            <a:r>
              <a:rPr lang="en-US" dirty="0">
                <a:highlight>
                  <a:srgbClr val="FFFFFF"/>
                </a:highlight>
                <a:latin typeface="Arial"/>
                <a:cs typeface="Arial"/>
              </a:rPr>
              <a:t>αι και η </a:t>
            </a:r>
            <a:r>
              <a:rPr lang="en-US" dirty="0" err="1">
                <a:highlight>
                  <a:srgbClr val="FFFFFF"/>
                </a:highlight>
                <a:latin typeface="Arial"/>
                <a:cs typeface="Arial"/>
              </a:rPr>
              <a:t>ζήτησή</a:t>
            </a:r>
            <a:r>
              <a:rPr lang="en-US" dirty="0">
                <a:highlight>
                  <a:srgbClr val="FFFFFF"/>
                </a:highlight>
                <a:latin typeface="Arial"/>
                <a:cs typeface="Arial"/>
              </a:rPr>
              <a:t> </a:t>
            </a:r>
            <a:r>
              <a:rPr lang="en-US" dirty="0" err="1">
                <a:highlight>
                  <a:srgbClr val="FFFFFF"/>
                </a:highlight>
                <a:latin typeface="Arial"/>
                <a:cs typeface="Arial"/>
              </a:rPr>
              <a:t>τους</a:t>
            </a:r>
            <a:r>
              <a:rPr lang="en-US" dirty="0">
                <a:highlight>
                  <a:srgbClr val="FFFFFF"/>
                </a:highlight>
                <a:latin typeface="Arial"/>
                <a:cs typeface="Arial"/>
              </a:rPr>
              <a:t>, και, </a:t>
            </a:r>
            <a:r>
              <a:rPr lang="en-US" dirty="0" err="1">
                <a:highlight>
                  <a:srgbClr val="FFFFFF"/>
                </a:highlight>
                <a:latin typeface="Arial"/>
                <a:cs typeface="Arial"/>
              </a:rPr>
              <a:t>ότ</a:t>
            </a:r>
            <a:r>
              <a:rPr lang="en-US" dirty="0">
                <a:highlight>
                  <a:srgbClr val="FFFFFF"/>
                </a:highlight>
                <a:latin typeface="Arial"/>
                <a:cs typeface="Arial"/>
              </a:rPr>
              <a:t>αν </a:t>
            </a:r>
            <a:r>
              <a:rPr lang="en-US" dirty="0" err="1">
                <a:highlight>
                  <a:srgbClr val="FFFFFF"/>
                </a:highlight>
                <a:latin typeface="Arial"/>
                <a:cs typeface="Arial"/>
              </a:rPr>
              <a:t>μειώνετ</a:t>
            </a:r>
            <a:r>
              <a:rPr lang="en-US" dirty="0">
                <a:highlight>
                  <a:srgbClr val="FFFFFF"/>
                </a:highlight>
                <a:latin typeface="Arial"/>
                <a:cs typeface="Arial"/>
              </a:rPr>
              <a:t>αι </a:t>
            </a:r>
            <a:r>
              <a:rPr lang="en-US" dirty="0" err="1">
                <a:highlight>
                  <a:srgbClr val="FFFFFF"/>
                </a:highlight>
                <a:latin typeface="Arial"/>
                <a:cs typeface="Arial"/>
              </a:rPr>
              <a:t>το</a:t>
            </a:r>
            <a:r>
              <a:rPr lang="en-US" dirty="0">
                <a:highlight>
                  <a:srgbClr val="FFFFFF"/>
                </a:highlight>
                <a:latin typeface="Arial"/>
                <a:cs typeface="Arial"/>
              </a:rPr>
              <a:t> </a:t>
            </a:r>
            <a:r>
              <a:rPr lang="en-US" dirty="0" err="1">
                <a:highlight>
                  <a:srgbClr val="FFFFFF"/>
                </a:highlight>
                <a:latin typeface="Arial"/>
                <a:cs typeface="Arial"/>
              </a:rPr>
              <a:t>μέγεθος</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εισοδήμ</a:t>
            </a:r>
            <a:r>
              <a:rPr lang="en-US" dirty="0">
                <a:highlight>
                  <a:srgbClr val="FFFFFF"/>
                </a:highlight>
                <a:latin typeface="Arial"/>
                <a:cs typeface="Arial"/>
              </a:rPr>
              <a:t>α</a:t>
            </a:r>
            <a:r>
              <a:rPr lang="en-US" dirty="0" err="1">
                <a:highlight>
                  <a:srgbClr val="FFFFFF"/>
                </a:highlight>
                <a:latin typeface="Arial"/>
                <a:cs typeface="Arial"/>
              </a:rPr>
              <a:t>τος</a:t>
            </a:r>
            <a:r>
              <a:rPr lang="en-US" dirty="0">
                <a:highlight>
                  <a:srgbClr val="FFFFFF"/>
                </a:highlight>
                <a:latin typeface="Arial"/>
                <a:cs typeface="Arial"/>
              </a:rPr>
              <a:t>, </a:t>
            </a:r>
            <a:r>
              <a:rPr lang="en-US" dirty="0" err="1">
                <a:highlight>
                  <a:srgbClr val="FFFFFF"/>
                </a:highlight>
                <a:latin typeface="Arial"/>
                <a:cs typeface="Arial"/>
              </a:rPr>
              <a:t>μειώνετ</a:t>
            </a:r>
            <a:r>
              <a:rPr lang="en-US" dirty="0">
                <a:highlight>
                  <a:srgbClr val="FFFFFF"/>
                </a:highlight>
                <a:latin typeface="Arial"/>
                <a:cs typeface="Arial"/>
              </a:rPr>
              <a:t>αι και η </a:t>
            </a:r>
            <a:r>
              <a:rPr lang="en-US" dirty="0" err="1">
                <a:highlight>
                  <a:srgbClr val="FFFFFF"/>
                </a:highlight>
                <a:latin typeface="Arial"/>
                <a:cs typeface="Arial"/>
              </a:rPr>
              <a:t>ζήτησή</a:t>
            </a:r>
            <a:r>
              <a:rPr lang="en-US" dirty="0">
                <a:highlight>
                  <a:srgbClr val="FFFFFF"/>
                </a:highlight>
                <a:latin typeface="Arial"/>
                <a:cs typeface="Arial"/>
              </a:rPr>
              <a:t> </a:t>
            </a:r>
            <a:r>
              <a:rPr lang="en-US" dirty="0" err="1">
                <a:highlight>
                  <a:srgbClr val="FFFFFF"/>
                </a:highlight>
                <a:latin typeface="Arial"/>
                <a:cs typeface="Arial"/>
              </a:rPr>
              <a:t>τους</a:t>
            </a:r>
            <a:r>
              <a:rPr lang="en-US" dirty="0">
                <a:highlight>
                  <a:srgbClr val="FFFFFF"/>
                </a:highlight>
                <a:latin typeface="Arial"/>
                <a:cs typeface="Arial"/>
              </a:rPr>
              <a:t>. Υπ</a:t>
            </a:r>
            <a:r>
              <a:rPr lang="en-US" dirty="0" err="1">
                <a:highlight>
                  <a:srgbClr val="FFFFFF"/>
                </a:highlight>
                <a:latin typeface="Arial"/>
                <a:cs typeface="Arial"/>
              </a:rPr>
              <a:t>άρχουν</a:t>
            </a:r>
            <a:r>
              <a:rPr lang="en-US" dirty="0">
                <a:highlight>
                  <a:srgbClr val="FFFFFF"/>
                </a:highlight>
                <a:latin typeface="Arial"/>
                <a:cs typeface="Arial"/>
              </a:rPr>
              <a:t> </a:t>
            </a:r>
            <a:r>
              <a:rPr lang="en-US" dirty="0" err="1">
                <a:highlight>
                  <a:srgbClr val="FFFFFF"/>
                </a:highlight>
                <a:latin typeface="Arial"/>
                <a:cs typeface="Arial"/>
              </a:rPr>
              <a:t>όμως</a:t>
            </a:r>
            <a:r>
              <a:rPr lang="en-US" dirty="0">
                <a:highlight>
                  <a:srgbClr val="FFFFFF"/>
                </a:highlight>
                <a:latin typeface="Arial"/>
                <a:cs typeface="Arial"/>
              </a:rPr>
              <a:t> και αγα</a:t>
            </a:r>
            <a:r>
              <a:rPr lang="en-US" dirty="0" err="1">
                <a:highlight>
                  <a:srgbClr val="FFFFFF"/>
                </a:highlight>
                <a:latin typeface="Arial"/>
                <a:cs typeface="Arial"/>
              </a:rPr>
              <a:t>θά</a:t>
            </a:r>
            <a:r>
              <a:rPr lang="en-US" dirty="0">
                <a:highlight>
                  <a:srgbClr val="FFFFFF"/>
                </a:highlight>
                <a:latin typeface="Arial"/>
                <a:cs typeface="Arial"/>
              </a:rPr>
              <a:t> </a:t>
            </a:r>
            <a:r>
              <a:rPr lang="en-US" dirty="0" err="1">
                <a:highlight>
                  <a:srgbClr val="FFFFFF"/>
                </a:highlight>
                <a:latin typeface="Arial"/>
                <a:cs typeface="Arial"/>
              </a:rPr>
              <a:t>στ</a:t>
            </a:r>
            <a:r>
              <a:rPr lang="en-US" dirty="0">
                <a:highlight>
                  <a:srgbClr val="FFFFFF"/>
                </a:highlight>
                <a:latin typeface="Arial"/>
                <a:cs typeface="Arial"/>
              </a:rPr>
              <a:t>α οπ</a:t>
            </a:r>
            <a:r>
              <a:rPr lang="en-US" dirty="0" err="1">
                <a:highlight>
                  <a:srgbClr val="FFFFFF"/>
                </a:highlight>
                <a:latin typeface="Arial"/>
                <a:cs typeface="Arial"/>
              </a:rPr>
              <a:t>οί</a:t>
            </a:r>
            <a:r>
              <a:rPr lang="en-US" dirty="0">
                <a:highlight>
                  <a:srgbClr val="FFFFFF"/>
                </a:highlight>
                <a:latin typeface="Arial"/>
                <a:cs typeface="Arial"/>
              </a:rPr>
              <a:t>α </a:t>
            </a:r>
            <a:r>
              <a:rPr lang="en-US" dirty="0" err="1">
                <a:highlight>
                  <a:srgbClr val="FFFFFF"/>
                </a:highlight>
                <a:latin typeface="Arial"/>
                <a:cs typeface="Arial"/>
              </a:rPr>
              <a:t>οι</a:t>
            </a:r>
            <a:r>
              <a:rPr lang="en-US" dirty="0">
                <a:highlight>
                  <a:srgbClr val="FFFFFF"/>
                </a:highlight>
                <a:latin typeface="Arial"/>
                <a:cs typeface="Arial"/>
              </a:rPr>
              <a:t> </a:t>
            </a:r>
            <a:r>
              <a:rPr lang="en-US" dirty="0" err="1">
                <a:highlight>
                  <a:srgbClr val="FFFFFF"/>
                </a:highlight>
                <a:latin typeface="Arial"/>
                <a:cs typeface="Arial"/>
              </a:rPr>
              <a:t>μετ</a:t>
            </a:r>
            <a:r>
              <a:rPr lang="en-US" dirty="0">
                <a:highlight>
                  <a:srgbClr val="FFFFFF"/>
                </a:highlight>
                <a:latin typeface="Arial"/>
                <a:cs typeface="Arial"/>
              </a:rPr>
              <a:t>αβ</a:t>
            </a:r>
            <a:r>
              <a:rPr lang="en-US" dirty="0" err="1">
                <a:highlight>
                  <a:srgbClr val="FFFFFF"/>
                </a:highlight>
                <a:latin typeface="Arial"/>
                <a:cs typeface="Arial"/>
              </a:rPr>
              <a:t>ολές</a:t>
            </a:r>
            <a:r>
              <a:rPr lang="en-US" dirty="0">
                <a:highlight>
                  <a:srgbClr val="FFFFFF"/>
                </a:highlight>
                <a:latin typeface="Arial"/>
                <a:cs typeface="Arial"/>
              </a:rPr>
              <a:t> </a:t>
            </a:r>
            <a:r>
              <a:rPr lang="en-US" dirty="0" err="1">
                <a:highlight>
                  <a:srgbClr val="FFFFFF"/>
                </a:highlight>
                <a:latin typeface="Arial"/>
                <a:cs typeface="Arial"/>
              </a:rPr>
              <a:t>στο</a:t>
            </a:r>
            <a:r>
              <a:rPr lang="en-US" dirty="0">
                <a:highlight>
                  <a:srgbClr val="FFFFFF"/>
                </a:highlight>
                <a:latin typeface="Arial"/>
                <a:cs typeface="Arial"/>
              </a:rPr>
              <a:t> </a:t>
            </a:r>
            <a:r>
              <a:rPr lang="en-US" dirty="0" err="1">
                <a:highlight>
                  <a:srgbClr val="FFFFFF"/>
                </a:highlight>
                <a:latin typeface="Arial"/>
                <a:cs typeface="Arial"/>
              </a:rPr>
              <a:t>μέγεθος</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εισοδήμ</a:t>
            </a:r>
            <a:r>
              <a:rPr lang="en-US" dirty="0">
                <a:highlight>
                  <a:srgbClr val="FFFFFF"/>
                </a:highlight>
                <a:latin typeface="Arial"/>
                <a:cs typeface="Arial"/>
              </a:rPr>
              <a:t>α</a:t>
            </a:r>
            <a:r>
              <a:rPr lang="en-US" dirty="0" err="1">
                <a:highlight>
                  <a:srgbClr val="FFFFFF"/>
                </a:highlight>
                <a:latin typeface="Arial"/>
                <a:cs typeface="Arial"/>
              </a:rPr>
              <a:t>τος</a:t>
            </a:r>
            <a:r>
              <a:rPr lang="en-US" dirty="0">
                <a:highlight>
                  <a:srgbClr val="FFFFFF"/>
                </a:highlight>
                <a:latin typeface="Arial"/>
                <a:cs typeface="Arial"/>
              </a:rPr>
              <a:t> επ</a:t>
            </a:r>
            <a:r>
              <a:rPr lang="en-US" dirty="0" err="1">
                <a:highlight>
                  <a:srgbClr val="FFFFFF"/>
                </a:highlight>
                <a:latin typeface="Arial"/>
                <a:cs typeface="Arial"/>
              </a:rPr>
              <a:t>ιδρούν</a:t>
            </a:r>
            <a:r>
              <a:rPr lang="en-US" dirty="0">
                <a:highlight>
                  <a:srgbClr val="FFFFFF"/>
                </a:highlight>
                <a:latin typeface="Arial"/>
                <a:cs typeface="Arial"/>
              </a:rPr>
              <a:t> α</a:t>
            </a:r>
            <a:r>
              <a:rPr lang="en-US" dirty="0" err="1">
                <a:highlight>
                  <a:srgbClr val="FFFFFF"/>
                </a:highlight>
                <a:latin typeface="Arial"/>
                <a:cs typeface="Arial"/>
              </a:rPr>
              <a:t>ντίστροφ</a:t>
            </a:r>
            <a:r>
              <a:rPr lang="en-US" dirty="0">
                <a:highlight>
                  <a:srgbClr val="FFFFFF"/>
                </a:highlight>
                <a:latin typeface="Arial"/>
                <a:cs typeface="Arial"/>
              </a:rPr>
              <a:t>α </a:t>
            </a:r>
            <a:r>
              <a:rPr lang="en-US" dirty="0" err="1">
                <a:highlight>
                  <a:srgbClr val="FFFFFF"/>
                </a:highlight>
                <a:latin typeface="Arial"/>
                <a:cs typeface="Arial"/>
              </a:rPr>
              <a:t>στη</a:t>
            </a:r>
            <a:r>
              <a:rPr lang="en-US" dirty="0">
                <a:highlight>
                  <a:srgbClr val="FFFFFF"/>
                </a:highlight>
                <a:latin typeface="Arial"/>
                <a:cs typeface="Arial"/>
              </a:rPr>
              <a:t> </a:t>
            </a:r>
            <a:r>
              <a:rPr lang="en-US" dirty="0" err="1">
                <a:highlight>
                  <a:srgbClr val="FFFFFF"/>
                </a:highlight>
                <a:latin typeface="Arial"/>
                <a:cs typeface="Arial"/>
              </a:rPr>
              <a:t>ζήτησή</a:t>
            </a:r>
            <a:r>
              <a:rPr lang="en-US" dirty="0">
                <a:highlight>
                  <a:srgbClr val="FFFFFF"/>
                </a:highlight>
                <a:latin typeface="Arial"/>
                <a:cs typeface="Arial"/>
              </a:rPr>
              <a:t> </a:t>
            </a:r>
            <a:r>
              <a:rPr lang="en-US" dirty="0" err="1">
                <a:highlight>
                  <a:srgbClr val="FFFFFF"/>
                </a:highlight>
                <a:latin typeface="Arial"/>
                <a:cs typeface="Arial"/>
              </a:rPr>
              <a:t>τους</a:t>
            </a:r>
            <a:r>
              <a:rPr lang="en-US" dirty="0">
                <a:highlight>
                  <a:srgbClr val="FFFFFF"/>
                </a:highlight>
                <a:latin typeface="Arial"/>
                <a:cs typeface="Arial"/>
              </a:rPr>
              <a:t>. Τα αγα</a:t>
            </a:r>
            <a:r>
              <a:rPr lang="en-US" dirty="0" err="1">
                <a:highlight>
                  <a:srgbClr val="FFFFFF"/>
                </a:highlight>
                <a:latin typeface="Arial"/>
                <a:cs typeface="Arial"/>
              </a:rPr>
              <a:t>θά</a:t>
            </a:r>
            <a:r>
              <a:rPr lang="en-US" dirty="0">
                <a:highlight>
                  <a:srgbClr val="FFFFFF"/>
                </a:highlight>
                <a:latin typeface="Arial"/>
                <a:cs typeface="Arial"/>
              </a:rPr>
              <a:t> α</a:t>
            </a:r>
            <a:r>
              <a:rPr lang="en-US" dirty="0" err="1">
                <a:highlight>
                  <a:srgbClr val="FFFFFF"/>
                </a:highlight>
                <a:latin typeface="Arial"/>
                <a:cs typeface="Arial"/>
              </a:rPr>
              <a:t>υτά</a:t>
            </a:r>
            <a:r>
              <a:rPr lang="en-US" dirty="0">
                <a:highlight>
                  <a:srgbClr val="FFFFFF"/>
                </a:highlight>
                <a:latin typeface="Arial"/>
                <a:cs typeface="Arial"/>
              </a:rPr>
              <a:t> </a:t>
            </a:r>
            <a:r>
              <a:rPr lang="en-US" dirty="0" err="1">
                <a:highlight>
                  <a:srgbClr val="FFFFFF"/>
                </a:highlight>
                <a:latin typeface="Arial"/>
                <a:cs typeface="Arial"/>
              </a:rPr>
              <a:t>ονομάζοντ</a:t>
            </a:r>
            <a:r>
              <a:rPr lang="en-US" dirty="0">
                <a:highlight>
                  <a:srgbClr val="FFFFFF"/>
                </a:highlight>
                <a:latin typeface="Arial"/>
                <a:cs typeface="Arial"/>
              </a:rPr>
              <a:t>αι κα</a:t>
            </a:r>
            <a:r>
              <a:rPr lang="en-US" dirty="0" err="1">
                <a:highlight>
                  <a:srgbClr val="FFFFFF"/>
                </a:highlight>
                <a:latin typeface="Arial"/>
                <a:cs typeface="Arial"/>
              </a:rPr>
              <a:t>τώτερ</a:t>
            </a:r>
            <a:r>
              <a:rPr lang="en-US" dirty="0">
                <a:highlight>
                  <a:srgbClr val="FFFFFF"/>
                </a:highlight>
                <a:latin typeface="Arial"/>
                <a:cs typeface="Arial"/>
              </a:rPr>
              <a:t>α αγα</a:t>
            </a:r>
            <a:r>
              <a:rPr lang="en-US" dirty="0" err="1">
                <a:highlight>
                  <a:srgbClr val="FFFFFF"/>
                </a:highlight>
                <a:latin typeface="Arial"/>
                <a:cs typeface="Arial"/>
              </a:rPr>
              <a:t>θά</a:t>
            </a:r>
            <a:r>
              <a:rPr lang="en-US" dirty="0">
                <a:highlight>
                  <a:srgbClr val="FFFFFF"/>
                </a:highlight>
                <a:latin typeface="Arial"/>
                <a:cs typeface="Arial"/>
              </a:rPr>
              <a:t> ή "αγα</a:t>
            </a:r>
            <a:r>
              <a:rPr lang="en-US" dirty="0" err="1">
                <a:highlight>
                  <a:srgbClr val="FFFFFF"/>
                </a:highlight>
                <a:latin typeface="Arial"/>
                <a:cs typeface="Arial"/>
              </a:rPr>
              <a:t>θά</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φτωχού</a:t>
            </a:r>
            <a:r>
              <a:rPr lang="en-US" dirty="0">
                <a:highlight>
                  <a:srgbClr val="FFFFFF"/>
                </a:highlight>
                <a:latin typeface="Arial"/>
                <a:cs typeface="Arial"/>
              </a:rPr>
              <a:t>", α</a:t>
            </a:r>
            <a:r>
              <a:rPr lang="en-US" dirty="0" err="1">
                <a:highlight>
                  <a:srgbClr val="FFFFFF"/>
                </a:highlight>
                <a:latin typeface="Arial"/>
                <a:cs typeface="Arial"/>
              </a:rPr>
              <a:t>φού</a:t>
            </a:r>
            <a:r>
              <a:rPr lang="en-US" dirty="0">
                <a:highlight>
                  <a:srgbClr val="FFFFFF"/>
                </a:highlight>
                <a:latin typeface="Arial"/>
                <a:cs typeface="Arial"/>
              </a:rPr>
              <a:t> α</a:t>
            </a:r>
            <a:r>
              <a:rPr lang="en-US" dirty="0" err="1">
                <a:highlight>
                  <a:srgbClr val="FFFFFF"/>
                </a:highlight>
                <a:latin typeface="Arial"/>
                <a:cs typeface="Arial"/>
              </a:rPr>
              <a:t>γοράζοντ</a:t>
            </a:r>
            <a:r>
              <a:rPr lang="en-US" dirty="0">
                <a:highlight>
                  <a:srgbClr val="FFFFFF"/>
                </a:highlight>
                <a:latin typeface="Arial"/>
                <a:cs typeface="Arial"/>
              </a:rPr>
              <a:t>αι </a:t>
            </a:r>
            <a:r>
              <a:rPr lang="en-US" dirty="0" err="1">
                <a:highlight>
                  <a:srgbClr val="FFFFFF"/>
                </a:highlight>
                <a:latin typeface="Arial"/>
                <a:cs typeface="Arial"/>
              </a:rPr>
              <a:t>συνήθως</a:t>
            </a:r>
            <a:r>
              <a:rPr lang="en-US" dirty="0">
                <a:highlight>
                  <a:srgbClr val="FFFFFF"/>
                </a:highlight>
                <a:latin typeface="Arial"/>
                <a:cs typeface="Arial"/>
              </a:rPr>
              <a:t> από </a:t>
            </a:r>
            <a:r>
              <a:rPr lang="en-US" dirty="0" err="1">
                <a:highlight>
                  <a:srgbClr val="FFFFFF"/>
                </a:highlight>
                <a:latin typeface="Arial"/>
                <a:cs typeface="Arial"/>
              </a:rPr>
              <a:t>οικογένειες</a:t>
            </a:r>
            <a:r>
              <a:rPr lang="en-US" dirty="0">
                <a:highlight>
                  <a:srgbClr val="FFFFFF"/>
                </a:highlight>
                <a:latin typeface="Arial"/>
                <a:cs typeface="Arial"/>
              </a:rPr>
              <a:t> </a:t>
            </a:r>
            <a:r>
              <a:rPr lang="en-US" dirty="0" err="1">
                <a:highlight>
                  <a:srgbClr val="FFFFFF"/>
                </a:highlight>
                <a:latin typeface="Arial"/>
                <a:cs typeface="Arial"/>
              </a:rPr>
              <a:t>με</a:t>
            </a:r>
            <a:r>
              <a:rPr lang="en-US" dirty="0">
                <a:highlight>
                  <a:srgbClr val="FFFFFF"/>
                </a:highlight>
                <a:latin typeface="Arial"/>
                <a:cs typeface="Arial"/>
              </a:rPr>
              <a:t> π</a:t>
            </a:r>
            <a:r>
              <a:rPr lang="en-US" dirty="0" err="1">
                <a:highlight>
                  <a:srgbClr val="FFFFFF"/>
                </a:highlight>
                <a:latin typeface="Arial"/>
                <a:cs typeface="Arial"/>
              </a:rPr>
              <a:t>ολύ</a:t>
            </a:r>
            <a:r>
              <a:rPr lang="en-US" dirty="0">
                <a:highlight>
                  <a:srgbClr val="FFFFFF"/>
                </a:highlight>
                <a:latin typeface="Arial"/>
                <a:cs typeface="Arial"/>
              </a:rPr>
              <a:t> χα</a:t>
            </a:r>
            <a:r>
              <a:rPr lang="en-US" dirty="0" err="1">
                <a:highlight>
                  <a:srgbClr val="FFFFFF"/>
                </a:highlight>
                <a:latin typeface="Arial"/>
                <a:cs typeface="Arial"/>
              </a:rPr>
              <a:t>μηλό</a:t>
            </a:r>
            <a:r>
              <a:rPr lang="en-US" dirty="0">
                <a:highlight>
                  <a:srgbClr val="FFFFFF"/>
                </a:highlight>
                <a:latin typeface="Arial"/>
                <a:cs typeface="Arial"/>
              </a:rPr>
              <a:t> </a:t>
            </a:r>
            <a:r>
              <a:rPr lang="en-US" dirty="0" err="1">
                <a:highlight>
                  <a:srgbClr val="FFFFFF"/>
                </a:highlight>
                <a:latin typeface="Arial"/>
                <a:cs typeface="Arial"/>
              </a:rPr>
              <a:t>εισόδημ</a:t>
            </a:r>
            <a:r>
              <a:rPr lang="en-US" dirty="0">
                <a:highlight>
                  <a:srgbClr val="FFFFFF"/>
                </a:highlight>
                <a:latin typeface="Arial"/>
                <a:cs typeface="Arial"/>
              </a:rPr>
              <a:t>α, </a:t>
            </a:r>
            <a:r>
              <a:rPr lang="en-US" dirty="0" err="1">
                <a:highlight>
                  <a:srgbClr val="FFFFFF"/>
                </a:highlight>
                <a:latin typeface="Arial"/>
                <a:cs typeface="Arial"/>
              </a:rPr>
              <a:t>γι</a:t>
            </a:r>
            <a:r>
              <a:rPr lang="en-US" dirty="0">
                <a:highlight>
                  <a:srgbClr val="FFFFFF"/>
                </a:highlight>
                <a:latin typeface="Arial"/>
                <a:cs typeface="Arial"/>
              </a:rPr>
              <a:t>α</a:t>
            </a:r>
            <a:r>
              <a:rPr lang="en-US" dirty="0" err="1">
                <a:highlight>
                  <a:srgbClr val="FFFFFF"/>
                </a:highlight>
                <a:latin typeface="Arial"/>
                <a:cs typeface="Arial"/>
              </a:rPr>
              <a:t>τί</a:t>
            </a:r>
            <a:r>
              <a:rPr lang="en-US" dirty="0">
                <a:highlight>
                  <a:srgbClr val="FFFFFF"/>
                </a:highlight>
                <a:latin typeface="Arial"/>
                <a:cs typeface="Arial"/>
              </a:rPr>
              <a:t> </a:t>
            </a:r>
            <a:r>
              <a:rPr lang="en-US" dirty="0" err="1">
                <a:highlight>
                  <a:srgbClr val="FFFFFF"/>
                </a:highlight>
                <a:latin typeface="Arial"/>
                <a:cs typeface="Arial"/>
              </a:rPr>
              <a:t>είν</a:t>
            </a:r>
            <a:r>
              <a:rPr lang="en-US" dirty="0">
                <a:highlight>
                  <a:srgbClr val="FFFFFF"/>
                </a:highlight>
                <a:latin typeface="Arial"/>
                <a:cs typeface="Arial"/>
              </a:rPr>
              <a:t>αι τα </a:t>
            </a:r>
            <a:r>
              <a:rPr lang="en-US" dirty="0" err="1">
                <a:highlight>
                  <a:srgbClr val="FFFFFF"/>
                </a:highlight>
                <a:latin typeface="Arial"/>
                <a:cs typeface="Arial"/>
              </a:rPr>
              <a:t>φτηνότερ</a:t>
            </a:r>
            <a:r>
              <a:rPr lang="en-US" dirty="0">
                <a:highlight>
                  <a:srgbClr val="FFFFFF"/>
                </a:highlight>
                <a:latin typeface="Arial"/>
                <a:cs typeface="Arial"/>
              </a:rPr>
              <a:t>α </a:t>
            </a:r>
            <a:r>
              <a:rPr lang="en-US" dirty="0" err="1">
                <a:highlight>
                  <a:srgbClr val="FFFFFF"/>
                </a:highlight>
                <a:latin typeface="Arial"/>
                <a:cs typeface="Arial"/>
              </a:rPr>
              <a:t>στην</a:t>
            </a:r>
            <a:r>
              <a:rPr lang="en-US" dirty="0">
                <a:highlight>
                  <a:srgbClr val="FFFFFF"/>
                </a:highlight>
                <a:latin typeface="Arial"/>
                <a:cs typeface="Arial"/>
              </a:rPr>
              <a:t> α</a:t>
            </a:r>
            <a:r>
              <a:rPr lang="en-US" dirty="0" err="1">
                <a:highlight>
                  <a:srgbClr val="FFFFFF"/>
                </a:highlight>
                <a:latin typeface="Arial"/>
                <a:cs typeface="Arial"/>
              </a:rPr>
              <a:t>γορά</a:t>
            </a:r>
            <a:r>
              <a:rPr lang="en-US" dirty="0">
                <a:highlight>
                  <a:srgbClr val="FFFFFF"/>
                </a:highlight>
                <a:latin typeface="Arial"/>
                <a:cs typeface="Arial"/>
              </a:rPr>
              <a:t>, όπ</a:t>
            </a:r>
            <a:r>
              <a:rPr lang="en-US" dirty="0" err="1">
                <a:highlight>
                  <a:srgbClr val="FFFFFF"/>
                </a:highlight>
                <a:latin typeface="Arial"/>
                <a:cs typeface="Arial"/>
              </a:rPr>
              <a:t>ως</a:t>
            </a:r>
            <a:r>
              <a:rPr lang="en-US" dirty="0">
                <a:highlight>
                  <a:srgbClr val="FFFFFF"/>
                </a:highlight>
                <a:latin typeface="Arial"/>
                <a:cs typeface="Arial"/>
              </a:rPr>
              <a:t> η μα</a:t>
            </a:r>
            <a:r>
              <a:rPr lang="en-US" dirty="0" err="1">
                <a:highlight>
                  <a:srgbClr val="FFFFFF"/>
                </a:highlight>
                <a:latin typeface="Arial"/>
                <a:cs typeface="Arial"/>
              </a:rPr>
              <a:t>ργ</a:t>
            </a:r>
            <a:r>
              <a:rPr lang="en-US" dirty="0">
                <a:highlight>
                  <a:srgbClr val="FFFFFF"/>
                </a:highlight>
                <a:latin typeface="Arial"/>
                <a:cs typeface="Arial"/>
              </a:rPr>
              <a:t>α</a:t>
            </a:r>
            <a:r>
              <a:rPr lang="en-US" dirty="0" err="1">
                <a:highlight>
                  <a:srgbClr val="FFFFFF"/>
                </a:highlight>
                <a:latin typeface="Arial"/>
                <a:cs typeface="Arial"/>
              </a:rPr>
              <a:t>ρίνη</a:t>
            </a:r>
            <a:r>
              <a:rPr lang="en-US" dirty="0">
                <a:highlight>
                  <a:srgbClr val="FFFFFF"/>
                </a:highlight>
                <a:latin typeface="Arial"/>
                <a:cs typeface="Arial"/>
              </a:rPr>
              <a:t>, τα κα</a:t>
            </a:r>
            <a:r>
              <a:rPr lang="en-US" dirty="0" err="1">
                <a:highlight>
                  <a:srgbClr val="FFFFFF"/>
                </a:highlight>
                <a:latin typeface="Arial"/>
                <a:cs typeface="Arial"/>
              </a:rPr>
              <a:t>τεψυγμέν</a:t>
            </a:r>
            <a:r>
              <a:rPr lang="en-US" dirty="0">
                <a:highlight>
                  <a:srgbClr val="FFFFFF"/>
                </a:highlight>
                <a:latin typeface="Arial"/>
                <a:cs typeface="Arial"/>
              </a:rPr>
              <a:t>α </a:t>
            </a:r>
            <a:r>
              <a:rPr lang="en-US" dirty="0" err="1">
                <a:highlight>
                  <a:srgbClr val="FFFFFF"/>
                </a:highlight>
                <a:latin typeface="Arial"/>
                <a:cs typeface="Arial"/>
              </a:rPr>
              <a:t>ψάρι</a:t>
            </a:r>
            <a:r>
              <a:rPr lang="en-US" dirty="0">
                <a:highlight>
                  <a:srgbClr val="FFFFFF"/>
                </a:highlight>
                <a:latin typeface="Arial"/>
                <a:cs typeface="Arial"/>
              </a:rPr>
              <a:t>α, </a:t>
            </a:r>
            <a:r>
              <a:rPr lang="en-US" dirty="0" err="1">
                <a:highlight>
                  <a:srgbClr val="FFFFFF"/>
                </a:highlight>
                <a:latin typeface="Arial"/>
                <a:cs typeface="Arial"/>
              </a:rPr>
              <a:t>το</a:t>
            </a:r>
            <a:r>
              <a:rPr lang="en-US" dirty="0">
                <a:highlight>
                  <a:srgbClr val="FFFFFF"/>
                </a:highlight>
                <a:latin typeface="Arial"/>
                <a:cs typeface="Arial"/>
              </a:rPr>
              <a:t> </a:t>
            </a:r>
            <a:r>
              <a:rPr lang="en-US" dirty="0" err="1">
                <a:highlight>
                  <a:srgbClr val="FFFFFF"/>
                </a:highlight>
                <a:latin typeface="Arial"/>
                <a:cs typeface="Arial"/>
              </a:rPr>
              <a:t>ψωμί</a:t>
            </a:r>
            <a:r>
              <a:rPr lang="en-US" dirty="0">
                <a:highlight>
                  <a:srgbClr val="FFFFFF"/>
                </a:highlight>
                <a:latin typeface="Arial"/>
                <a:cs typeface="Arial"/>
              </a:rPr>
              <a:t> </a:t>
            </a:r>
            <a:r>
              <a:rPr lang="en-US" dirty="0" err="1">
                <a:highlight>
                  <a:srgbClr val="FFFFFF"/>
                </a:highlight>
                <a:latin typeface="Arial"/>
                <a:cs typeface="Arial"/>
              </a:rPr>
              <a:t>δι</a:t>
            </a:r>
            <a:r>
              <a:rPr lang="en-US" dirty="0">
                <a:highlight>
                  <a:srgbClr val="FFFFFF"/>
                </a:highlight>
                <a:latin typeface="Arial"/>
                <a:cs typeface="Arial"/>
              </a:rPr>
              <a:t>α</a:t>
            </a:r>
            <a:r>
              <a:rPr lang="en-US" dirty="0" err="1">
                <a:highlight>
                  <a:srgbClr val="FFFFFF"/>
                </a:highlight>
                <a:latin typeface="Arial"/>
                <a:cs typeface="Arial"/>
              </a:rPr>
              <a:t>τίμησης</a:t>
            </a:r>
            <a:r>
              <a:rPr lang="en-US" dirty="0">
                <a:highlight>
                  <a:srgbClr val="FFFFFF"/>
                </a:highlight>
                <a:latin typeface="Arial"/>
                <a:cs typeface="Arial"/>
              </a:rPr>
              <a:t>. </a:t>
            </a:r>
            <a:r>
              <a:rPr lang="en-US" dirty="0" err="1">
                <a:highlight>
                  <a:srgbClr val="FFFFFF"/>
                </a:highlight>
                <a:latin typeface="Arial"/>
                <a:cs typeface="Arial"/>
              </a:rPr>
              <a:t>Αυξήσεις</a:t>
            </a:r>
            <a:r>
              <a:rPr lang="en-US" dirty="0">
                <a:highlight>
                  <a:srgbClr val="FFFFFF"/>
                </a:highlight>
                <a:latin typeface="Arial"/>
                <a:cs typeface="Arial"/>
              </a:rPr>
              <a:t> </a:t>
            </a:r>
            <a:r>
              <a:rPr lang="en-US" dirty="0" err="1">
                <a:highlight>
                  <a:srgbClr val="FFFFFF"/>
                </a:highlight>
                <a:latin typeface="Arial"/>
                <a:cs typeface="Arial"/>
              </a:rPr>
              <a:t>στο</a:t>
            </a:r>
            <a:r>
              <a:rPr lang="en-US" dirty="0">
                <a:highlight>
                  <a:srgbClr val="FFFFFF"/>
                </a:highlight>
                <a:latin typeface="Arial"/>
                <a:cs typeface="Arial"/>
              </a:rPr>
              <a:t> </a:t>
            </a:r>
            <a:r>
              <a:rPr lang="en-US" dirty="0" err="1">
                <a:highlight>
                  <a:srgbClr val="FFFFFF"/>
                </a:highlight>
                <a:latin typeface="Arial"/>
                <a:cs typeface="Arial"/>
              </a:rPr>
              <a:t>μέγεθος</a:t>
            </a:r>
            <a:r>
              <a:rPr lang="en-US" dirty="0">
                <a:highlight>
                  <a:srgbClr val="FFFFFF"/>
                </a:highlight>
                <a:latin typeface="Arial"/>
                <a:cs typeface="Arial"/>
              </a:rPr>
              <a:t> </a:t>
            </a:r>
            <a:r>
              <a:rPr lang="en-US" dirty="0" err="1">
                <a:highlight>
                  <a:srgbClr val="FFFFFF"/>
                </a:highlight>
                <a:latin typeface="Arial"/>
                <a:cs typeface="Arial"/>
              </a:rPr>
              <a:t>του</a:t>
            </a:r>
            <a:r>
              <a:rPr lang="en-US" dirty="0">
                <a:highlight>
                  <a:srgbClr val="FFFFFF"/>
                </a:highlight>
                <a:latin typeface="Arial"/>
                <a:cs typeface="Arial"/>
              </a:rPr>
              <a:t> </a:t>
            </a:r>
            <a:r>
              <a:rPr lang="en-US" dirty="0" err="1">
                <a:highlight>
                  <a:srgbClr val="FFFFFF"/>
                </a:highlight>
                <a:latin typeface="Arial"/>
                <a:cs typeface="Arial"/>
              </a:rPr>
              <a:t>εισοδήμ</a:t>
            </a:r>
            <a:r>
              <a:rPr lang="en-US" dirty="0">
                <a:highlight>
                  <a:srgbClr val="FFFFFF"/>
                </a:highlight>
                <a:latin typeface="Arial"/>
                <a:cs typeface="Arial"/>
              </a:rPr>
              <a:t>α</a:t>
            </a:r>
            <a:r>
              <a:rPr lang="en-US" dirty="0" err="1">
                <a:highlight>
                  <a:srgbClr val="FFFFFF"/>
                </a:highlight>
                <a:latin typeface="Arial"/>
                <a:cs typeface="Arial"/>
              </a:rPr>
              <a:t>τος</a:t>
            </a:r>
            <a:r>
              <a:rPr lang="en-US" dirty="0">
                <a:highlight>
                  <a:srgbClr val="FFFFFF"/>
                </a:highlight>
                <a:latin typeface="Arial"/>
                <a:cs typeface="Arial"/>
              </a:rPr>
              <a:t> </a:t>
            </a:r>
            <a:r>
              <a:rPr lang="en-US" dirty="0" err="1">
                <a:highlight>
                  <a:srgbClr val="FFFFFF"/>
                </a:highlight>
                <a:latin typeface="Arial"/>
                <a:cs typeface="Arial"/>
              </a:rPr>
              <a:t>κάνουν</a:t>
            </a:r>
            <a:r>
              <a:rPr lang="en-US" dirty="0">
                <a:highlight>
                  <a:srgbClr val="FFFFFF"/>
                </a:highlight>
                <a:latin typeface="Arial"/>
                <a:cs typeface="Arial"/>
              </a:rPr>
              <a:t> </a:t>
            </a:r>
            <a:r>
              <a:rPr lang="en-US" dirty="0" err="1">
                <a:highlight>
                  <a:srgbClr val="FFFFFF"/>
                </a:highlight>
                <a:latin typeface="Arial"/>
                <a:cs typeface="Arial"/>
              </a:rPr>
              <a:t>τον</a:t>
            </a:r>
            <a:r>
              <a:rPr lang="en-US" dirty="0">
                <a:highlight>
                  <a:srgbClr val="FFFFFF"/>
                </a:highlight>
                <a:latin typeface="Arial"/>
                <a:cs typeface="Arial"/>
              </a:rPr>
              <a:t> κατανα</a:t>
            </a:r>
            <a:r>
              <a:rPr lang="en-US" dirty="0" err="1">
                <a:highlight>
                  <a:srgbClr val="FFFFFF"/>
                </a:highlight>
                <a:latin typeface="Arial"/>
                <a:cs typeface="Arial"/>
              </a:rPr>
              <a:t>λωτή</a:t>
            </a:r>
            <a:r>
              <a:rPr lang="en-US" dirty="0">
                <a:highlight>
                  <a:srgbClr val="FFFFFF"/>
                </a:highlight>
                <a:latin typeface="Arial"/>
                <a:cs typeface="Arial"/>
              </a:rPr>
              <a:t> να </a:t>
            </a:r>
            <a:r>
              <a:rPr lang="en-US" dirty="0" err="1">
                <a:highlight>
                  <a:srgbClr val="FFFFFF"/>
                </a:highlight>
                <a:latin typeface="Arial"/>
                <a:cs typeface="Arial"/>
              </a:rPr>
              <a:t>μειώσει</a:t>
            </a:r>
            <a:r>
              <a:rPr lang="en-US" dirty="0">
                <a:highlight>
                  <a:srgbClr val="FFFFFF"/>
                </a:highlight>
                <a:latin typeface="Arial"/>
                <a:cs typeface="Arial"/>
              </a:rPr>
              <a:t> </a:t>
            </a:r>
            <a:r>
              <a:rPr lang="en-US" dirty="0" err="1">
                <a:highlight>
                  <a:srgbClr val="FFFFFF"/>
                </a:highlight>
                <a:latin typeface="Arial"/>
                <a:cs typeface="Arial"/>
              </a:rPr>
              <a:t>τη</a:t>
            </a:r>
            <a:r>
              <a:rPr lang="en-US" dirty="0">
                <a:highlight>
                  <a:srgbClr val="FFFFFF"/>
                </a:highlight>
                <a:latin typeface="Arial"/>
                <a:cs typeface="Arial"/>
              </a:rPr>
              <a:t> </a:t>
            </a:r>
            <a:r>
              <a:rPr lang="en-US" dirty="0" err="1">
                <a:highlight>
                  <a:srgbClr val="FFFFFF"/>
                </a:highlight>
                <a:latin typeface="Arial"/>
                <a:cs typeface="Arial"/>
              </a:rPr>
              <a:t>ζήτηση</a:t>
            </a:r>
            <a:r>
              <a:rPr lang="en-US" dirty="0">
                <a:highlight>
                  <a:srgbClr val="FFFFFF"/>
                </a:highlight>
                <a:latin typeface="Arial"/>
                <a:cs typeface="Arial"/>
              </a:rPr>
              <a:t> α</a:t>
            </a:r>
            <a:r>
              <a:rPr lang="en-US" dirty="0" err="1">
                <a:highlight>
                  <a:srgbClr val="FFFFFF"/>
                </a:highlight>
                <a:latin typeface="Arial"/>
                <a:cs typeface="Arial"/>
              </a:rPr>
              <a:t>υτών</a:t>
            </a:r>
            <a:r>
              <a:rPr lang="en-US" dirty="0">
                <a:highlight>
                  <a:srgbClr val="FFFFFF"/>
                </a:highlight>
                <a:latin typeface="Arial"/>
                <a:cs typeface="Arial"/>
              </a:rPr>
              <a:t> </a:t>
            </a:r>
            <a:r>
              <a:rPr lang="en-US" dirty="0" err="1">
                <a:highlight>
                  <a:srgbClr val="FFFFFF"/>
                </a:highlight>
                <a:latin typeface="Arial"/>
                <a:cs typeface="Arial"/>
              </a:rPr>
              <a:t>των</a:t>
            </a:r>
            <a:r>
              <a:rPr lang="en-US" dirty="0">
                <a:highlight>
                  <a:srgbClr val="FFFFFF"/>
                </a:highlight>
                <a:latin typeface="Arial"/>
                <a:cs typeface="Arial"/>
              </a:rPr>
              <a:t> αγα</a:t>
            </a:r>
            <a:r>
              <a:rPr lang="en-US" dirty="0" err="1">
                <a:highlight>
                  <a:srgbClr val="FFFFFF"/>
                </a:highlight>
                <a:latin typeface="Arial"/>
                <a:cs typeface="Arial"/>
              </a:rPr>
              <a:t>θών</a:t>
            </a:r>
            <a:r>
              <a:rPr lang="en-US" dirty="0">
                <a:highlight>
                  <a:srgbClr val="FFFFFF"/>
                </a:highlight>
                <a:latin typeface="Arial"/>
                <a:cs typeface="Arial"/>
              </a:rPr>
              <a:t> και να </a:t>
            </a:r>
            <a:r>
              <a:rPr lang="en-US" dirty="0" err="1">
                <a:highlight>
                  <a:srgbClr val="FFFFFF"/>
                </a:highlight>
                <a:latin typeface="Arial"/>
                <a:cs typeface="Arial"/>
              </a:rPr>
              <a:t>στρ</a:t>
            </a:r>
            <a:r>
              <a:rPr lang="en-US" dirty="0">
                <a:highlight>
                  <a:srgbClr val="FFFFFF"/>
                </a:highlight>
                <a:latin typeface="Arial"/>
                <a:cs typeface="Arial"/>
              </a:rPr>
              <a:t>α</a:t>
            </a:r>
            <a:r>
              <a:rPr lang="en-US" dirty="0" err="1">
                <a:highlight>
                  <a:srgbClr val="FFFFFF"/>
                </a:highlight>
                <a:latin typeface="Arial"/>
                <a:cs typeface="Arial"/>
              </a:rPr>
              <a:t>φεί</a:t>
            </a:r>
            <a:r>
              <a:rPr lang="en-US" dirty="0">
                <a:highlight>
                  <a:srgbClr val="FFFFFF"/>
                </a:highlight>
                <a:latin typeface="Arial"/>
                <a:cs typeface="Arial"/>
              </a:rPr>
              <a:t> </a:t>
            </a:r>
            <a:r>
              <a:rPr lang="en-US" dirty="0" err="1">
                <a:highlight>
                  <a:srgbClr val="FFFFFF"/>
                </a:highlight>
                <a:latin typeface="Arial"/>
                <a:cs typeface="Arial"/>
              </a:rPr>
              <a:t>σε</a:t>
            </a:r>
            <a:r>
              <a:rPr lang="en-US" dirty="0">
                <a:highlight>
                  <a:srgbClr val="FFFFFF"/>
                </a:highlight>
                <a:latin typeface="Arial"/>
                <a:cs typeface="Arial"/>
              </a:rPr>
              <a:t> κα</a:t>
            </a:r>
            <a:r>
              <a:rPr lang="en-US" dirty="0" err="1">
                <a:highlight>
                  <a:srgbClr val="FFFFFF"/>
                </a:highlight>
                <a:latin typeface="Arial"/>
                <a:cs typeface="Arial"/>
              </a:rPr>
              <a:t>νονικά</a:t>
            </a:r>
            <a:r>
              <a:rPr lang="en-US" dirty="0">
                <a:highlight>
                  <a:srgbClr val="FFFFFF"/>
                </a:highlight>
                <a:latin typeface="Arial"/>
                <a:cs typeface="Arial"/>
              </a:rPr>
              <a:t> αγα</a:t>
            </a:r>
            <a:r>
              <a:rPr lang="en-US" dirty="0" err="1">
                <a:highlight>
                  <a:srgbClr val="FFFFFF"/>
                </a:highlight>
                <a:latin typeface="Arial"/>
                <a:cs typeface="Arial"/>
              </a:rPr>
              <a:t>θά</a:t>
            </a:r>
            <a:r>
              <a:rPr lang="en-US" dirty="0">
                <a:highlight>
                  <a:srgbClr val="FFFFFF"/>
                </a:highlight>
                <a:latin typeface="Arial"/>
                <a:cs typeface="Arial"/>
              </a:rPr>
              <a:t>.</a:t>
            </a:r>
          </a:p>
        </p:txBody>
      </p:sp>
    </p:spTree>
    <p:extLst>
      <p:ext uri="{BB962C8B-B14F-4D97-AF65-F5344CB8AC3E}">
        <p14:creationId xmlns:p14="http://schemas.microsoft.com/office/powerpoint/2010/main" val="2040365599"/>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ccentBoxVTI">
      <a:majorFont>
        <a:latin typeface="Avenir Next LT Pro"/>
        <a:ea typeface=""/>
        <a:cs typeface=""/>
      </a:majorFont>
      <a:minorFont>
        <a:latin typeface="Avenir Next LT Pro"/>
        <a:ea typeface=""/>
        <a:cs typeface=""/>
      </a:minorFont>
    </a:fontScheme>
    <a:fmtScheme name="AccentBox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F4FE582F-5DDE-4E50-A331-B77FB79D7361}" vid="{42624B42-66F4-4B9A-A3DB-EB561F16279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AccentBoxVTI</vt:lpstr>
      <vt:lpstr>ΕΝΟΤΗΤΑ 2</vt:lpstr>
      <vt:lpstr>Παρουσίαση του PowerPoint</vt:lpstr>
      <vt:lpstr>2. Η συμπεριφορά του καταναλωτή</vt:lpstr>
      <vt:lpstr>3. Νόμος ζήτησης - Καμπύλη ζήτησης</vt:lpstr>
      <vt:lpstr>5. Η συνάρτηση ζήτησης</vt:lpstr>
      <vt:lpstr>Παρουσίαση του PowerPoint</vt:lpstr>
      <vt:lpstr>ii) Η ισοσκελής υπερβολή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8. Ελαστικότητα ζήτησης ως προς την τιμή  </vt:lpstr>
      <vt:lpstr>10. Ελαστική και Ανελαστική Ζήτηση</vt:lpstr>
      <vt:lpstr>11. Ειδικές περιπτώσεις καμπύλης ζήτησης και ελαστικότητας</vt:lpstr>
      <vt:lpstr>Παρουσίαση του PowerPoint</vt:lpstr>
      <vt:lpstr>(iv) Η ελαστικότητα στην ευθεία καμπύλη ζήτησης</vt:lpstr>
      <vt:lpstr>12. Συνολική δαπάνη των καταναλωτών 13. Ελαστικότητα ζήτησης και συνολική δαπάνη των καταναλωτών</vt:lpstr>
      <vt:lpstr>Παρουσίαση του PowerPoint</vt:lpstr>
      <vt:lpstr>14. Χρησιμότητα της Ελαστικότητας ζήτησης</vt:lpstr>
      <vt:lpstr>15. Ελαστικότητα της ζήτησης ως προς το εισόδημα ή εισοδηματική ελαστικότητα</vt:lpstr>
      <vt:lpstr>Τιμές της εισοδηματικής ελαστικότητας για κανονικά και κατώτερα αγαθά</vt:lpstr>
      <vt:lpstr>Σχόλια</vt:lpstr>
      <vt:lpstr>ΤΕΛΟΣ 2 ΕΝΟΤΗΤΑΣ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319</cp:revision>
  <dcterms:created xsi:type="dcterms:W3CDTF">2025-03-20T08:44:52Z</dcterms:created>
  <dcterms:modified xsi:type="dcterms:W3CDTF">2025-03-21T17:37:17Z</dcterms:modified>
</cp:coreProperties>
</file>