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60" r:id="rId5"/>
    <p:sldId id="270" r:id="rId6"/>
    <p:sldId id="269" r:id="rId7"/>
    <p:sldId id="271" r:id="rId8"/>
    <p:sldId id="267" r:id="rId9"/>
    <p:sldId id="273" r:id="rId10"/>
    <p:sldId id="272" r:id="rId11"/>
    <p:sldId id="275" r:id="rId12"/>
    <p:sldId id="274" r:id="rId13"/>
    <p:sldId id="268" r:id="rId14"/>
    <p:sldId id="27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8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DBDDE-7CAC-439A-A787-B380BA350EB2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C2704-6164-46C3-A225-F822D3E606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54EA4-6042-4446-912E-F88F6412E55F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EEBE2-5DD6-4748-8E1C-C202DCBEDF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EEBE2-5DD6-4748-8E1C-C202DCBEDF57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65863D-7CE2-4512-BB48-1C37F4D48176}" type="datetimeFigureOut">
              <a:rPr lang="el-GR" smtClean="0"/>
              <a:pPr/>
              <a:t>11/12/2011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A430CA-A98C-42B9-81E2-7B4944846589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Συνδεσμολογία Αντιστάσεων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5572140"/>
            <a:ext cx="6400800" cy="57150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bg1"/>
                </a:solidFill>
              </a:rPr>
              <a:t>Φωτοπούλου Φωτεινή</a:t>
            </a: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2428880" cy="242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57158" y="1928802"/>
            <a:ext cx="46434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>
                <a:solidFill>
                  <a:srgbClr val="000000"/>
                </a:solidFill>
              </a:rPr>
              <a:t>ΓΕΝΙΚΟ ΛΥΚΕΙΟ</a:t>
            </a:r>
          </a:p>
          <a:p>
            <a:r>
              <a:rPr lang="el-GR" i="1" dirty="0" smtClean="0">
                <a:solidFill>
                  <a:srgbClr val="000000"/>
                </a:solidFill>
              </a:rPr>
              <a:t>ΤΑΞΗ Γ</a:t>
            </a:r>
          </a:p>
          <a:p>
            <a:r>
              <a:rPr lang="el-GR" i="1" dirty="0" smtClean="0">
                <a:solidFill>
                  <a:srgbClr val="000000"/>
                </a:solidFill>
              </a:rPr>
              <a:t>ΚΑΤΕΥΘΥΝΣΗ ΤΕΧΝΟΛΟΓΙΚΗ</a:t>
            </a:r>
          </a:p>
          <a:p>
            <a:r>
              <a:rPr lang="el-GR" i="1" dirty="0" smtClean="0">
                <a:solidFill>
                  <a:srgbClr val="000000"/>
                </a:solidFill>
              </a:rPr>
              <a:t>ΚΥΚΛΟΣ ΤΕΧΝΟΛΟΓΙΑΣ &amp; ΠΑΡΑΓΩΓΗΣ</a:t>
            </a:r>
          </a:p>
          <a:p>
            <a:r>
              <a:rPr lang="el-GR" i="1" dirty="0" smtClean="0">
                <a:solidFill>
                  <a:srgbClr val="000000"/>
                </a:solidFill>
              </a:rPr>
              <a:t>ΜΑΘΗΜΑ ΗΛΕΚΤΡΟΛΟΓΙΑΣ</a:t>
            </a:r>
          </a:p>
          <a:p>
            <a:r>
              <a:rPr lang="el-GR" i="1" dirty="0" smtClean="0">
                <a:solidFill>
                  <a:srgbClr val="000000"/>
                </a:solidFill>
              </a:rPr>
              <a:t>ΚΕΦΑΛΑΙΟ 1</a:t>
            </a:r>
            <a:endParaRPr lang="el-GR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Παράλληλη συνδεσμολογία (Γ)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57290" y="1571612"/>
            <a:ext cx="6400800" cy="1714512"/>
          </a:xfrm>
        </p:spPr>
        <p:txBody>
          <a:bodyPr>
            <a:normAutofit/>
          </a:bodyPr>
          <a:lstStyle/>
          <a:p>
            <a:pPr algn="just"/>
            <a:r>
              <a:rPr lang="el-GR" u="sng" dirty="0" smtClean="0">
                <a:solidFill>
                  <a:schemeClr val="bg1"/>
                </a:solidFill>
              </a:rPr>
              <a:t>Απλή εφαρμογή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r>
              <a:rPr lang="el-GR" dirty="0" smtClean="0">
                <a:solidFill>
                  <a:schemeClr val="bg1"/>
                </a:solidFill>
              </a:rPr>
              <a:t>Δίνεται : </a:t>
            </a:r>
            <a:r>
              <a:rPr lang="en-US" dirty="0" smtClean="0">
                <a:solidFill>
                  <a:schemeClr val="bg1"/>
                </a:solidFill>
              </a:rPr>
              <a:t>R1//R2//R3</a:t>
            </a:r>
            <a:r>
              <a:rPr lang="el-GR" dirty="0" smtClean="0">
                <a:solidFill>
                  <a:schemeClr val="bg1"/>
                </a:solidFill>
              </a:rPr>
              <a:t> και </a:t>
            </a:r>
            <a:r>
              <a:rPr lang="en-US" dirty="0" smtClean="0">
                <a:solidFill>
                  <a:schemeClr val="bg1"/>
                </a:solidFill>
              </a:rPr>
              <a:t>R1=R2=R3=6</a:t>
            </a:r>
            <a:r>
              <a:rPr lang="el-GR" dirty="0" smtClean="0">
                <a:solidFill>
                  <a:schemeClr val="bg1"/>
                </a:solidFill>
              </a:rPr>
              <a:t>Ω</a:t>
            </a:r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R</a:t>
            </a:r>
            <a:r>
              <a:rPr lang="el-GR" baseline="-25000" dirty="0" smtClean="0">
                <a:solidFill>
                  <a:schemeClr val="bg1"/>
                </a:solidFill>
              </a:rPr>
              <a:t>ΟΛ</a:t>
            </a:r>
            <a:r>
              <a:rPr lang="en-US" dirty="0" smtClean="0">
                <a:solidFill>
                  <a:schemeClr val="bg1"/>
                </a:solidFill>
              </a:rPr>
              <a:t> = </a:t>
            </a:r>
            <a:r>
              <a:rPr lang="en-US" sz="3200" b="1" dirty="0" smtClean="0">
                <a:solidFill>
                  <a:schemeClr val="bg1"/>
                </a:solidFill>
              </a:rPr>
              <a:t>;</a:t>
            </a:r>
            <a:r>
              <a:rPr lang="en-US" baseline="-25000" dirty="0" smtClean="0">
                <a:solidFill>
                  <a:schemeClr val="bg1"/>
                </a:solidFill>
              </a:rPr>
              <a:t>    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285852" y="3357561"/>
          <a:ext cx="2678926" cy="2143141"/>
        </p:xfrm>
        <a:graphic>
          <a:graphicData uri="http://schemas.openxmlformats.org/presentationml/2006/ole">
            <p:oleObj spid="_x0000_s9217" name="Equation" r:id="rId4" imgW="1282700" imgH="1028700" progId="Equation.3">
              <p:embed/>
            </p:oleObj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460875" y="3429000"/>
          <a:ext cx="3579813" cy="935037"/>
        </p:xfrm>
        <a:graphic>
          <a:graphicData uri="http://schemas.openxmlformats.org/presentationml/2006/ole">
            <p:oleObj spid="_x0000_s9219" name="Equation" r:id="rId5" imgW="1422360" imgH="368280" progId="Equation.3">
              <p:embed/>
            </p:oleObj>
          </a:graphicData>
        </a:graphic>
      </p:graphicFrame>
      <p:sp>
        <p:nvSpPr>
          <p:cNvPr id="12" name="Rounded Rectangular Callout 11"/>
          <p:cNvSpPr/>
          <p:nvPr/>
        </p:nvSpPr>
        <p:spPr>
          <a:xfrm>
            <a:off x="5643570" y="5072074"/>
            <a:ext cx="2786082" cy="1428760"/>
          </a:xfrm>
          <a:prstGeom prst="wedgeRoundRectCallout">
            <a:avLst>
              <a:gd name="adj1" fmla="val -46080"/>
              <a:gd name="adj2" fmla="val -89530"/>
              <a:gd name="adj3" fmla="val 16667"/>
            </a:avLst>
          </a:prstGeom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400" dirty="0" smtClean="0">
                <a:solidFill>
                  <a:schemeClr val="bg1"/>
                </a:solidFill>
              </a:rPr>
              <a:t>Γενίκευση για </a:t>
            </a:r>
            <a:r>
              <a:rPr lang="en-US" sz="2400" dirty="0" smtClean="0">
                <a:solidFill>
                  <a:schemeClr val="bg1"/>
                </a:solidFill>
              </a:rPr>
              <a:t>n</a:t>
            </a:r>
            <a:r>
              <a:rPr lang="el-GR" sz="2400" dirty="0" smtClean="0">
                <a:solidFill>
                  <a:schemeClr val="bg1"/>
                </a:solidFill>
              </a:rPr>
              <a:t> ίδιες αντιστάσεις...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Παράλληλη συνδεσμολογία (Δ)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57290" y="1571612"/>
            <a:ext cx="6400800" cy="2428892"/>
          </a:xfrm>
        </p:spPr>
        <p:txBody>
          <a:bodyPr>
            <a:normAutofit/>
          </a:bodyPr>
          <a:lstStyle/>
          <a:p>
            <a:pPr algn="just"/>
            <a:endParaRPr lang="el-GR" i="1" u="sng" dirty="0" smtClean="0">
              <a:solidFill>
                <a:schemeClr val="bg1"/>
              </a:solidFill>
            </a:endParaRPr>
          </a:p>
          <a:p>
            <a:pPr algn="just"/>
            <a:endParaRPr lang="el-GR" dirty="0" smtClean="0">
              <a:solidFill>
                <a:schemeClr val="bg1"/>
              </a:solidFill>
            </a:endParaRPr>
          </a:p>
          <a:p>
            <a:pPr algn="just"/>
            <a:endParaRPr lang="el-GR" dirty="0" smtClean="0">
              <a:solidFill>
                <a:schemeClr val="bg1"/>
              </a:solidFill>
            </a:endParaRPr>
          </a:p>
          <a:p>
            <a:pPr algn="just"/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" name="Round Diagonal Corner Rectangle 8"/>
          <p:cNvSpPr/>
          <p:nvPr/>
        </p:nvSpPr>
        <p:spPr>
          <a:xfrm>
            <a:off x="1071538" y="1928802"/>
            <a:ext cx="7072362" cy="3286148"/>
          </a:xfrm>
          <a:prstGeom prst="round2DiagRect">
            <a:avLst/>
          </a:prstGeom>
          <a:ln>
            <a:solidFill>
              <a:srgbClr val="8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i="1" u="sng" dirty="0" smtClean="0">
                <a:solidFill>
                  <a:schemeClr val="bg1"/>
                </a:solidFill>
              </a:rPr>
              <a:t>Για το σπίτι:</a:t>
            </a:r>
          </a:p>
          <a:p>
            <a:pPr algn="just"/>
            <a:r>
              <a:rPr lang="el-GR" sz="2800" dirty="0" smtClean="0">
                <a:solidFill>
                  <a:schemeClr val="bg1"/>
                </a:solidFill>
              </a:rPr>
              <a:t>Ένας μαθητής βρήκε την ισοδύναμη αντίσταση 2 αντιστάσεων </a:t>
            </a:r>
            <a:r>
              <a:rPr lang="en-US" sz="2800" dirty="0" smtClean="0">
                <a:solidFill>
                  <a:schemeClr val="bg1"/>
                </a:solidFill>
              </a:rPr>
              <a:t>R1, R2</a:t>
            </a:r>
            <a:r>
              <a:rPr lang="el-GR" sz="2800" dirty="0" smtClean="0">
                <a:solidFill>
                  <a:schemeClr val="bg1"/>
                </a:solidFill>
              </a:rPr>
              <a:t>  σε παράλληλη σύνδεση   </a:t>
            </a:r>
            <a:r>
              <a:rPr lang="en-US" sz="2800" dirty="0" smtClean="0">
                <a:solidFill>
                  <a:schemeClr val="bg1"/>
                </a:solidFill>
              </a:rPr>
              <a:t>R</a:t>
            </a:r>
            <a:r>
              <a:rPr lang="el-GR" sz="2800" baseline="-25000" dirty="0" smtClean="0">
                <a:solidFill>
                  <a:schemeClr val="bg1"/>
                </a:solidFill>
              </a:rPr>
              <a:t>ΟΛ</a:t>
            </a:r>
            <a:r>
              <a:rPr lang="el-GR" sz="2800" dirty="0" smtClean="0">
                <a:solidFill>
                  <a:schemeClr val="bg1"/>
                </a:solidFill>
              </a:rPr>
              <a:t>  &gt; </a:t>
            </a:r>
            <a:r>
              <a:rPr lang="en-US" sz="2800" dirty="0" smtClean="0">
                <a:solidFill>
                  <a:schemeClr val="bg1"/>
                </a:solidFill>
              </a:rPr>
              <a:t>R1. 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el-GR" sz="2800" dirty="0" smtClean="0">
                <a:solidFill>
                  <a:schemeClr val="bg1"/>
                </a:solidFill>
              </a:rPr>
              <a:t>Ελέγξτε  ...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229600" cy="3357586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>
                <a:solidFill>
                  <a:schemeClr val="bg1"/>
                </a:solidFill>
              </a:rPr>
              <a:t>Συνδεσμολογία αντιστάσεων: 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1.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σε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σειρά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2.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παράλληλα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3. </a:t>
            </a:r>
            <a:r>
              <a:rPr lang="el-GR" dirty="0" smtClean="0">
                <a:solidFill>
                  <a:srgbClr val="800000"/>
                </a:solidFill>
              </a:rPr>
              <a:t>μικτά</a:t>
            </a:r>
            <a:endParaRPr lang="el-GR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Μικτή συνδεσμολογία (Α)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96" y="1643050"/>
            <a:ext cx="6400800" cy="857256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l-GR" sz="2800" dirty="0" smtClean="0">
                <a:solidFill>
                  <a:schemeClr val="bg1"/>
                </a:solidFill>
              </a:rPr>
              <a:t>σε σειρά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  <a:r>
              <a:rPr lang="el-GR" sz="2800" dirty="0" smtClean="0">
                <a:solidFill>
                  <a:schemeClr val="bg1"/>
                </a:solidFill>
              </a:rPr>
              <a:t> παράλληλα </a:t>
            </a:r>
            <a:endParaRPr lang="el-GR" sz="2800" dirty="0">
              <a:solidFill>
                <a:schemeClr val="bg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 l="1442" t="5384" r="6010"/>
          <a:stretch>
            <a:fillRect/>
          </a:stretch>
        </p:blipFill>
        <p:spPr bwMode="auto">
          <a:xfrm>
            <a:off x="1785918" y="2928934"/>
            <a:ext cx="550072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42860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Μικτή συνδεσμολογία (Β)</a:t>
            </a:r>
            <a:endParaRPr lang="el-GR" sz="3600" dirty="0">
              <a:solidFill>
                <a:schemeClr val="bg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/>
          <a:srcRect l="1442" t="9999" r="6010"/>
          <a:stretch>
            <a:fillRect/>
          </a:stretch>
        </p:blipFill>
        <p:spPr bwMode="auto">
          <a:xfrm>
            <a:off x="1785918" y="1428736"/>
            <a:ext cx="550072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4214810" y="4572008"/>
          <a:ext cx="4086225" cy="1555750"/>
        </p:xfrm>
        <a:graphic>
          <a:graphicData uri="http://schemas.openxmlformats.org/presentationml/2006/ole">
            <p:oleObj spid="_x0000_s45057" name="Equation" r:id="rId5" imgW="1206360" imgH="45720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857224" y="4643446"/>
            <a:ext cx="2643206" cy="1071570"/>
          </a:xfrm>
          <a:prstGeom prst="roundRect">
            <a:avLst/>
          </a:prstGeom>
          <a:ln w="19050">
            <a:solidFill>
              <a:srgbClr val="0000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R</a:t>
            </a:r>
            <a:r>
              <a:rPr lang="el-GR" sz="3200" baseline="-25000" dirty="0" smtClean="0"/>
              <a:t>ΟΛ</a:t>
            </a:r>
            <a:r>
              <a:rPr lang="el-GR" sz="3200" dirty="0" smtClean="0"/>
              <a:t>=</a:t>
            </a:r>
            <a:r>
              <a:rPr lang="en-US" sz="3200" dirty="0" smtClean="0"/>
              <a:t>;;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ysClr val="windowText" lastClr="000000"/>
                </a:solidFill>
              </a:rPr>
              <a:t>Απλοποίηση κυκλωμάτων..</a:t>
            </a:r>
            <a:endParaRPr lang="el-GR" sz="4000" dirty="0">
              <a:solidFill>
                <a:sysClr val="windowText" lastClr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5500702"/>
            <a:ext cx="6400800" cy="642942"/>
          </a:xfrm>
        </p:spPr>
        <p:txBody>
          <a:bodyPr>
            <a:normAutofit/>
          </a:bodyPr>
          <a:lstStyle/>
          <a:p>
            <a:pPr algn="ctr"/>
            <a:endParaRPr lang="el-GR" dirty="0">
              <a:solidFill>
                <a:sysClr val="windowText" lastClr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0836" t="6084"/>
          <a:stretch>
            <a:fillRect/>
          </a:stretch>
        </p:blipFill>
        <p:spPr bwMode="auto">
          <a:xfrm>
            <a:off x="424807" y="2000240"/>
            <a:ext cx="5290201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/>
          <p:nvPr/>
        </p:nvPicPr>
        <p:blipFill>
          <a:blip r:embed="rId2"/>
          <a:srcRect l="9028" t="10822" r="75148"/>
          <a:stretch>
            <a:fillRect/>
          </a:stretch>
        </p:blipFill>
        <p:spPr bwMode="auto">
          <a:xfrm>
            <a:off x="7572396" y="2000240"/>
            <a:ext cx="107157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072330" y="3214686"/>
            <a:ext cx="1071570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Calibri" pitchFamily="34" charset="0"/>
                <a:cs typeface="Arial" pitchFamily="34" charset="0"/>
              </a:rPr>
              <a:t>68,156 </a:t>
            </a:r>
            <a:r>
              <a:rPr lang="el-GR" b="1" dirty="0">
                <a:solidFill>
                  <a:sysClr val="windowText" lastClr="000000"/>
                </a:solidFill>
                <a:latin typeface="Calibri" pitchFamily="34" charset="0"/>
                <a:cs typeface="Arial" pitchFamily="34" charset="0"/>
              </a:rPr>
              <a:t>Ω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929322" y="3071810"/>
            <a:ext cx="1071570" cy="78581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229600" cy="3357586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>
                <a:solidFill>
                  <a:schemeClr val="bg1"/>
                </a:solidFill>
              </a:rPr>
              <a:t>Συνδεσμολογία αντιστάσεων: 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1. </a:t>
            </a:r>
            <a:r>
              <a:rPr lang="el-GR" dirty="0" smtClean="0">
                <a:solidFill>
                  <a:srgbClr val="800000"/>
                </a:solidFill>
              </a:rPr>
              <a:t>σε σειρά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2.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παράλληλα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3.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μικτά</a:t>
            </a:r>
            <a:endParaRPr lang="el-GR" b="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Συνδεσμολογία σε σειρά (Α)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4214818"/>
            <a:ext cx="8358246" cy="1857388"/>
          </a:xfrm>
        </p:spPr>
        <p:txBody>
          <a:bodyPr>
            <a:noAutofit/>
          </a:bodyPr>
          <a:lstStyle/>
          <a:p>
            <a:pPr algn="just"/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●</a:t>
            </a:r>
            <a:r>
              <a:rPr lang="el-GR" sz="2800" dirty="0" smtClean="0">
                <a:solidFill>
                  <a:schemeClr val="bg1"/>
                </a:solidFill>
              </a:rPr>
              <a:t>Το τέλος της μίας αντίστασης συνδέεται με  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l-GR" sz="2800" dirty="0" smtClean="0">
                <a:solidFill>
                  <a:schemeClr val="bg1"/>
                </a:solidFill>
              </a:rPr>
              <a:t>την αρχή της  άλλης.</a:t>
            </a:r>
          </a:p>
          <a:p>
            <a:pPr algn="just"/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● </a:t>
            </a:r>
            <a:r>
              <a:rPr lang="el-GR" sz="2800" dirty="0" smtClean="0">
                <a:solidFill>
                  <a:schemeClr val="bg1"/>
                </a:solidFill>
              </a:rPr>
              <a:t>Διαρρέονται από το </a:t>
            </a:r>
            <a:r>
              <a:rPr lang="el-GR" sz="2800" b="1" i="1" dirty="0" smtClean="0">
                <a:solidFill>
                  <a:schemeClr val="bg1"/>
                </a:solidFill>
              </a:rPr>
              <a:t>ίδιο ρεύμα</a:t>
            </a:r>
            <a:r>
              <a:rPr lang="el-GR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● </a:t>
            </a:r>
            <a:r>
              <a:rPr lang="el-GR" sz="2800" dirty="0" smtClean="0">
                <a:solidFill>
                  <a:schemeClr val="bg1"/>
                </a:solidFill>
              </a:rPr>
              <a:t>Στα άκρα τους </a:t>
            </a:r>
            <a:r>
              <a:rPr lang="el-GR" sz="2800" dirty="0" smtClean="0">
                <a:solidFill>
                  <a:schemeClr val="bg1"/>
                </a:solidFill>
              </a:rPr>
              <a:t>επικρατεί </a:t>
            </a:r>
            <a:r>
              <a:rPr lang="el-GR" sz="2800" b="1" i="1" dirty="0" smtClean="0">
                <a:solidFill>
                  <a:schemeClr val="bg1"/>
                </a:solidFill>
              </a:rPr>
              <a:t>διαφορετική </a:t>
            </a:r>
            <a:r>
              <a:rPr lang="el-GR" sz="2800" b="1" i="1" dirty="0" smtClean="0">
                <a:solidFill>
                  <a:schemeClr val="bg1"/>
                </a:solidFill>
              </a:rPr>
              <a:t>τάση</a:t>
            </a:r>
            <a:r>
              <a:rPr lang="el-GR" sz="28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endParaRPr lang="el-GR" sz="2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 l="2312" t="9090" r="6647"/>
          <a:stretch>
            <a:fillRect/>
          </a:stretch>
        </p:blipFill>
        <p:spPr bwMode="auto">
          <a:xfrm>
            <a:off x="1500166" y="1571612"/>
            <a:ext cx="6000792" cy="238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Συνδεσμολογία σε σειρά (</a:t>
            </a:r>
            <a:r>
              <a:rPr lang="en-US" sz="3600" dirty="0" smtClean="0">
                <a:solidFill>
                  <a:schemeClr val="bg1"/>
                </a:solidFill>
              </a:rPr>
              <a:t>B</a:t>
            </a:r>
            <a:r>
              <a:rPr lang="el-GR" sz="3600" dirty="0" smtClean="0">
                <a:solidFill>
                  <a:schemeClr val="bg1"/>
                </a:solidFill>
              </a:rPr>
              <a:t>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6050" y="4714884"/>
            <a:ext cx="2714644" cy="714380"/>
          </a:xfrm>
          <a:solidFill>
            <a:schemeClr val="tx1"/>
          </a:solidFill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l-GR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ΟΛ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 =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+R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+…+</a:t>
            </a:r>
            <a:r>
              <a:rPr lang="en-US" sz="2800" dirty="0" err="1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sz="2800" baseline="-25000" dirty="0" err="1" smtClean="0">
                <a:solidFill>
                  <a:schemeClr val="bg1"/>
                </a:solidFill>
                <a:latin typeface="Calibri"/>
                <a:cs typeface="Calibri"/>
              </a:rPr>
              <a:t>n</a:t>
            </a:r>
            <a:endParaRPr lang="el-GR" sz="2800" baseline="-250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 l="2312" t="9090" r="6647"/>
          <a:stretch>
            <a:fillRect/>
          </a:stretch>
        </p:blipFill>
        <p:spPr bwMode="auto">
          <a:xfrm>
            <a:off x="1571604" y="1714488"/>
            <a:ext cx="6000792" cy="238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714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Συνδεσμολογία σε σειρά (Γ)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358246" cy="4572032"/>
          </a:xfrm>
        </p:spPr>
        <p:txBody>
          <a:bodyPr>
            <a:noAutofit/>
          </a:bodyPr>
          <a:lstStyle/>
          <a:p>
            <a:pPr algn="just"/>
            <a:endParaRPr lang="en-US" sz="28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just"/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Ένας μαθητής ισχυρίστηκε ότι βρίσκοντας την ισοδύναμη αντίσταση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l-GR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ΟΛ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 ενός κυκλώματος 4 αντιστάσεων (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, 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, 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, 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4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) με σύνδεση σειράς, κατέληξε σε αποτέλεσμα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l-GR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ΟΛ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&lt;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R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l-GR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2800" baseline="-25000" dirty="0" smtClean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endParaRPr lang="en-US" sz="28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just"/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M</a:t>
            </a:r>
            <a:r>
              <a:rPr lang="el-GR" sz="2800" dirty="0" smtClean="0">
                <a:solidFill>
                  <a:schemeClr val="bg1"/>
                </a:solidFill>
                <a:latin typeface="Calibri"/>
                <a:cs typeface="Calibri"/>
              </a:rPr>
              <a:t>πορεί να είναι σωστός ο ισχυρισμός του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;</a:t>
            </a:r>
            <a:endParaRPr lang="en-US" sz="2800" baseline="-250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just"/>
            <a:endParaRPr lang="el-GR" sz="28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endParaRPr lang="el-G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229600" cy="3357586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smtClean="0">
                <a:solidFill>
                  <a:schemeClr val="bg1"/>
                </a:solidFill>
              </a:rPr>
              <a:t>Συνδεσμολογία αντιστάσεων: 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1.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σε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σειρά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2. </a:t>
            </a:r>
            <a:r>
              <a:rPr lang="el-GR" dirty="0" smtClean="0">
                <a:solidFill>
                  <a:srgbClr val="800000"/>
                </a:solidFill>
              </a:rPr>
              <a:t>παράλληλα</a:t>
            </a:r>
            <a:r>
              <a:rPr lang="el-GR" dirty="0" smtClean="0">
                <a:solidFill>
                  <a:schemeClr val="bg1"/>
                </a:solidFill>
              </a:rPr>
              <a:t/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3. </a:t>
            </a:r>
            <a:r>
              <a:rPr lang="el-GR" b="0" dirty="0" smtClean="0">
                <a:solidFill>
                  <a:schemeClr val="bg1"/>
                </a:solidFill>
                <a:effectLst/>
              </a:rPr>
              <a:t>μικτά</a:t>
            </a:r>
            <a:endParaRPr lang="el-GR" b="0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Παράλληλη συνδεσμολογία (Α)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7158" y="4500570"/>
            <a:ext cx="8358246" cy="1857388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●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Οι αντιστάσεις έχουν κοινά άκρα.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●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Διαρρέονται από </a:t>
            </a: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διαφορετικό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ρεύμα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4572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●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Στα άκρα </a:t>
            </a: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τους </a:t>
            </a:r>
            <a:r>
              <a:rPr kumimoji="0" lang="el-G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επικρατεί </a:t>
            </a:r>
            <a:r>
              <a:rPr kumimoji="0" lang="el-GR" sz="2800" b="1" i="1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ίδια </a:t>
            </a:r>
            <a:r>
              <a:rPr kumimoji="0" lang="el-GR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τάση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 l="3824" r="1687"/>
          <a:stretch>
            <a:fillRect/>
          </a:stretch>
        </p:blipFill>
        <p:spPr bwMode="auto">
          <a:xfrm>
            <a:off x="2428860" y="1277417"/>
            <a:ext cx="4000528" cy="315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42852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>
                <a:solidFill>
                  <a:schemeClr val="bg1"/>
                </a:solidFill>
              </a:rPr>
              <a:t>Παράλληλη συνδεσμολογία (Β)</a:t>
            </a: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4572000" y="2071678"/>
          <a:ext cx="3725875" cy="1042311"/>
        </p:xfrm>
        <a:graphic>
          <a:graphicData uri="http://schemas.openxmlformats.org/presentationml/2006/ole">
            <p:oleObj spid="_x0000_s7169" name="Equation" r:id="rId4" imgW="1460160" imgH="406080" progId="Equation.3">
              <p:embed/>
            </p:oleObj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1071538" y="5000636"/>
            <a:ext cx="6400800" cy="71438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el-GR" sz="26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ΟΛ</a:t>
            </a:r>
            <a:r>
              <a:rPr kumimoji="0" lang="el-GR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στην περίπτωση που έχω 2 αντιστάσεις?</a:t>
            </a:r>
            <a:endParaRPr kumimoji="0" lang="el-GR" sz="2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 t="11029"/>
          <a:stretch>
            <a:fillRect/>
          </a:stretch>
        </p:blipFill>
        <p:spPr bwMode="auto">
          <a:xfrm>
            <a:off x="4643439" y="4786322"/>
            <a:ext cx="2428892" cy="1109040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/>
          <a:srcRect l="3824" r="1687"/>
          <a:stretch>
            <a:fillRect/>
          </a:stretch>
        </p:blipFill>
        <p:spPr bwMode="auto">
          <a:xfrm>
            <a:off x="214282" y="1308864"/>
            <a:ext cx="4000528" cy="315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</TotalTime>
  <Words>253</Words>
  <Application>Microsoft Office PowerPoint</Application>
  <PresentationFormat>On-screen Show (4:3)</PresentationFormat>
  <Paragraphs>53</Paragraphs>
  <Slides>14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Equation</vt:lpstr>
      <vt:lpstr>Συνδεσμολογία Αντιστάσεων</vt:lpstr>
      <vt:lpstr>Απλοποίηση κυκλωμάτων..</vt:lpstr>
      <vt:lpstr>Συνδεσμολογία αντιστάσεων:  1. σε σειρά 2. παράλληλα 3. μικτά</vt:lpstr>
      <vt:lpstr>Συνδεσμολογία σε σειρά (Α)</vt:lpstr>
      <vt:lpstr>Συνδεσμολογία σε σειρά (B)</vt:lpstr>
      <vt:lpstr>Συνδεσμολογία σε σειρά (Γ)</vt:lpstr>
      <vt:lpstr>Συνδεσμολογία αντιστάσεων:  1. σε σειρά 2. παράλληλα 3. μικτά</vt:lpstr>
      <vt:lpstr>Παράλληλη συνδεσμολογία (Α)</vt:lpstr>
      <vt:lpstr>Παράλληλη συνδεσμολογία (Β)</vt:lpstr>
      <vt:lpstr>Παράλληλη συνδεσμολογία (Γ)</vt:lpstr>
      <vt:lpstr>Παράλληλη συνδεσμολογία (Δ)</vt:lpstr>
      <vt:lpstr>Συνδεσμολογία αντιστάσεων:  1. σε σειρά 2. παράλληλα 3. μικτά</vt:lpstr>
      <vt:lpstr>Μικτή συνδεσμολογία (Α)</vt:lpstr>
      <vt:lpstr>Μικτή συνδεσμολογία (Β)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Φωτεινή</dc:creator>
  <cp:lastModifiedBy>Φωτεινή</cp:lastModifiedBy>
  <cp:revision>110</cp:revision>
  <dcterms:created xsi:type="dcterms:W3CDTF">2011-12-09T15:24:44Z</dcterms:created>
  <dcterms:modified xsi:type="dcterms:W3CDTF">2011-12-11T13:58:59Z</dcterms:modified>
</cp:coreProperties>
</file>