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3" r:id="rId4"/>
    <p:sldId id="257" r:id="rId5"/>
    <p:sldId id="266" r:id="rId6"/>
    <p:sldId id="271" r:id="rId7"/>
    <p:sldId id="272" r:id="rId8"/>
    <p:sldId id="258" r:id="rId9"/>
    <p:sldId id="276" r:id="rId10"/>
    <p:sldId id="260" r:id="rId11"/>
    <p:sldId id="261" r:id="rId12"/>
    <p:sldId id="262" r:id="rId13"/>
    <p:sldId id="263" r:id="rId14"/>
    <p:sldId id="264" r:id="rId15"/>
    <p:sldId id="274" r:id="rId16"/>
    <p:sldId id="265" r:id="rId17"/>
    <p:sldId id="269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0" y="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E29367-ECA4-4EE6-B7B7-23D41FD906CE}" type="datetimeFigureOut">
              <a:rPr lang="el-GR" smtClean="0"/>
              <a:pPr/>
              <a:t>3/4/2013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6DC0D4-9FAE-49AE-A8C3-F02079C18EE6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ΒΡΟΓΧΙΚΟ ΑΣΘΜΑ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ΠΡΩΤΕΣ ΒΟΗΘΕΙΕΣ</a:t>
            </a:r>
          </a:p>
          <a:p>
            <a:r>
              <a:rPr lang="el-GR" dirty="0" smtClean="0"/>
              <a:t>Β’ ΕΠΑ.Λ.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err="1" smtClean="0"/>
              <a:t>Προδιαθεσικοί</a:t>
            </a:r>
            <a:endParaRPr lang="el-GR" b="1" dirty="0" smtClean="0"/>
          </a:p>
          <a:p>
            <a:pPr>
              <a:buNone/>
            </a:pPr>
            <a:r>
              <a:rPr lang="el-GR" dirty="0" smtClean="0"/>
              <a:t>	-Γενετικοί (ύπαρξη μελών στην οικογένεια με άσθμα ή άλλες αλλεργίες)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-Ατοπία (σύνδρομο υπερευαισθησίας σε φυσικούς παράγοντες, πχ υγρασία, άσκηση, ψύχος, ιώσεις)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-Φύλο και ηλικία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Παράγοντες Κινδύνου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Αιτιολογικοί</a:t>
            </a:r>
          </a:p>
          <a:p>
            <a:pPr>
              <a:buNone/>
            </a:pPr>
            <a:r>
              <a:rPr lang="el-GR" dirty="0" smtClean="0"/>
              <a:t>	-</a:t>
            </a:r>
            <a:r>
              <a:rPr lang="el-GR" dirty="0" err="1" smtClean="0"/>
              <a:t>Ενδοοικιακά</a:t>
            </a:r>
            <a:r>
              <a:rPr lang="el-GR" dirty="0" smtClean="0"/>
              <a:t> αλλεργιογόνα (σκόνη, κατοικίδια ζώα)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</a:t>
            </a:r>
            <a:r>
              <a:rPr lang="el-GR" dirty="0" err="1" smtClean="0"/>
              <a:t>Εξωοικιακά</a:t>
            </a:r>
            <a:r>
              <a:rPr lang="el-GR" dirty="0" smtClean="0"/>
              <a:t> αλλεργιογόνα (γύρη, μύκητες)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-Φάρμακα (ασπιρίνη)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-Επαγγελματικά αίτια (αλεύρι σε αρτοποιούς, σκόνη ξύλου σε μαραγκούς, βαφές χρωμάτων σε βαφείς )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4" name="3 - Εικόνα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980728"/>
            <a:ext cx="2250845" cy="1397893"/>
          </a:xfrm>
          <a:prstGeom prst="rect">
            <a:avLst/>
          </a:prstGeom>
        </p:spPr>
      </p:pic>
      <p:pic>
        <p:nvPicPr>
          <p:cNvPr id="5" name="4 - Εικόνα" descr="images (5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27984" y="4005064"/>
            <a:ext cx="1390650" cy="1162050"/>
          </a:xfrm>
          <a:prstGeom prst="rect">
            <a:avLst/>
          </a:prstGeom>
        </p:spPr>
      </p:pic>
      <p:pic>
        <p:nvPicPr>
          <p:cNvPr id="6" name="5 - Εικόνα" descr="αρχείο λήψης (4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5661248"/>
            <a:ext cx="1052736" cy="1052736"/>
          </a:xfrm>
          <a:prstGeom prst="rect">
            <a:avLst/>
          </a:prstGeom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smtClean="0"/>
              <a:t>Επιβαρυντικοί</a:t>
            </a:r>
          </a:p>
          <a:p>
            <a:pPr>
              <a:buNone/>
            </a:pPr>
            <a:r>
              <a:rPr lang="el-GR" dirty="0" smtClean="0"/>
              <a:t>	-Αναπνευστικές λοιμώξεις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-Ατμοσφαιρική ρύπανση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	-Κάπνισμα</a:t>
            </a:r>
            <a:endParaRPr lang="el-GR" dirty="0"/>
          </a:p>
        </p:txBody>
      </p:sp>
      <p:pic>
        <p:nvPicPr>
          <p:cNvPr id="4" name="3 - Εικόνα" descr="images (10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916832"/>
            <a:ext cx="3241353" cy="2184648"/>
          </a:xfrm>
          <a:prstGeom prst="rect">
            <a:avLst/>
          </a:prstGeom>
        </p:spPr>
      </p:pic>
      <p:pic>
        <p:nvPicPr>
          <p:cNvPr id="6" name="5 - Εικόνα" descr="images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4653136"/>
            <a:ext cx="2266589" cy="1558280"/>
          </a:xfrm>
          <a:prstGeom prst="rect">
            <a:avLst/>
          </a:prstGeom>
        </p:spPr>
      </p:pic>
      <p:pic>
        <p:nvPicPr>
          <p:cNvPr id="7" name="6 - Εικόνα" descr="phpThumb_generated_thumbnail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4509120"/>
            <a:ext cx="2687675" cy="17800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Εκλυτικοί</a:t>
            </a:r>
            <a:r>
              <a:rPr lang="el-GR" dirty="0" smtClean="0"/>
              <a:t> Παράγοντες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Αλλεργιογόνα</a:t>
            </a:r>
          </a:p>
          <a:p>
            <a:r>
              <a:rPr lang="el-GR" dirty="0" smtClean="0"/>
              <a:t>Ατμοσφαιρική ρύπανση (βιομηχανία, θέρμανση, οχήματα)</a:t>
            </a:r>
          </a:p>
          <a:p>
            <a:r>
              <a:rPr lang="el-GR" dirty="0" smtClean="0"/>
              <a:t>Λοιμώξεις αναπνευστικού (κρυολογήματα, γρίπη, ιγμορίτιδα) </a:t>
            </a:r>
          </a:p>
          <a:p>
            <a:r>
              <a:rPr lang="el-GR" dirty="0" smtClean="0"/>
              <a:t>Άσκηση και υπεραερισμός (τρέξιμο, άλματα, ποδηλασία)</a:t>
            </a:r>
          </a:p>
          <a:p>
            <a:r>
              <a:rPr lang="el-GR" dirty="0" smtClean="0"/>
              <a:t>Καιρικές συνθήκες</a:t>
            </a:r>
          </a:p>
          <a:p>
            <a:r>
              <a:rPr lang="el-GR" dirty="0" smtClean="0"/>
              <a:t>Διατροφή (γαλακτοκομικά προϊόντα, αυγά, σιτάρι, καρύδια, σοκολάτα, ψάρι, οστρακοειδή)</a:t>
            </a:r>
          </a:p>
          <a:p>
            <a:r>
              <a:rPr lang="el-GR" dirty="0" smtClean="0"/>
              <a:t>Φάρμακα</a:t>
            </a:r>
          </a:p>
          <a:p>
            <a:r>
              <a:rPr lang="el-GR" dirty="0" smtClean="0"/>
              <a:t>Ορμονικοί παράγοντες</a:t>
            </a:r>
          </a:p>
          <a:p>
            <a:r>
              <a:rPr lang="el-GR" dirty="0" smtClean="0"/>
              <a:t>Ψυχολογικοί παράγοντες</a:t>
            </a:r>
          </a:p>
        </p:txBody>
      </p:sp>
      <p:pic>
        <p:nvPicPr>
          <p:cNvPr id="4" name="3 - Εικόνα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653136"/>
            <a:ext cx="3063309" cy="2031107"/>
          </a:xfrm>
          <a:prstGeom prst="rect">
            <a:avLst/>
          </a:prstGeom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Διάγνωση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Ιστορικό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Εξέταση από τον γιατρό</a:t>
            </a:r>
          </a:p>
          <a:p>
            <a:endParaRPr lang="el-GR" dirty="0" smtClean="0"/>
          </a:p>
          <a:p>
            <a:r>
              <a:rPr lang="el-GR" dirty="0" smtClean="0"/>
              <a:t>Εξετάσεις ελέγχου της αναπνευστικής λειτουργίας (</a:t>
            </a:r>
            <a:r>
              <a:rPr lang="el-GR" dirty="0" err="1" smtClean="0"/>
              <a:t>σπιρομέτρηση</a:t>
            </a:r>
            <a:r>
              <a:rPr lang="el-GR" dirty="0" smtClean="0"/>
              <a:t>)</a:t>
            </a:r>
            <a:endParaRPr lang="el-GR" dirty="0"/>
          </a:p>
        </p:txBody>
      </p:sp>
      <p:pic>
        <p:nvPicPr>
          <p:cNvPr id="4" name="3 - Εικόνα" descr="wp16b1ee63_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427350"/>
            <a:ext cx="2736304" cy="2159372"/>
          </a:xfrm>
          <a:prstGeom prst="rect">
            <a:avLst/>
          </a:prstGeom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Εκπαίδευση ασθενούς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γνωρίζει τι να κάνει σε περίπτωση κρίσης.</a:t>
            </a:r>
          </a:p>
          <a:p>
            <a:r>
              <a:rPr lang="el-GR" dirty="0" smtClean="0"/>
              <a:t>Να παίρνει τα φάρμακα του ακόμα και όταν νιώθει καλά.</a:t>
            </a:r>
          </a:p>
          <a:p>
            <a:r>
              <a:rPr lang="el-GR" dirty="0" smtClean="0"/>
              <a:t>Να αποφεύγει </a:t>
            </a:r>
            <a:r>
              <a:rPr lang="el-GR" dirty="0" err="1" smtClean="0"/>
              <a:t>εκλυτικούς</a:t>
            </a:r>
            <a:r>
              <a:rPr lang="el-GR" dirty="0" smtClean="0"/>
              <a:t> παράγοντες.</a:t>
            </a:r>
          </a:p>
          <a:p>
            <a:r>
              <a:rPr lang="el-GR" dirty="0" smtClean="0"/>
              <a:t>Να επισκέπτεται τακτικά τον γιατρό του.</a:t>
            </a:r>
          </a:p>
          <a:p>
            <a:r>
              <a:rPr lang="el-GR" dirty="0" smtClean="0"/>
              <a:t>Να ασκείται σε κλειστό χώρο και όχι στην ύπαιθρο όταν ο καιρός είναι ψυχρός και ξηρός.</a:t>
            </a:r>
          </a:p>
          <a:p>
            <a:r>
              <a:rPr lang="el-GR" dirty="0" smtClean="0"/>
              <a:t>Να προλαμβάνει τις αναπνευστικές λοιμώξεις. </a:t>
            </a:r>
            <a:endParaRPr lang="el-GR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Πρώτες Βοήθειες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Ηρεμούμε και ενθαρρύνουμε τον ασθενή.</a:t>
            </a:r>
          </a:p>
          <a:p>
            <a:pPr>
              <a:buNone/>
            </a:pPr>
            <a:endParaRPr lang="el-GR" dirty="0" smtClean="0"/>
          </a:p>
          <a:p>
            <a:pPr lvl="0"/>
            <a:r>
              <a:rPr lang="el-GR" dirty="0" smtClean="0"/>
              <a:t>Τον βάζουμε να καθίσει σε μία αναπαυτική καρέκλα ή να ξαπλώσει, διατηρώντας τον κορμό ανασηκωμένο, ακουμπισμένο πάνω σε μαξιλάρια. </a:t>
            </a:r>
          </a:p>
          <a:p>
            <a:pPr lvl="0"/>
            <a:endParaRPr lang="el-GR" dirty="0" smtClean="0"/>
          </a:p>
          <a:p>
            <a:pPr lvl="0"/>
            <a:r>
              <a:rPr lang="el-GR" dirty="0" smtClean="0"/>
              <a:t>Του εξασφαλίζουμε καθαρό αέρα.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Τον βοηθάμε να πάρει τα φάρμακά του. Του δίνουμε να κάνει 2-3 εισπνοές.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Καλούμε ιατρική βοήθεια αν τα συμπτώματα επιμένουν.</a:t>
            </a:r>
          </a:p>
          <a:p>
            <a:endParaRPr lang="el-GR" dirty="0"/>
          </a:p>
        </p:txBody>
      </p:sp>
      <p:pic>
        <p:nvPicPr>
          <p:cNvPr id="4" name="3 - Εικόνα" descr="images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836712"/>
            <a:ext cx="2685651" cy="1556767"/>
          </a:xfrm>
          <a:prstGeom prst="rect">
            <a:avLst/>
          </a:prstGeom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ΕΥΧΑΡΙΣΤΩ ΓΙΑ ΤΗΝ ΠΡΟΣΟΧΗ ΣΑΣ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Ιστορικά Στοιχεία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πρώτα καταγεγραμμένα συμπτώματα που μοιάζουν με αυτά του άσθματος βρέθηκαν σε </a:t>
            </a:r>
            <a:r>
              <a:rPr lang="el-GR" b="1" dirty="0" smtClean="0"/>
              <a:t>Αιγυπτιακό πάπυρο</a:t>
            </a:r>
            <a:r>
              <a:rPr lang="el-GR" dirty="0" smtClean="0"/>
              <a:t> (1550 </a:t>
            </a:r>
            <a:r>
              <a:rPr lang="el-GR" dirty="0" err="1" smtClean="0"/>
              <a:t>π.Χ.</a:t>
            </a:r>
            <a:r>
              <a:rPr lang="el-GR" dirty="0" smtClean="0"/>
              <a:t>).</a:t>
            </a:r>
          </a:p>
          <a:p>
            <a:r>
              <a:rPr lang="el-GR" dirty="0" smtClean="0"/>
              <a:t>Ο όρος «ασθμαίνω» αναφέρεται και από τον Όμηρο στην </a:t>
            </a:r>
            <a:r>
              <a:rPr lang="el-GR" dirty="0" err="1" smtClean="0"/>
              <a:t>Ιλιάδα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 όρος άσθμα εισήχθη από τον </a:t>
            </a:r>
            <a:r>
              <a:rPr lang="el-GR" b="1" dirty="0" smtClean="0"/>
              <a:t>Ιπποκράτη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 </a:t>
            </a:r>
            <a:r>
              <a:rPr lang="el-GR" b="1" dirty="0" err="1" smtClean="0"/>
              <a:t>Αρεταίος</a:t>
            </a:r>
            <a:r>
              <a:rPr lang="el-GR" b="1" dirty="0" smtClean="0"/>
              <a:t> ο </a:t>
            </a:r>
            <a:r>
              <a:rPr lang="el-GR" b="1" dirty="0" err="1" smtClean="0"/>
              <a:t>Καππαδόκης</a:t>
            </a:r>
            <a:r>
              <a:rPr lang="el-GR" dirty="0" smtClean="0"/>
              <a:t> και ο </a:t>
            </a:r>
            <a:r>
              <a:rPr lang="el-GR" b="1" dirty="0" smtClean="0"/>
              <a:t>Γαληνός</a:t>
            </a:r>
            <a:r>
              <a:rPr lang="el-GR" dirty="0" smtClean="0"/>
              <a:t> </a:t>
            </a:r>
          </a:p>
          <a:p>
            <a:pPr>
              <a:buNone/>
            </a:pPr>
            <a:r>
              <a:rPr lang="el-GR" dirty="0" smtClean="0"/>
              <a:t>	περιέγραψαν την εικόνα της νόσου με λεπτομέρειες.</a:t>
            </a:r>
          </a:p>
          <a:p>
            <a:r>
              <a:rPr lang="el-GR" dirty="0" smtClean="0"/>
              <a:t>Η πρώτη σύγχρονη προσέγγιση στην αντιμετώπιση του άσθματος έρχεται από τους </a:t>
            </a:r>
            <a:r>
              <a:rPr lang="el-GR" b="1" dirty="0" smtClean="0"/>
              <a:t>Κινέζους </a:t>
            </a:r>
            <a:r>
              <a:rPr lang="el-GR" dirty="0" smtClean="0"/>
              <a:t>που έδιναν στους ασθενείς εισπνοές από βότανα.</a:t>
            </a:r>
            <a:endParaRPr lang="el-GR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Ο </a:t>
            </a:r>
            <a:r>
              <a:rPr lang="el-GR" b="1" dirty="0" err="1" smtClean="0"/>
              <a:t>Bernardino</a:t>
            </a:r>
            <a:r>
              <a:rPr lang="el-GR" b="1" dirty="0" smtClean="0"/>
              <a:t> </a:t>
            </a:r>
            <a:r>
              <a:rPr lang="el-GR" b="1" dirty="0" err="1" smtClean="0"/>
              <a:t>Ramazzini</a:t>
            </a:r>
            <a:r>
              <a:rPr lang="el-GR" dirty="0" smtClean="0"/>
              <a:t>, ο πατέρας της αθλητιατρικής, ήταν ο πρώτος που αναφέρθηκε στη σχέση μεταξύ άσκησης και άσθματος.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Στις αρχές του 20</a:t>
            </a:r>
            <a:r>
              <a:rPr lang="el-GR" baseline="30000" dirty="0" smtClean="0"/>
              <a:t>ου</a:t>
            </a:r>
            <a:r>
              <a:rPr lang="el-GR" dirty="0" smtClean="0"/>
              <a:t> αιώνα το άσθμα θεωρούνταν </a:t>
            </a:r>
            <a:r>
              <a:rPr lang="el-GR" b="1" dirty="0" smtClean="0"/>
              <a:t>ψυχοσωματική νόσος</a:t>
            </a:r>
            <a:r>
              <a:rPr lang="el-GR" dirty="0" smtClean="0"/>
              <a:t> και οδήγησε </a:t>
            </a:r>
            <a:r>
              <a:rPr lang="el-GR" smtClean="0"/>
              <a:t>πολλούς ασθενείς σε </a:t>
            </a:r>
            <a:r>
              <a:rPr lang="el-GR" dirty="0" smtClean="0"/>
              <a:t>ψυχαναλυτική και ψυχοθεραπευτική αντιμετώπιση.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Οι </a:t>
            </a:r>
            <a:r>
              <a:rPr lang="el-GR" b="1" dirty="0" smtClean="0"/>
              <a:t>συσκευές χορήγησης εισπνεόμενων φαρμάκων για προσωπική χρήση</a:t>
            </a:r>
            <a:r>
              <a:rPr lang="el-GR" dirty="0" smtClean="0"/>
              <a:t> χρησιμοποιήθηκαν στη δεκαετία του 1930 και χρησιμοποιούσαν ως βρογχοδιασταλτικό φάρμακο την </a:t>
            </a:r>
            <a:r>
              <a:rPr lang="el-GR" dirty="0" err="1" smtClean="0"/>
              <a:t>επινεφρίνη</a:t>
            </a:r>
            <a:r>
              <a:rPr lang="el-GR" dirty="0" smtClean="0"/>
              <a:t>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Βρογχικό Άσθμα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Χρόνια φλεγμονώδης νόσος των αεραγωγών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Αυξημένη αντίδραση της τραχείας και των βρόγχων σε ερεθίσματα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Εκτεταμένη αλλά αναστρέψιμη στένωση των αεραγωγών</a:t>
            </a:r>
          </a:p>
          <a:p>
            <a:endParaRPr lang="el-GR" dirty="0" smtClean="0"/>
          </a:p>
          <a:p>
            <a:r>
              <a:rPr lang="el-GR" dirty="0" smtClean="0"/>
              <a:t>Χαρακτηρίζεται από εξάρσεις και υφέσεις</a:t>
            </a:r>
            <a:endParaRPr lang="el-GR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1937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95699" y="1988840"/>
            <a:ext cx="5124573" cy="4099659"/>
          </a:xfr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Επιδημιολογικά Στοιχεία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fontAlgn="base"/>
            <a:r>
              <a:rPr lang="el-GR" sz="3400" dirty="0" smtClean="0"/>
              <a:t>Ένα από τα συχνότερα χρόνια νοσήματα σε παγκόσμιο επίπεδο.</a:t>
            </a:r>
          </a:p>
          <a:p>
            <a:pPr fontAlgn="base">
              <a:buNone/>
            </a:pPr>
            <a:r>
              <a:rPr lang="el-GR" sz="3400" dirty="0" smtClean="0"/>
              <a:t> </a:t>
            </a:r>
          </a:p>
          <a:p>
            <a:pPr fontAlgn="base"/>
            <a:r>
              <a:rPr lang="el-GR" sz="3400" dirty="0" smtClean="0"/>
              <a:t>Προσβάλλει παιδιά και ενήλικες.</a:t>
            </a:r>
          </a:p>
          <a:p>
            <a:pPr fontAlgn="base">
              <a:buNone/>
            </a:pPr>
            <a:endParaRPr lang="el-GR" sz="3400" dirty="0" smtClean="0"/>
          </a:p>
          <a:p>
            <a:pPr fontAlgn="base"/>
            <a:r>
              <a:rPr lang="el-GR" sz="3400" dirty="0" smtClean="0"/>
              <a:t>Στην Ελλάδα η συχνότητα του κυμαίνεται στο 7-11%.</a:t>
            </a:r>
          </a:p>
          <a:p>
            <a:pPr fontAlgn="base">
              <a:buNone/>
            </a:pPr>
            <a:endParaRPr lang="el-GR" sz="3400" dirty="0" smtClean="0"/>
          </a:p>
          <a:p>
            <a:pPr fontAlgn="base"/>
            <a:r>
              <a:rPr lang="el-GR" sz="3400" dirty="0" smtClean="0"/>
              <a:t>Η συχνότητα της νόσου στην παιδική ηλικία είναι μεγαλύτερη στα αγόρια, η αναλογία όμως μεταβάλλεται υπέρ των γυναικών στην ενήλικη ζωή. </a:t>
            </a:r>
          </a:p>
          <a:p>
            <a:endParaRPr lang="el-GR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Θέση περιεχομένου" descr="assets_LARGE_t_420_950368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639675"/>
            <a:ext cx="3744416" cy="5684925"/>
          </a:xfrm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Συμπτώματα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Σφίξιμο στο στήθος</a:t>
            </a:r>
          </a:p>
          <a:p>
            <a:r>
              <a:rPr lang="el-GR" dirty="0" smtClean="0"/>
              <a:t>Δύσπνοια</a:t>
            </a:r>
          </a:p>
          <a:p>
            <a:r>
              <a:rPr lang="el-GR" dirty="0" smtClean="0"/>
              <a:t>Βήχας</a:t>
            </a:r>
          </a:p>
          <a:p>
            <a:r>
              <a:rPr lang="el-GR" dirty="0" smtClean="0"/>
              <a:t>Συριγμός (σφύριγμα) αναπνοής</a:t>
            </a:r>
          </a:p>
          <a:p>
            <a:r>
              <a:rPr lang="el-GR" dirty="0" smtClean="0"/>
              <a:t>Ταχύπνοια</a:t>
            </a:r>
          </a:p>
          <a:p>
            <a:r>
              <a:rPr lang="el-GR" dirty="0" smtClean="0"/>
              <a:t>Ταχυκαρδία</a:t>
            </a:r>
          </a:p>
          <a:p>
            <a:r>
              <a:rPr lang="el-GR" dirty="0" smtClean="0"/>
              <a:t>Αγωνία</a:t>
            </a:r>
          </a:p>
          <a:p>
            <a:r>
              <a:rPr lang="el-GR" dirty="0" smtClean="0"/>
              <a:t>Αίσθημα φόβου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*εμφανίζονται ιδιαίτερα τη νύχτα ή νωρίς το πρωί.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  <p:pic>
        <p:nvPicPr>
          <p:cNvPr id="6" name="5 - Εικόνα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1268760"/>
            <a:ext cx="1971675" cy="1476375"/>
          </a:xfrm>
          <a:prstGeom prst="rect">
            <a:avLst/>
          </a:prstGeom>
        </p:spPr>
      </p:pic>
      <p:pic>
        <p:nvPicPr>
          <p:cNvPr id="7" name="6 - Εικόνα" descr="αρχείο λήψης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3789040"/>
            <a:ext cx="2466975" cy="1847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8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8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8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Διακρίνεται σε: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Εξωγενές ή αλλεργικό άσθμα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Ενδογενές ή μη αλλεργικό άσθμα (αγνώστου αιτιολογίας)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Άσθμα μετά από άσκηση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Επαγγελματικό άσθμα</a:t>
            </a:r>
          </a:p>
          <a:p>
            <a:endParaRPr lang="el-GR" dirty="0" smtClean="0"/>
          </a:p>
          <a:p>
            <a:r>
              <a:rPr lang="el-GR" dirty="0" smtClean="0"/>
              <a:t>Νυχτερινό άσθμα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444</TotalTime>
  <Words>308</Words>
  <Application>Microsoft Office PowerPoint</Application>
  <PresentationFormat>Προβολή στην οθόνη (4:3)</PresentationFormat>
  <Paragraphs>108</Paragraphs>
  <Slides>17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18" baseType="lpstr">
      <vt:lpstr>Ροή</vt:lpstr>
      <vt:lpstr>ΒΡΟΓΧΙΚΟ ΑΣΘΜΑ</vt:lpstr>
      <vt:lpstr>Ιστορικά Στοιχεία</vt:lpstr>
      <vt:lpstr>Διαφάνεια 3</vt:lpstr>
      <vt:lpstr>Βρογχικό Άσθμα</vt:lpstr>
      <vt:lpstr>Διαφάνεια 5</vt:lpstr>
      <vt:lpstr>Επιδημιολογικά Στοιχεία</vt:lpstr>
      <vt:lpstr>Διαφάνεια 7</vt:lpstr>
      <vt:lpstr>Συμπτώματα</vt:lpstr>
      <vt:lpstr>Διακρίνεται σε:</vt:lpstr>
      <vt:lpstr>Παράγοντες Κινδύνου</vt:lpstr>
      <vt:lpstr>Παράγοντες Κινδύνου</vt:lpstr>
      <vt:lpstr>Διαφάνεια 12</vt:lpstr>
      <vt:lpstr>Εκλυτικοί Παράγοντες</vt:lpstr>
      <vt:lpstr>Διάγνωση</vt:lpstr>
      <vt:lpstr>Εκπαίδευση ασθενούς</vt:lpstr>
      <vt:lpstr>Πρώτες Βοήθειες</vt:lpstr>
      <vt:lpstr>ΕΥΧΑΡΙΣΤΩ ΓΙΑ ΤΗΝ ΠΡΟΣΟΧΗ ΣΑΣ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ΒΡΟΓΧΙΚΟ ΑΣΘΜΑ</dc:title>
  <dc:creator>Λένια</dc:creator>
  <cp:lastModifiedBy>Λένια</cp:lastModifiedBy>
  <cp:revision>66</cp:revision>
  <dcterms:created xsi:type="dcterms:W3CDTF">2013-03-31T10:09:14Z</dcterms:created>
  <dcterms:modified xsi:type="dcterms:W3CDTF">2013-04-03T05:15:10Z</dcterms:modified>
</cp:coreProperties>
</file>