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7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8639BBC-ABFE-4895-8A75-5CD3BF2D4D97}" type="datetimeFigureOut">
              <a:rPr lang="el-GR" smtClean="0"/>
              <a:pPr/>
              <a:t>25/1/2013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96DE089-BE89-41B5-A9AE-F823A16ECB7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Πρώτες βοήθειες σε Απόφραξη αεροφόρων οδών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Α’ ΕΠΑ.Σ. (ΚΟΜΜΩΤΙΚΗΣ – ΑΙΣΘΗΤΙΚΗΣ)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ΧΕΙΡΙΣΜΟΣ </a:t>
            </a:r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HEIMLICH</a:t>
            </a:r>
            <a:b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όρθιο ασθενή</a:t>
            </a:r>
            <a:endParaRPr lang="el-GR" dirty="0"/>
          </a:p>
        </p:txBody>
      </p:sp>
      <p:pic>
        <p:nvPicPr>
          <p:cNvPr id="4" name="3 - Εικόνα" descr="Εικόνα1 - Αντίγραφ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564904"/>
            <a:ext cx="3680123" cy="3888432"/>
          </a:xfrm>
          <a:prstGeom prst="rect">
            <a:avLst/>
          </a:prstGeom>
        </p:spPr>
      </p:pic>
      <p:sp>
        <p:nvSpPr>
          <p:cNvPr id="6146" name="AutoShape 2" descr="data:image/jpeg;base64,/9j/4AAQSkZJRgABAQAAAQABAAD/2wCEAAkGBhQQEBUTEBQVFBUUGRQYFhYXGBgXGRgaFxYYGBgYFhQYGyYeGBklGhgXHy8gIycpLCwsFR4xNTIqNSYrLCkBCQoKDgwOGg8PGiklHRwpLCksKSkqKSwpKSkpKSkpKSwpKSkpKSkpKSksKSkpLCwsLSwpLCwpLCwsKSksKSwpKf/AABEIANYA1QMBIgACEQEDEQH/xAAcAAEAAwEBAQEBAAAAAAAAAAAABAUGAwcBAgj/xABMEAACAQMCAgcDBwgFCgcAAAABAgMABBESIQUxBhMiQVFhcTKBkQcUI1JygqEzQlNikqKxsnOzwfDxFRYkJTRDY4PC0UR0k6PE0uH/xAAZAQEAAwEBAAAAAAAAAAAAAAAAAQIDBAX/xAAjEQEBAAICAgMAAgMAAAAAAAAAAQIRAzESIQRBUSJxFDJh/9oADAMBAAIRAxEAPwD3GlKUClKUClKUCma+Zqg450i0M0UXtLjW5xpjyAQMH2nIIOOQBBPMAxbrtMlvqJHGukkdthcGSU40xrjO/Iux2RfM88HAJqmbpLdbnECj6oWSQ/ta0yfuis+AwdioJyVIkbcszbsQTuW2OWIwFCgcsVJWPGGLF+RGDheRAOSfPx3rny5L9OnHin2vbTpthtFxE4A261FLJn9ZRll/GtHZ30cy6onVxyODnB8COYPkawoYtuCu2RtlvUZyMVwinaGQSxMrOMD2sdnvUgsSy9/PIxkDNTjy/VVy4vuPSc0qDwniqXCak2IJV1PNWHNT/wB+RBBGxqdXQ5ylKUClKUClKUClKUClKUClKUClKUClKUClKUClKUEXid6IYnkO+hSccsnuX1JwPfWDjgbJ15zuxYd8j51sPTkMjbNaPp3cFLUEb9tDg8jpDMoP31Ws4qdUqLnONsnmx7/iST/hXPzW9Ongn2/E6KFK4LDGXOo5Ax488nB2HnUNdZf2ZWCkZYRyPnKq5UGMYGAwHd55qy6nCEcy2cnnktz/AA5egq56Ivqty4OrXJJv46SE5+GUNZYtcrpnjw65df8AR7XONw1w4hXJ8IwCx8dwPWvslneRDXOjlR7XVdU6jz0gdZge81rTxmLOAWOMgkK5AxzywGPD41NZsDNW1GflWK6O8YC3kAj2W5LpsQVdUjeQMCOTLjHhhzvtgei1heAWay8XnkUaFgSNghQqTLcKyvIQTtlYgNhvnPjndV0YTUYZ3dKUpV1ClKUClKUClKUClKUClKUClKUClKUClKUClKUFV0osOvtJkAyShKj9dO0n7wFY/rA7KV9kjUO7ZsY9+/4mvRCKwF9Zm2ujGR2X1tEf1SdRX1Vsj0ZT44x5Z6234b70hiwuryMvbiJIyzIDI7q7qrFWdCqkICQQM5JC92RWs4RahbdYuzhNSFUGAApICDkdhgZ76zfCr2SCN4F1H5udcQ2OuB8kgr+cEfsEjcKyn12NvOsiq6HKsAVPiDuCKz1qLW7vtR9J5rtXhFoCesdY2bmsWphqllj5yKEyAoIAJ37qtOI9YIGMZJdAGHLtFMMQftBSv3qmVB4pcyxgNEsZUZMhkZl0gb5GkHVtkY9KI1pQ9EHlivWNzKJjfRmWNlAChYGxGoUAYJilXI33Q71u6xVlw91vbJGCgxrfSlUJKosjIqxq2BkDXzwPZra10Y9ML2UpSrIKUr4TQM0zWd6R9NIbQFV+lm7o1PI4/wB4/JB67+ANee3XSu9mOZJgo37EQZFHo2dR99Y8nPhx9t+P4+fJ1PT2WleOWXSm5gOVmYj6smXU48Qxz8CK3HBen8Mq4n+hcYznJQ/ZbH4Nj386rx/IwzTyfGzw/wCtXSo9pfRzLqidZF5ZVgwz4ZB513rdzvtKUqQpSlApSlApSlApSlAqr4/wk3EYCkCRGDxk8tQBBBxvgqSDjlnPdVpSg8uvuGrNeW0VzEQ6yZCNnS0ehutyR2ZE2HI8yuoDv27XBjkCvjQ+AhAxhgN0bu3AyvoR4ZidK7xIJ7KV2C6pzCMnGeujYfzKlWNxArqVYZB5/HIx4EEAg9xArnynj6dEy8vbrUTiQl0fQlQwySGQyatuQUSJv76/cCuDhiGH1tw3llcYJ8wfdWe6QdJ7izZetjtkjkYoszTSELhS2ZI1hzuB3HGeZA3qsntNvpL4D1jX+qU5ItuXViMrrmOAVDtz6snc5rW1jejvGbRJJJZOIWk00+jOiSNFVUBCJGhkY4GpiSSSS3dyrYJIGGQQQe8bj410zpz1+qUpUofKoOmfHja2x0H6WQ6I/Ikbvj9Ub+pUd9X5ryr5Rr7r7wRg5SFADjvdmJYZ8gFzjxxWXLn4YWteHDzzkZ5V/wC+TvnJ3JJ5kncnxzTHfX0D+/8Af+FCf8NvLNeL37e916flkBGP7/hRQBsO7xz/ABr7vv31yF0uTkgfeX+HdUyWlsnbvbcQmt5BJBswxybBI5kMOTL5E/DnXsHRzjy3lukybE7OuQSjrsynB8fiCD3142VO2Dz7+fw7v8a0vyc3RjvuryQs0Tkr3F42RlIHcdLyeoArt+LyavhftwfL4tzzn09UpSlei8spSlApSlApSlApQ1Wca4/HaoDJqZmOI40GqSQ+CL/EnAHeRQWWazd701TUyWkZumXZmUhYlI5gzHIZv1UDH0rNX/GJLrJuGJRcf6JbamGPC4uFGJGx+YCq93a51ZcOvYnQLDgBQMJjTpXuwnIL5jIqly/BX2XFUvLkniPVYYGK2VSWhBbHWozsFZbkkL2WCnSBp3LVuayl5wxZGyQpDjRKrDKyJ3av1lPsnzI8COnCuKNaHqbly0ROIbhzyzyhnc/nDksh9obHBG+WXv20wy16aeoN5as88DD2YjKzHO+THoUAfeb4VOzXG8vEhQvKwRBzY/wHifADc1SNaxccCxTTW6onVi69kopGieD5wQAR3OW92BUpOj0KHMIa3PjA7Qj3oh0H9mvnDrdndp5AVaVnlCnmusKiKR3FYkQertVnWlrmqPb8ans31XEhntjpBdgokg7tblQBJFnGTjUvPcZxs1bIrKEZBBwQdiDuD5EeFdOil51TtZuThRrtyTnMWcGPPjGxC/ZZPOr45bGoNeD3FyMs7d5d22/WJPqck17hfX8cKGSV1RBzZiAPx7/KvF4+EzLJG0sciwPcwKJWGhTH1y9pg+GXVvgEcmXONxWXyMLnqT9dfxuSYW2/i7n6FMlprebTdspdIOwFOkajEBjUz6diwOx7sVEteiU8hAXRk4yFPWFftuuI1x9onwBrb8PhnuDI0+tUI7Mbqq4ZmbUQcFuwoQKRjJLnfORdWtkkQxGoXOM8yTjlknc1F4cPwnPyfqks+glqqASxiVuySXOrdSDsAANORyxv304x0It5kPUokEgHZZF0j0dVwCPxHca0OaZq3jNa0z8rve/bx7inQu7s11s0bxk76FZtBPINkqdJP53LJ/NGBUz5PyXv4sZ7PWMwByNPVMNQP1SzqPX0rddNb1orGYoAzsBGikatbSMEVQuRliWwPj3VG+T/AKJNZRvJPj5xMRrwQQiLnRGGx2uZYnvZj4CqThnnMo1vPfC41rqUpXW4ylKUClKUClKUA1guHTfOJZrphu7vHGeeIYnZFA8NTK7nxLDwFb2vPeiv+yRg81Myn1WaQH8apn0LYd3ly8vTwqBNY6ZFkjGe2Cy7DGvKyOD59kle8qDzzmdRhkb1lsfah31h1h1K5RsFScB1ZSc6ZI22ZfgdzuK58FlYxtHISzwO0TMebacFGPmUZCfPNT6dCijsZIRpRZ418LW4wn3YpfyY8hyzUqx4cTIJZVYsoIQyyNNIvoc6I/u5PmKs6i3/ABJYdIwzyOcRxIAXkI5hQSNgNyxIVRuSKnZtJVcDAqLxDi8Nvjr5UQnkCe032UGWY+gNdIOAzzb3MvUr3Q27YOD+luCNRPlGFHmatuHcCgtjmCJEY83xlz9qVssfjWk499qXKRRLdXEuPm1q5B/3k56hPXQQZT6aBSfotq0y8QnLhDtHCphjHWaUIZgTK6nIzlgMcxWrrncwCRGRuTAg+8YrSccivlWf6O9HbeG8uQIhqjaN4dRLCNJYwCIVYkR/SJLkjB3rUSwK6lXUMrbFWAYEHuIOxFZw3xikSd+Sg210fqHIaOU/8PUdz3CYHkDWlOcbc98evd+NZZ+q3wu44WE6yRq0YwpHZGMYAyBgeG1d2QEYPI7Gqvoqf9Bt88+qQN9oDDfvZq1qjRkOK8eha5ECWzSyHqhKQkqyRRliFlJWMnSunIJIO+2xrTXZkCgxBSRuQ+ckDuByACfEnakVwhldFxrUJr2x7QOnLd+wPpWS6X2yzCdWDNIzwwWyBiAZHgcbgc1UTGRu76ME8qtPaq24b/rC4S4IPzaDJgzyllIKtN5ooyqHvLMw20mtRiuHD7MQwxxL7Maog9FUKPwFSK00zKUpUhSlKBSlKBSlKBWEsIeqmuofqTs4+zOBMMeWpnH3TW7rI9KIOpu4bgbLOPm8vk2S8DH7xkT/AJoquU3B9oRmlKwQoOGWnzK5aMszRXOGiLEsUeOMK0Rc8wY1Urnf6Ngc1oKg8a4Z84haMHS+zRP9SRN43Ho3PxBI76+8H4l84gSXGksO2v1XU6XT3OGHuqb+jpxG/WCJpHyQMAKPaZmOERfFmYhQPE1M4BwIwlp58NcygB25rGvMQxeEanv5sRk9wFfw+EXN7qO8dnkY7jcsPxMcZPoZvEVqa348de1Mr9It7bE4eP8AKIDp32YHmjeRxz7juO/Pa3uBIiuvJgCM8/Q+ddKhcOmGZEAxod/TDOxH8DWv2p9JtKUqUK+9tsP1iqGDDRMmAdab4bHey6jt3qxHcKjxtNZ9hEa4gHshWHXxL9UBiOuQDYHOsDbtc6uKj3NhHJgugYr7Jx2l9GG49xquWO1plYz1h0jSG5KBJxBO5OZIJoxBK53VndQvVyOTjBOHYjkwxrLiUojMFLFQSFHNiATpGdgTyrhcW6yKyOoZWBVlO4IOxBqpAuLcGIRfPISCEzIqyKOXVymTZ1Hc+c45gkZOeWGumuPJvtDfiiTQtdTwNbmEbS6VaUndVjiDDUJesKjSykZOnfJxX/5pyLA13Izm+TVOhLaurYDJhGMK2pR1bnADbYACqKvrLhkkjJJd6B1eDDBGS0cRAwGZ23llA2BwAudhntVcf3//ACrY4/quWf4k2N0JYkkX2XVWHowBH4Gu9UPQ2XFuYe+1kkg+6jZi+MLRn31fVC5SlKBSlKBSlKBSlKBULjHCkuoHhl9mRSD4g9zKe5gcEHuIFTa+Gg8/6PcYW4i9sNLGWjmHIiSNtDEr3BiNQ+1VrWTtLQWnFrjkBPLNG328LdRfFJJB9wVfcX1FFjQkNM8cOoc1DntsPMRh8eeKwynsdIHluM/NgugZHXSatBIOCI1XtSY3y2Qu2xNVNpcfMY7sTkGSJ5p20ghWWU642jUknBI0Y37YIrdRRBVCqAqqAFUcgAMAD0FZridil3xOFcbWidZMcnDF2BgiYcmAZDNg8tC/Wpj/ACuovljMZta9HOHmC0ijYYfSGk8esftyE+J1sasqUrsctPWqzggyJH+u2fiWfn/zAPdVkwyMHcHnX5ihCDSoAA5Aee9Db90pSiClKUClK5XVysSNJIdKoCzHwAGT60HWuUNxqLaeSnSTgjtD2huMEDI3Hfkd1cWuZDCrJGRI4XCt+YWGcyEdy9+PDHfXa1txGgUEnHMnmxJJZj5kkn30SgcEOjiF2n6RLaYD7rxN/VLWkrNMQnE4D+lt7iP3xyRSKPg71pazvbadFKUqElKUoFKUoFKUoFfDX2lB5/0v4OTdOoOk3KRywv8AVubQ7Zx4oU9VR6hL0jSVrZSRHOLqFJIGYa0btBgBzZcHIYbEYrV9PbLrLGV1H0luPnERzjDw9sDPgwDKfEMazaxwcQiJZNL4UNsBPCy4ZQHxqUqcMp5HYjINZ5Qa7iN+tvDJNJ7MSM7eiqTgeZxj31C6OWDxw65vy87GabyZwMIP1UQLGPsedUl7NJe2F1aSY+dRx7j2VmAIaORPBH0aSPzW1DwzfcC6RQ30YkgJ3Aco4KSKG3BKHfB7mGVPcTU8M0nmu5NLKlKV0OZB45xMWttNO3KKN39SFOB7zge+o/Rq8klgVpAcaUCuwIeXC9uUqfZVm9kEZIGTjIFQemV3vbQaJJBLMryJGutuqtyJCSv1TL1IPkamHpZbr+VZ4T4TxSw/vOoU+oOKjftbXpcUrna3KSrqiZZFPJkIYfFTivlzdpEuqR0QeLsFHxYipV060qkl6Uqwb5pHJdsM/kgBHnwNxIVj/ZLHyrnw7pAyqTepLC5OSphkMaeCrLGGVvNiRnwHKo8ot4Vf1nOMNLdz/N7fq9EDI9w8gZlL41xwhVI1EHRIwyBjQO8184v0xCxubWOSZlAy/VuIY8kDW7uFDBc50Lljju51+OjsgsXeyuZPpC800UkhUfOEkbWzhuRdWZlZeYAXG2KjcqZjZ7XnD7JolOuR5XY5Z3wMnwVB2UUdyj3knepdR5eIRKMtLGo8S6gfEmoJ6VWucJMsh+rEGmPwiVqncivuufGji74ew/Typ7ntJs/iqmtSKxtjcNecTTVFJDHZxmUdYAGke4DRKdIJKhUWXY4OX5CtlVL21xmo+0pSoWKUpQKUpQKUpQKUpQc7iEOrIwyGBBHkRg/hWE6O/wCzIG9uMGFz35gYxbnmfZz7639Ym6g+bXsiHZLo9bEe7rNIE0f2uysg8db+FUznoV3SxCkDXETGOeBWMTqMklsL1TKdnRzpXHjpI3ArS2/ReIW0ELr2oI0RZFZkkUqoB0SoQwyR3GqGa3a5vYocqIbbRdT5zklWbqEHcBrRnP8ARitpFIGUMORAI9DuP41TqLYqd7S6g/JOtyv1JiI5B5LOq6X++oP61cLnpN1CM9zbXMKKCzNpSVFAGSS0LsQMd5ArRVlenl9GEgt5nCJcSr1hOcCGIiSTUR7KsRHHk7fSVeZ1FwiTwJXmd7uVSnWKqQRtjUkI7WXHc8jHUR3BUHMGrsHwrnb3SSjVG6uDvlGDD4iuhFYZW27b4ySaV0/R23dixiVXPN0zG/rrjIOaq5uixjk6+FvnDhQojuz1owCTiKZgXhJzzOoHbPjWkqBxXiwgwqr1k0gPVQggFyOZJPsxjI1Odh5k4My0sisv+lyraiVFZXYugjcbxvGxRw+DjCsCNjg7Y51Y9HLoy2sTsSWK7nO5IJUkkelUdxwoolpZsdbM7yzOAQCdTSSEeCl3bAP6taqC3VBpQBRknA5ZJLH8Say9+dv019TCT7VvS2TFjcZ5mMqPViFUD1YgV+OkfDo3vbJpY45A3ziHtqrDLR9auzA7/Qt8TXywha/lEz7WsT5gX9O6cp3P6MNnQvfgOfzak9NCUthOP/DSwzH7COBL/wC00ldWE1HLld1Ji4FbocpbwKfERIP7KnDwHLw7vhXOeXSjMAXwCQq4y22wGdsnz8aj2XERKcBWXChjq2KkkqUI+sCp8qqt6QeFjHFLvwMFmfTDTjFaOs3whtPFLxW5tFZun2B1qn4Pn9qtJWs6Z0pSlSgpSlApSlApSlApSlArFfKlZLJBAZMlFuI9SfmtqV0Ut37MQRW1rKfKTvaIveZ7fH3ZA5/BTQZvoTEouLqE6isosx7ROAFuCUJbPZIQ7Duc8q9GrAdBY83Ez/8AHVP2LNSPxkat/WWXbTErO8MGviF67bmP5vCn6sbQrKyj7TsSfHC+FaE1n+AHVPfP9a60j/lW8Ef8Q1W4+1OW+neboxaudRt4g31lUIfimDX4/wA2Yx7D3Ef2LmcD4FyPwq2pW/jK55aqE4HIuy3l1j9YwSfi8BP41B4Tw64tWkZoxdSyMc3DSqjMgJMaMmjEYUbaU7Ocnma0tKrcMatOTKMZbreSXUzgQ600xMQ5ART2sREocsfFhtvzwBVnNwS6uFdLm4EUcmAY7dTqCYAKde++TvlgoO+2MbnimtJppIoeujmYOwVsOpAOcKfaGSeXjXZemFuEd3YxmJWZ0kGlsICxAzsTsRz91c+Hhj6y7dXL55e8fc1Ok7oY5+ZRoecBkgJ8TbyNDqHkdGffXPpyuqxdO6R4I2+zLPHG37rGpXRaEraRFvakDSuPBpmaVh6BnIrn0xtzJYThfaVC6/ajIkX8VFa1lFiedRLf8tKf6IfBSf8Aqrta3KyokinKyKrj0YZH4GvzAO3JtzKn90D+ysq1Vc508Vtz+kt7pD9ySBx/M3xrSVnL4f6ys/KO9/8Ajj+0Vo60x6Z3spSlWQUpSgUpSgUpSgUpSgVi/lGmOq0j7mklc/cibH89bSsR8o35Wz9bj+rFBE6B+zck/m3qn9q2gT+2tzWI6DL9Dekc/nII+5BbEfwrbmsb20j8ySBQWbYKCT6AZNeQdGflAmgQlo0lSV5JsZKODM7SEatww7XeB769B6e3/U8OuDnBdeqX7UxEY/mJ91eP9WMAY2GMeWOVd3xOGZ7tVz99vRbX5V7Vm0SJPE2M40CQY5ZzGSeflUi4+Uy0X2BPIfBYin70pUV5elsA7OM5YKD7s4x8fwr8mBu6Q+8Kf4AV0/40Z+EbWX5UJ2kTTbKkYOWHWgu/gpOjSq95xk7YBHOusfytMy5W0Hfzm8Nt/o/WsWoONzk+OP7K/MEIVQBnv37zncn45q3+PinxjRXXypXcrvFHHDAFAOsBpW35gasKDy5g8xWe4tfyyktJK7ykaVLNuNRAGFGFAyRsABvX5W3UEsBuck7nvAB7/BR8Kj3dqqxPpGDpJ1czkdoEsdzuBS8OMxvpbH+PT21OjU0Cj5pcMMAfRyYeMkc8d6g+X4VYcIvZ3LJcwdWVHtBgyP3bd/x8an2UuuNG+sqn4gGu2K8iYau4tc7Z7ZvooOrjktjztZGiX+iP0kB/9N1X1jNXlVNyRDxBDyF1EUPgXgOtc+ZjeT3RmraoyntbHpUTb8Tt/wBW3uz+1LbD/pNaCs6jZ4sB9W0J/bnH/wBK0VaTpneylKVKClKUClKUClKUClKUCsR8o35Sz+1P/VVt6xXyjjt2h/4ko+MLUHH5Pm7F4o5i4z+1bQEfwrZVhvk+fF1ep9ZbWQfsyRn+QVuayvbWdPPflcvdrWAfnyPK3pEmkfvSD4Vg6v8A5RLvrOJuO6CKKP7zlpm/Bo/hVBXr/Ex1x/2pSlKV1IK4QudbqTyKkehVRt94N8a7E1PveGr17MvYSONSwGSTr0acaj9cnv2HdVcstaEGuF/+Sk+w/wDKat/8l7g5OghCrdlfbzgHUQM7HYZzXy/4KoxEztmUvHkKMDtmMHc8uW3nVbyY6Q9t4Ttbxf0cf8oqXmqe2vmSL2V0xssfM5PsLkbbc6/VlfMdKqMlhIcsxPsyafDf/CvHHHpfERbdcoy9s6TrjniM/SAesRkX71WMbhgCpyCAQfEEZB+FQZuL6oiSoPZYunaOQCykbDABwedV3RySSCIRTHUIy8UZxviNiIgcd7RhW9QaplFsXa3P+t3/APJxf18taTNZKEyLembKsTHJCRht9EutcBQT+cefjV498zAqq6SIw7aua6gcAY79j8KtOkVY0quivSIIj7TuI1GT+cy5yx+Jrm3E36wxhULZKjcgbRq/h5/hUoWtK+ClB9pSlApSlApSlArH/KKOzbHwmP4xPSlBU9CjjiEg+tbrn7s238xre4pSssu2k6eD8Suetu7tzza4mHpobqwP2VFcaUr3OH/SKFKUrUKJxF3mdydwFiI0rgjSGOVxg7Mo3+rX2lUyktg7/wCUH3yc5IJBCkdnYYUjAwOWKicW4hK2h9X5Nuszgcw+vGAORbf3edfKVHJjNX+kP6BWxTQV07MQxGTzyDnntuB8K/UViiEFRggMBueTHUeZ8d6+0rxxW8bjitrWaYoSsUUjFQzDUFDPpJzvuTz8a/PR+yaO2jEja5GzJI3cXkJdtOdwoLYUdwAFKVTJbFB6TxCFI549ik8Rbc9pZZFjkAPccPkEYwV8Cc6F7BGxkchp2JG3gcHceRpSpx6MnM8MQKQigZ08yeagAb5yDgDcV+bThYQ6m3bJO2cDKhe85OwG5zvSlWVTq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148" name="AutoShape 4" descr="data:image/jpeg;base64,/9j/4AAQSkZJRgABAQAAAQABAAD/2wCEAAkGBhMSEBUUExIVFBAWGBUYFhgWFhYaFhYXFxgYFxUYFRQYGyYeFxokGRcYIS8gJCgqLCwsFR4xNTAqNSYtLSkBCQoKBQUFDQUFDSkYEhgpKSkpKSkpKSkpKSkpKSkpKSkpKSkpKSkpKSkpKSkpKSkpKSkpKSkpKSkpKSkpKSkpKf/AABEIAOQA3QMBIgACEQEDEQH/xAAbAAACAwEBAQAAAAAAAAAAAAAABQMEBgIBB//EAE4QAAIBAgQDBAMJDAcIAwEAAAECAwARBBIhMQUTQQYiUWEycYEHFCNCU3KRkrEVJDNSVGKCg6Gz0tMWNJOywcPRQ0Rkc5SiwvBjo+EI/8QAFAEBAAAAAAAAAAAAAAAAAAAAAP/EABQRAQAAAAAAAAAAAAAAAAAAAAD/2gAMAwEAAhEDEQA/AN7jPgsHJiSs0zrJMWX33PH3RM6jLZsosLACwqvH2gwS5xO2JgkSQxkHEYtgxUsGMbB++Bka9trVpuD4ZZMMUdQ6GSe4YAg/DybirEnA8OxuYYyc2a+UXzEkk38SWP1j40GW4txTCYfE8h/fNxySW984rIFl5pLFs9hlERNibm+lcp2hwB2kxRXugFZcaxJJKkFVa62awv1zCtfPwuFyWeJGY5bkqCTlzZb33tma3zjUK8Aw4t8BHpa11BOhBGp8CAfZQZbCcfwbylA2KtdQhE+MZpMyRuMsSsW0Dm99Ry20o+7eGODlxKjGNyioeP3ziQ92YKuUtIAwINwRoa0/9G8L+TxdNkAOlgNR5KB6hU0fBoFUqIUCkqSAosShBS48iBb1UGRwfaHAsjO8uKjTmTIjHEYphIsKcwupSQ6FO8AdSBVqLi3D2dUGJxAkYgBTNjA2YycoKVLXVs+ljr121p2eymE0+9orKCoGQWClQlreGUAequpezOFYkmBO9qdLXOfmAm3xs5vfegRHjPDgATi5gCVAvPigbsMy3BbS6971C9NOG4KCeMSRS4loySATPiVvlJBsGYG1wdetWR2awosRBGCDGQQoBvEuSPUa91CVHkSNqvYXCpGgRFCoosqjYDwFBRPAE+UxH/Uz/wAdef0fT5XEf9RN/FTSigWfcFflcR/1Ev8AFR9wV+VxH/US/wAVM6KBX/R9flsR/wBRL/rR9wF+WxH9vJ/rTSigV/cAfL4j+3eg8AHy+J/t3/1ppRQKhwAfL4n+2avfuCPl8R/bNTSigVHs+Pl8T/bNQOAf8Rif7U/6U1ooFY4F/wARiP7U/wClejgn/EYj+0H8NM6KBb9xj+UYj66/w0Dg7flM/wBZP4KZUUC77kt+Uz/TF/LrJ9uuI4nB8nk4mTv8zNmELejktb4PT0jW9r5/7q2+H/W/5dBruz4+B/WT/vpKZUu4B+B/WT/vpKscRxfKiZ8pbKLgDcnYDXbXrQU8ZxORnaOBMxXR3IuqsbWQC4zNrc62Ub3NgfMPwaQ6zYiV2vcBDykUfigR2Letidum1XOGYPlRKhN21LN+M7Es7e1iT7asObA2Fz4eNAqbgTgkx4vELe9gxSRR7JEJI9vjVbA9oZEcRYpAjXCrMn4KRizKl1JJiLW0BJF9L3IBYY957HIYYwPjvmbKLd4lBlGmvxqz/GBDLC0bYiKSJygkLsCxUMslo1Q2DEm+bTL3bCwBoNhRVDgUrthojICJCi5sws17fG86v0BRRRQFFFFAUUUUBRRRQFFFFAUVDi8YkSF5HVEG7MQFHrJpNwTH++MVNMqSLAI4UR3RkEpDSuzRq2pSzKA1hfXpY0D+iiig5zi9ri+9utvG1dUl4okqYqOZIjLGIpUcKVDjM8TKVDEBvRbS48vA3OHcainJCN8IvpRsCsifPjYBl9drHpQXqKKKArAe6ot/e/63/Lrf1gfdT/3f9b/l0Gs7PfgP1k/76SvO02EMuDnjUXZonAGupym2g8674EPgf1k/76SmFBnsZx1bozSFImVSqqDmdmCNcuoOWMBgNNyTrpY98QxBaMZVilldmVN8oy3tuDmsSSTa1r+QKTjvDykxVlPKZm5LD0QrIXmhZhYp3oywt8WVrbWrRcL4YMyymRy9mumcNGrvlL5dNNrDW1ifGgo4bsShSMYiWafJclGlfkMSQbGK/fQHZWLADxqXjHGcEMPMDLEVSNw/Ls5QN8HYhLlSWNgNyQfA06xeGEiMjeiwIOgP7CCD6iCPEVncVwOH3rLhV+GkUCU8yzd5WEkSyG2W11FlsBl6WoNDgWYxIXFnKrmF72awzC431vUzOACSbAaknYDzqPC4gSRq6+iyqw9TAEfsNJcRN77mMS/1eKTLLt8I6qGKEH4ilkvvc3GgU5gsnikkovhowynaSViiHzRQC7jzsoI1BIrn3rjrE++MOD0Hvd8o8j8Pc+vSmsUdha99z7SbmosbxCOFc0rqi+LGw+n/AN3oF8HGZEX76h5Xi6OJIj7bB10F9V0vuabI4IBBBBFwRqCDsQeorLcT7SMxYLDlVRIw50iIZFTdlhGaQqAC12CG1rbin3BsCIYI4wQQq7gWGuvdX4q66DoLCgu0UUUBRRUGOxixRPI+iIpY+NgLmw6mgh4jxmGC3MezNoqgFnc/mRqCzewUqxfHsQxKxwiJQQGlnZbKCL3EatYmxGjOu+vhV/gvDyqmWQffMtmkO5W+0SnoqCwsNyCdyauPgoy2YxoW8Sov9NqDO8Nlwxm1vicSuuZ5IJHW+vcjV/gx8xR7atcR7TZXEaWQ6DNMClywuFjR8uc23YkAfnHSue1jxFFiYLmd41uQDy1Zwua+631UEa6kj0SRTw3C3GHBR52cIFlQS3ZZVBzFUlzR6sfRItaxGmhBvw/ESrIEfM6sLhjlNtzoyqqlelrXB8QbjvimKfOsaA6jMTcqDbpnAOUC1yfNQPSuFHDsAsrtG7BJI1QsYRJh3cuNHZARpcEdQSDta1T8T4ekWQljKzssYWcvKpJuQyxjZgAT3QLje24DrB9oQj8uR1caAFSHcXvbNk9JTY96wI6qNzLxabDSZechBB+DdvgnVv8A4nYq4Pzd6XR8On5BaXEToFDaLyoi7G4QIsaBkW+WwLFtget++z4haWWF4Fzq0nLdhnMiKRmu7jNdSwGpN1KkHcAJMJxmeKXlsjzwEd2SypMCBcq8Ry83S/eQA/mnenfD+KRTgmNw1rZhYhlvsHRgGQ+RAoi4TCpBWJFsbiwAAbbNlGl9Tr51W41wsuBLFZcVHrGx6+MbkbxtsR0uGGqigaVgPdUH9X/W/wCXW14XxATwpIoIDC9jup2ZW/OVgQfMGsZ7qX+7/rf8ug1fAD8D+sn/AH0lMqXcA/A/rJ/30lR8cx7jLDCbYmUNkJFxGq2zysNiFzCw6syjqaBVx3EnETKkRkEeHYvJMq3RZgvwSZSQZrEksq3+KCQdu+HcSkglPOiRMIypllhcNAsguGutg0SsMpubi4IJ1BLPh+BVMsQN44Qu+7SG5LOdi2ob1uT4VYxWFAu6tke2ptdSBr30+NtvvbY0FmKVWUMrBlIuCCCCDsQRoRWU7ScGuULQRMOdF8JlBcZpEDPIxIAvci1nG1S4iSCF7EzYaVtbQK7xyXNiyxrG6E3tc5Q3eF9xXkOFxDojzGR3jYSNAcgDDNmjIMarmkQD0SSpZendYBqaS9lZrxyraxTEYlSb7kyuxv1B7wPtFNcHjEljWRDmRhcH/UHUHoQdQRakvFEOFkfErbkuUaYG/dcAR83TcFMqtppkVtbEEGeI4moJRTmkAvYAm3U3I0vbW1x08ao4JeZJZXYxqVldmBBkdgGjVQQAqKoU6eAG4a6vjmE5MxmRlIzRZlylnSSzLEVAGqsWtY2udjrYPuDwgBmyZHbLdb6gAWW65mCbHQH/ABoK0/BlWaSZ2vCYnVoyO6Ae9IbfHLWF79FAFd8Ex+ZpIw4lSMizXuyE7xSHq6+PgRfXUt6z/Z8T++J/fDq0lksIgREi3coneAJfKRc679NAA0FFFFAUs42c3JiH+0lS/wA2O8rfTywv6VM6V4o3xsA8IsQ3tDQr9jH6aBpRRSuXi5EE7kAPAJLg3tdEzg+ogg+o0COHHc3FSOyllvZUsPhIjGAct/TkW5fLp3ZiBcg0wkw1yGilSwy3LOySKoOqlhqw3FnFxc61RwETRxBXKSKvdJbRGCkmMs4/BShSLP6LAjY2tcxCIWUnm3j174hYBXuAea99ND8Y+ragpOkjY6DKSRaRGmV3cots5S5URHMyLpYkWvpoakxPMGOIckoiLkmZ2SxkvzIxkQx7Ih7wDHNobDSLAkNxKMkOJBHKy3JN0PLUk5jmsSdLKqaNbNuJOLlV4jcB+Y0CagsFKrJJoGU5swzX0DC240uAvxYM6NNKuUFirZyzlTe1mNlQ2Nrqt7dRSTjU5SaGeFQgRkWxU6wrHNZSN0z52I8AgJGtqbYeNA5KiXMwB7kcJDAaXWVFt8bckHaq3GVLxNGgUXuo1LWeS8bGRwdZCrMAATa+YnTQNUDXtZvg3Hb4CCRTzGZliW97vaTlknzyqWJ8ia0lAk4OpixeJh+IxTEIPDm5llA/WRlvXKaznuptrh/1v+XWnmBHEIvBsPNf9CSC3981lfdV3w/ql/8ACg2HAfwA+dL+8equDfXEYm2ZixjjAPxImKAeV5c5JHiPCrXAPwA+dL+9eoeCi+DhI+OEc2/PYOx/aaC59zwY8jk3JuxQshLXuSChBA9u1VvuQ6G8M0g3ukrGVG0O5e7rr1Dew00ooEvD58xMLdyeKzKDqVB2s3x03XN1G9mBs0hxN1JIsV9Ib2I19o6g9aQdpsNJEyYqNOZymUsoHfEZNpSv44yktl3ulx1BfxKrESKb5lGoNwy7qdNDvofOgX4o+92MygmBtZlAvl8ZlA/7gN/S3BzS8cwcc+GdXkyREBi4KgAKQ1yW7pTTUHQi9dQExmzv3BntfwBDKcx8FJB+bSjgvA1cBmZmwiuzYaFvRCkgqzj4wDXManRFy6XAygv4NwjDyKZcWGlnd2KyyxulkDNybEKqIcljpqL2vpV+bsvlk5qSzSLlVV+EBkiAJa8MjAlwc2oYm46nRa01qWzxZXtC6pIRm5bX5bjW9gPRPiy7XuQdKCgO0DxpnMbYiDZZYwoa/eDCWIkZCpWxYdb6LamHCs7s0zqEDhAihg3dXMQ7Mvduc+wuLAa66UOAcSAmmidDEzSMyKx3YojTKp2JDEt5q4I62s8KJinmgN8h+Give2VyRIgJ3yyAm3QSoKBxRRRQFKMW33/h/OHE3+vh96b0v96k4vmG+VYQo8Lu5LW9iL9IoGFZHtVjXhnsFvDJDnlIFyvJmhXNb410lYEdcq+da6sX2nxa++pVu2ePD4diF1OSTFWaw6m0Y/ZQMcBhyEURklkVVIBGYLawsGOWWI6lbm4B0PQdQxku9oQjAgBlgYO1gDcGQZFtci922Ne4XDBkXJlJCghb5SBp3oJV2RtDbUdNNRXGFxLyNLE3PeSJQzJ8GiMXzGOMypa5ygXFxoQSLEUFPCYtkxieiIDnRyO98MbZLzHvSOAGBtZUzBdTt1xTG5sYSJlGHWNQ34okDtZ2cWIUXy50buNcNvou45hZZUlVSt48jS5QOUiRssi4OK9gS2W8jeGUW1AXibCPlbEczJh5ZXkjkAW+EbNkRiuzYeVFXmKfRLkm1yUB7JhCGUtEGYkgloy+h1zZotJBcD0gp8dq6xeFLL3xYEFEQgKWJBGVEW+RSL5mJJtf0ReonlePJGiyRzvHnyRlGgJUgOkZl0GhvZQLA3IqzPhSB3j3muApbNJJ4B22WPqyrpbc20IK+zSI00QSQ8tPfeRBop5ZhhDkEXOhYqdrSab3rZVhezmKQYvDBGzxtFjUV/xhC2EQesEIWB2IYEb1uqBU0inHqvxlw7EeppEB/agrJ+6kt2g9Un2rWzlw7e+Y3A7ojlUnTQs0RX+61Yz3UQc8FvCT7VoNfwZL4cA9TLt5yPUXZwqMDhb6ARQgXA0OUKNtL9NKm4B+AHzpf3r1X4JCHwpjOytNGbHUZJXUWPQ2APlQOAa9pFwnGyLiXgmB5mQOGt3JVUhOYttA1igZehHgQae0BSjCEYaUQk2ikLGDSwVvSeLw8WUeGYbKKaKLadPp+ml/aPDu+HblrmlQrIg6loyHAU9CbW9pHWgXcYhGJxMUOZ+VbnSgXCuiZk5THwZ3W69REwNaSsh2ExQnlxk6MTCZRHECpUoFXmyKVOoIlme9+oI6Vp8ZjREAWDZL95gLhNL3YDUL59OumtBYqDGYRZFs1/EEaMpGzKehFSo4IBBBBFwRqCDsQa6oMZi8YytI7C0sfKkNjZSYXKyOTbRWglQnQ2BO9qbY1cQsscztCIkJV1UPmySWW+cm2jZGPd2U1R7R8GKyS4hc7RtDJHLEq5iwdbGSMWuWARLqD3gNBcAMx4djFxGEjVg5WWJQSFJXvpY96xHXfbzoHVFL+DznK0TkmSI5STuy2vG58ytr/nBvCmFAUUUUBWV7SYdI8QJQpMrRlj+csU2FOQa2HkPEmtVSLtFgxJJCL2ZxPGD5tGXH0GIH9GghihSWKySBGy3Vj6DC3dmTUMptuVIsb3vUUGMkMSxRqsbTSlY2jvcwKFM05zXNz3grG9y8Z60uwpM6xonLErGN3V7NHGy5S+aM6u1j3WQjNbveib6DgQ5jy4g3IciOK/yURIBt0zOXbTcFPCg+d+7zwSccPgXCo3vWORjMkYJ9IXR3A1YZs9yergnXWqX/APP/AAXEHD4sTo4wMoCKjggOxDCUqp6ZSASN9PDT7LisQERnbZQSfZXOBxYljVxswv6j1HsNx7KDPPiHVBA6h5IShbMuYyQWKrNGoNywOXNl1UhrA3W/qIqxXMscjFPinukLrnnkZixRRqbkDyJIFNOPYUlBKi5poCZEA0LaEOgP5yFh68p6VmDjoyQrSrKJEV2N1DOoQOplhVR3sjglyStlJABAFBY7KSK+IVlBCCPEFQwswUzrDHodrphxp51sqy3YyBgzlx3xFArEixLtzMQ9x01nFx43rU0BWC90tbvD81/tWt7Xz73UHIeC34r/AGrQbHgX4AfOl/ePUPDVyYrEx9GMcy/pry3H1or/AKdS9n/6uPnS/vHqnxcmPG4WW/cfmYdx5yASRH2NEV/W0E/aSEcnmglZYbvGw/GtbIR8ZXvlK9bi1jYiXhHEmkBSVQmJjsJEU3XX0XQnUxtY2J8CDqDUsirJIAbkREEj4uc6rcdSBr5XB3taPinDDJZ42EeIS+R7XFjukg0zRtYXFxsCCCAaC+ygix1FQNPlIUm5bNk6DSxCk+O/TYGqmB44ruIpBysTYkxMdSBu0TbSJ5jbqAdKYvGG3AOoOovqNQfXQIk4PiImaSGZc0jl3idF5WZlUHK6gOvojUltzp4WMNx2OQ8mU8jE2F4mcK51sGiYEcxCdmXxsQDpTelfF+CpiHj5iKyJzL3G4dcttttb+tVPSgoiKXBMXBMmDYkyLdi0B6yRg3LR9WTcasL6g6CKUMoZSGUgEEG4IOoII3FqSYXB4jDg8smaL5KR/hFsbfBTHQggXCPsTbMBoM6/aRsNPGMNDM6y5i+CaNlkiy+nJh2sY7X0ZM2XMQQV71w3rICQbajby6fZSPFzGCawYrC5BFlUhHYMxuLXKMUYm2oJ89GPDeLxTg8tu8tg6MCskZOoEkbWZD6xr0vUfFuFc5WUNkLKAGHpI6NnidfGza2v/jQVsRKyYnDuQnwueFypOvdaWJh5dxxbX8Jv4uqTcbhI96nouIjLW03V0Fh077rTmgKKKKApTxuEtLhADYrPn2+KsMwa/rzW9tNqozYZjiY3/wBmkcoOvx2MeXTr3VfXzoKU/ZhWlZhIyK98wAXMM18/LlIzRh7963W5BB1pxDCqKFUBVUAADQADQADwtXdFBV4lArxOGAIsTr4gXB9hrjg0QEEZAAzIjG3UlRc+vSrjLcWO1eRxhQAAAoAAA2AGwFB1SlezcQfNdslyRHccsXIYi1r5cwvlvlv0ptRQKOEDLiMWutzJHJr4PEiC3gLxH6Kb1UiwGWd5cx76RoV6DlmQhr+J5lv0RVugKwHun+nB6pPtWt/Xz/3Tx34PU/2rQa7s6fvdfnSfvHqr2hjMk2EiU684TN5RwAk/S7Rr+lVvgA+919cn7xqhgl+/5VYa8mIxnxXPIJAPU2S/zloGcGHVBZRpqdySSdSSTqT66koooKnEeFpMoDjvKcyONHja1gyN8VtfaCQbg2ql9+Rg6Q4gAaEkwyHyNlZC3mMo8hTiosTIVRiBcgEi+17aXoF3A+08GKB5bWkVmV430kR0JV1K+RB1FxTasTwTsRhZ1kkxEazzHEYg5muChErK3LIIZBdb7+V6vHgcoIXCYzEIgJzGRknjA1uqmZWkY3sLZ7DX1UGnZgBc6Ab0n7SZeXGLlXaaIIykB1JbvsptoRFzCfK99L1DieyhkIZsZiuYCCCHQICDcfAhOW1j+MpPnWX49I0ePjGMAxihR73VVZFjdjlPORMwZ3ANibAhWCrvQM8bC02CXEK+XHqeXFOgAZhzxECVIs6OAGykFe/cdDWggkxaAh0iltsyMULDpeNgQp9TH2Um4XM+JxEbEEiLMZAY2jWJgBy4lVrlmObmE32RdFvamcvahEYpJHIrDfRT7d9qCeWOaUoGRY4wys13zOchDKFAFhdgLm+3TXRnXEMuZQ1iLi9ja/7CRXdAUUUUBRRRQFFFFAUUUUBRRRQFFFFAVgPdNPfh+a/2it/WC90lLyQ/Nb7RQazs+fvdfnSfvHqvxLTG4YgEkJib26JaMnTr3wmlWOz4+919cn7xqWdoVlXGYRoZFWR+bGwdAyFMnNOoIZWvGBoba6g2oHGAxBe7Fl10Cq18o65vzr+Wm1S4jEWIVSmdjYBj5XJC7sQBtVCdgDebC5vz0USC3mLZ/wDtPrqs0PD2bO0cCuPjPGqOP0mAYUD4VzLKFUsxAUAkkmwAGpJPQWpEseFZiUxjDxC4slfqlzb2Wpdx9sK2Hkjil580qGNU57yczP3bMMxH4wF9N/OgZdkpklwavcWmaaYC+uWWV5AD10DC9PhWfXgmMBBGOAA3jOHjaID8VQCrgAaelVhJJoBrhxIOvvdgPohkIA9jGgazRlhbMV9Vr/SdqrYbhqq2Y79BuFJFibnVmO2Y62001vSh7WREXMeIXcG+HmaxBylc0astwdCAdLGq2I7TCUmOLB4ubzMTQxHp3pJigK+IAPqNBc4O158UehkQr4FeUiZgeveRh+jU/EODJM6Mw9G4I/GUg6H1HUGqfZZpXWWWYKsjSPGEQ5o40hZo1VWIGa5DMTYatawtTygRns88ZJw8xT8xtU/9+mnaA2F9+te0UBRRRQFFFU8bxeGG3NmjjJ2DOoJ9QJufZQXKKTf0kz35EE0zWNiY2ijJ/wCbKFFvMXryPAYmbWeXkr8lhyb+p8QwDH9AJ6zQOqKWPwSw+BmljfxLtKp+ckpYH1ix86j52LjF3SLEC+vKvG9vEJIzKx8s4oG9FUMHx2CU5VkAk6xv3JR642sw+ir9AUUUUBWH90P8JF81vtFbisL7ojWki0+K32ig1XAf6uvrf++1VO078vkT2uIZlzfMlBhcj1cwN+jVrs+fvdfW/wDfarPEcEs0TxNfK6lTbcXFrjzG49VBODXtIeznEX5ZSUANGxjJGwZTlP6JIuvgGAPQs+oK0nDYmN2ijJ80U/aKz/GMDDHisJy40VjMAwVFGnLlYMbDUXW1+hy7XN9TSXtZGBh+d8bDMs4PlGbyAeuLOv6VA6qHFmyMbsLC/cALG2tlBGpO3tqVTceVQYtAR3jlUWN9NCDpuLf+igi4PhDHCqsSX1LE75mJY3PU3Nr9bXq4xqphUCkgGR2vqXvp6rgKB6q9xOMKvHGou7kk6+ii+kx9pVR5sPOgp9k3LYRCWDMTIWK3tmMrl9wDo1x7Kb0n7JvfCjawecC2xUTSBWHrUA+2nFAUUUsl44pZkhUzyocrBTZEbwklPdUjqBdvzaBkTbfaly8WMn9XQSLqDIxyxXBIIU2Jc6dBbzrxOEtJZsSwkO4jUEQg+akkyEeLadQopkBQLm4bI4+FnYA/Fh+DH17l/aGFSYDgkEGsUSIx3YDvt85z3mPmSau3rmSUKLsQBcDUganYa9aDo1Qm45EhAkLR3IUF0YJc6Acy2TU+dWp8MHKE/FbMB0vYgX9V7+u1eY0EoQEDk2XKbWsxsc19wASSOtqBPiu2cMcjQssjYsFrQRozyMN1YWGVVZbHMxABuCdDXnD+1YyD31HJhZLm4lRhGvgOeLxnTrmF/AVwnY/kzGbCTNE5RI2jcmSBkTMUXKxzJYs1irWGY6Gr0fGShy4iPlm6jOpzwksbAF7AoSbemoGosTQee+MJjLoOTiVUXa2SRUJ0W5BOVjrbroa8j4dNAFEEnMjGhSd2JA/MnsXv5Pmv4ijH9mIZHEi5oJxtLCcj23swtlkHk4YVWb39A9yRi4NBZFSOcb3Y5mySC1tBkPr2oGXDuKrKWQqY5kPfja2YA+i4sTmRujeRGhBAvVnOL47DOBI7SQzRglJOVIJEG7DKU76m2q2INh1AIudmu0UeLgV0dGkAXmqu8bkXKsh7y63tf9tA3rDe6Gt5Ivmt9tbmsP7oR+Ei+a320Gm7PD72T9P++1MqXcA/q6fp/wB9qY0CaVhBixfSPFd0+AnRe75d+NSP1K+NOBS3tFws4jDOim0oyvE34ssbB4j6s6i/lepOB8WXE4dJlFsw1U7o4OWRG/OVwynzWgv1FisOsiMjC6upVh4hhY/sNS1HPCHUq18p3sSLjw06UCnsli82FRGJMkIWJ72uSqrlfQkEOhVwQdn8bgX8PI5llB9BcgX15czG/X0h9FUeHlVxuJTZimHk2FipDx6eox2+imkMds19yxO9/IerQDSglqlFKGncAaxqoJ8371r+oKfbV2lvCyDLiT15oX6sUe3lr9tBz2aBGHCm90eZNSSbJK6qbnxUA+2mlLOCAgTAnaeW3qJDD7aZ0C7iHDXmazSskFtUj7rOeoeXcL5LY+JtpVzDYZI1CIoRBsqgAD1AVLRQFFFKu0WPKRZI7nES3SFQbEsd2v8AFVRqW6DxJAIT47HCM5rZlXSQKLsga1myjWwsb+WvSlvF+KQzRx8qaOS8sJ7jq2mYa6E1S7O8IaWXFPizzpBiMoUgiFVEURXJESQfS9Jrk26bV3xHEwLGoWIQlJlDLywtgjAsRlFipWzAjcHyIAXcR2swaFnOLjOXuuiyKzAg9Iwc2bXYC58DpXEvalg4EeGmxCHrEhVl/wCYJ8ij2MT5U4jkTLmFlUAG57ota+vhv1qxQK4u0UWglvh3bZZwEJPgrE5WPzSai43Cpjfmd6F1yMq6E5+7oRqzklUUedM8VhElQpIodDuGFxWGl4xiVgkRcuNhUxpHIX5UrzNNlSNXQOrsllYyaW6i4awa7gWOaWBS4KzL3JVNrrItg22hB0YEbhgetMayPZ/3zhDK2MiLNNJzGlhYyxqAoRFKZVkWyIuoQgkk93YanD4lJFzIwZfFSCPpFBLS7H8CilcSW5eIHozJYSAeBa3eX81rqfCmNFBHArBQGIZrC5AsCepC3NvVesT7oiXki+a321uqxXb78JH80/bQaLs5/Vk/T/vtTOlnZw/e0fnmP0u1M6ArL8JPvaXEgKOT74d5LXuvPWOQS2/FzF1a21r9DWopPIhjx6t8SeLIf+ZCS6fSjyf2dA3Br2vFUAWAsB4V7QKuIgJicPL1YvAfCzrzBceOaIAfPPjTWk/a2NvecjJ+EiyTKPEwOsuX2hCv6VNopAygg3BAIPiDqKDqlvBNecddZ5d/zSF/8aZVR4OwMZI6yTH/AO1x/hQe8NxOZph+JKV/7EP/AJVdpfwqW74jTaYj/wCuM6/TTCgKKKKCrj8eIgNC0jGyIN3b/AAak7Aa1Fw/hpUmSQ58QwAZuijfJGPioD7TubmrK4NBIZLfCEBSSSTlGoAvsL62G5qagXcLjssrKAWeWQ72BKnli5A8Ix9FI+0uKDTYdY4ubiDKFeIsF+CVWcuzG4Cg2seucru2jXhbuIAEUFjJNqxsqjmyHMban1Dx6b17BwkJi+cSXleIxsxGiqrBlVRsgJY6bmwuTagrcCwRE2IEmUveI2UsVACkpfMBdhte2oRDvWgpN2fTWeZiPhp3y/MjtAg9vLzfp0dqOJLFCFMgjMrZMxbKVWxaRlO+YRhrW1zFaDnEcROIlbDwSWyfh5FIJjuSBGn/AMpyn5oBJ1sKs4LgEUWTKDljFolJJWMWt3F8bXGY3NiddTXHZ/ACOO4jEYa2WMacuMXyKR+NqWb852prQFLsTwNGkMqExTkWLx6FvDmKe7Jb84EjoRTGigUQ8ZMbiLFAIxNklGkMpOwBJPLk/MY6/FLdG9R4jDrIpR1DowsysAVIO4IOhFR4DArDGI0zZFvlzMzEC+gzMSbDYeAAFBYrE9vmtLH80/bW2rDe6Ct5Y/mH7aDT9nB96x+o/aaZUs7Nn71j/S/vNTOgKz/bqFzgZZImyzwATxt4NCc5uBuCoZSOoYitBVXimBE8EkRJUSIyEjcBhY2v5Ggq8E44JxlYcvEKAXjJvodnjb/aRNurj1GxBAaUvxvA4pFQWKNH+CePuvFpbuHwtoVN1NtQatYVHVQHcOw3YLlv55bmx9VBBxqfJhpntfLFI1vGyE2rrhEGTDxId1jjX6FA/wAK541hmkw0yKAXaNwoP4xU5f22qzhwQi30Nhf6KCSlvZ4feyH8bM312Z/8ascUMnJk5QvKVYJ4ZiLKT5Am59Vd4HCCKJI19FFVB6lAUfsFBW4QPwx8Zn/YFX/CmFQ4bChA1r95mY+tjc1NQFFFFAUUUUC08Ft+DnliXMWyoYytybtbOjEAkk2B61R43gZkhZlxuIDbLlXD6s5yIDeE/GYVoKocawTSwlUIEgaN0vtmjdZFB8iVt7aBdBhlyCGFhJFH3GAaOQgp6QlSTdrggm4OvlXWDgSXF3Ea8rCKYkJAPwj5GfJ+KEVUW46sw+LS2LFyMsUMeBlWePL8JKoWNCNWYzD0rm9wly2c+JI03DMDyYlS+Yi5ZiLFnYlnYjoSxJ9tBaooooCiiigKKKKArGdtvwyfM/8AI1s6xHb57Sx/MP20DfBSsMFHlYIzNlBJtu7aX8SB/prUC4yQ944pCiBCRHc5h3UOZ8ut2D7eI2tRHhi+AjCxCVgz2UmwvmkAO4vYnxHjuK5SCdVKjAJZrB7S5RYbMOpFwLDcaUHr4s3BTGx5wkea7FoywVwSR6NixQ6WPd6X1nxPFHCw2xUQZgSTa6v3l1DAWAChhfTeuJOGkCMLg4rm+fbKozDQC4v3bm3jY9KJMNMr5RhImhUlUt3cqMTc2ubgiwtbdj50Hk3FJlTMcRh9Qcp1IsDlLZVW5IbQ9O8PDWeTEzCED3zFzSSS2gUIwKpbQ65ra9SD0qvPhpTeP3pGUDMFJ2CZyRpmvfLZr33PS1cNhZnADYJNFUHvkDu7BRfzYgnxtQT++53WQpiIO7fRSCUW7alsuhFh06HrXJx8zKmTEQcy8im5sGubR9y17jKRYdfHaoHw0kQaKPCj4QMuYsxuFJVcxHonLY9LDTpTLh/CEZhJJCElVmIAJtqe6TrZjYDyv02sFE46dCc2KgsM177g5mGWy9BlAPUWapXx0vKDCdboWaQgZhlz2XZLkWV10/8A2mTcChLh8liBaw0B1vqOuuvrqVOFxgMAujDKRrbLqbAeFyT7TQLI8fM8QCzYfnXkzbgALcaC9wQwANxsT1Gsfv2ctcTwZTY6lSQLC+UDfUE+qmjcFhuTkAYqyki97Ne/2n1XPjUSdnMOB+D8N2Y3I6nXUnc+J3oKjcSmbIUlw+UqlyW9JyD6I/FJsPVXGI4pMsYAkiMwLtISVyoguAW1FgGsD19dqYpwCAG4jF/W3ha++9ja/hbwFSJwiIZ7IBnzBtTqG1I309m3SgUfdPEm5RoGTvEHMLhAR3m123v4eZqeXF4gqpWSAOC4cZhlN3ASx3U5c2njYa1dj4FAua0Y7y5G1Oq2AsdfAAVz/R6C9+Xrcn0m+NfN12IJFvAkbUFabGTBUs8IcZ86kjW5slte7pc9fDzqv90MUSBmw4awYgNfRgQu51UkDUddKZYXgMEbZkSzWIuSxOu+rE6mwufIVy/Z6AqAY9FAA7zXsL2F76jU0FefGzcxcjw95B3WYE5hcNaxue8VXyoTF4hZFDmEx3Icg2ygAsxsTvYAfp36a2TwCDNfJY6HRmAuCpBsDv3V+iiTgEDFiUuzHMTma9/EG+nsoKB4piSQF97EtZhd9Spvlst9Qbb+AOlxapsdisQGjyPDqoJVtM7AMWym9wvo66286tzcDhYWaMEBVTc+it8o36XOtcy9noGy5kuFUKBma1he1xfXc/SaCCXHzhE/A5yDmu9hmB7oXU3vr6rVH76xetuSRvrppcAiwfS2utztbzqz/RvD6/B6EkkXNr3J8fMj1GvU7PQBWUJowsdWva4I1vfQgfRQQTcUkVWymJjmCx3cAMQcsinXdW7uniNKg9+4xRcrDlVTclgASLG5Obu7N7NfzaYvwKAqqmMZULFRrYFjmbr46+yof6MYe1sndsBbM1rAW2v1GhPW2tBAuLxmndg21Nzpc+GbXu676+W9Ie2xJeLOAH5YzAbA31t5XrTz9nIHLMyXZlCkknYWtbXT0R/6TWW90LSWIDbIftoL64aWIlExUyoGawy4c2uxNrmG/XqalDT/AJVL9TD/AMmiig8Lz/lcv1MP/Jr0NP8AlUv1MP8AyaKKAzz/AJVL9XD/AMqvBNP+VSfUg/lUUUHvNn/Kpfqwfyq8M8/5TJ9WD+VRRQe8+f8AKZPqwfyqOfP+UyfVg/lUUUHomn/KZPqwfyq4bEzj/eZPqwfyqKKDwYuf8ok+rD/Lro4uf8ok+rD/AC6KKCM46f8AKH+rD/Lr1cfP8u/1Yf5dFFB62On+Xf6sP8uuPujP8u/1Yf5de0UB905/l2+rF/BXh4lP8u31Yv4K9ooOBxaf5ZvqxfwV0OLT/LN9WP8AgoooI34ziB/tm+rH/BXg45iL/hT9WP8Ahryig7PG5/lT9WP+GoH7RYgf7X/tT+GiigibtRiR/tP+1P4aqvmxjXmdroABlCDcte/d8qK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150" name="AutoShape 6" descr="data:image/jpeg;base64,/9j/4AAQSkZJRgABAQAAAQABAAD/2wCEAAkGBhMSEBUUExIVFBAWGBUYFhgWFhYaFhYXFxgYFxUYFRQYGyYeFxokGRcYIS8gJCgqLCwsFR4xNTAqNSYtLSkBCQoKBQUFDQUFDSkYEhgpKSkpKSkpKSkpKSkpKSkpKSkpKSkpKSkpKSkpKSkpKSkpKSkpKSkpKSkpKSkpKSkpKf/AABEIAOQA3QMBIgACEQEDEQH/xAAbAAACAwEBAQAAAAAAAAAAAAAABQMEBgIBB//EAE4QAAIBAgQDBAMJDAcIAwEAAAECAwARBBIhMQUTQQYiUWEycYEHFCNCU3KRkrEVJDNSVGKCg6Gz0tMWNJOywcPRQ0Rkc5SiwvBjo+EI/8QAFAEBAAAAAAAAAAAAAAAAAAAAAP/EABQRAQAAAAAAAAAAAAAAAAAAAAD/2gAMAwEAAhEDEQA/AN7jPgsHJiSs0zrJMWX33PH3RM6jLZsosLACwqvH2gwS5xO2JgkSQxkHEYtgxUsGMbB++Bka9trVpuD4ZZMMUdQ6GSe4YAg/DybirEnA8OxuYYyc2a+UXzEkk38SWP1j40GW4txTCYfE8h/fNxySW984rIFl5pLFs9hlERNibm+lcp2hwB2kxRXugFZcaxJJKkFVa62awv1zCtfPwuFyWeJGY5bkqCTlzZb33tma3zjUK8Aw4t8BHpa11BOhBGp8CAfZQZbCcfwbylA2KtdQhE+MZpMyRuMsSsW0Dm99Ry20o+7eGODlxKjGNyioeP3ziQ92YKuUtIAwINwRoa0/9G8L+TxdNkAOlgNR5KB6hU0fBoFUqIUCkqSAosShBS48iBb1UGRwfaHAsjO8uKjTmTIjHEYphIsKcwupSQ6FO8AdSBVqLi3D2dUGJxAkYgBTNjA2YycoKVLXVs+ljr121p2eymE0+9orKCoGQWClQlreGUAequpezOFYkmBO9qdLXOfmAm3xs5vfegRHjPDgATi5gCVAvPigbsMy3BbS6971C9NOG4KCeMSRS4loySATPiVvlJBsGYG1wdetWR2awosRBGCDGQQoBvEuSPUa91CVHkSNqvYXCpGgRFCoosqjYDwFBRPAE+UxH/Uz/wAdef0fT5XEf9RN/FTSigWfcFflcR/1Ev8AFR9wV+VxH/US/wAVM6KBX/R9flsR/wBRL/rR9wF+WxH9vJ/rTSigV/cAfL4j+3eg8AHy+J/t3/1ppRQKhwAfL4n+2avfuCPl8R/bNTSigVHs+Pl8T/bNQOAf8Rif7U/6U1ooFY4F/wARiP7U/wClejgn/EYj+0H8NM6KBb9xj+UYj66/w0Dg7flM/wBZP4KZUUC77kt+Uz/TF/LrJ9uuI4nB8nk4mTv8zNmELejktb4PT0jW9r5/7q2+H/W/5dBruz4+B/WT/vpKZUu4B+B/WT/vpKscRxfKiZ8pbKLgDcnYDXbXrQU8ZxORnaOBMxXR3IuqsbWQC4zNrc62Ub3NgfMPwaQ6zYiV2vcBDykUfigR2Letidum1XOGYPlRKhN21LN+M7Es7e1iT7asObA2Fz4eNAqbgTgkx4vELe9gxSRR7JEJI9vjVbA9oZEcRYpAjXCrMn4KRizKl1JJiLW0BJF9L3IBYY957HIYYwPjvmbKLd4lBlGmvxqz/GBDLC0bYiKSJygkLsCxUMslo1Q2DEm+bTL3bCwBoNhRVDgUrthojICJCi5sws17fG86v0BRRRQFFFFAUUUUBRRRQFFFFAUVDi8YkSF5HVEG7MQFHrJpNwTH++MVNMqSLAI4UR3RkEpDSuzRq2pSzKA1hfXpY0D+iiig5zi9ri+9utvG1dUl4okqYqOZIjLGIpUcKVDjM8TKVDEBvRbS48vA3OHcainJCN8IvpRsCsifPjYBl9drHpQXqKKKArAe6ot/e/63/Lrf1gfdT/3f9b/l0Gs7PfgP1k/76SvO02EMuDnjUXZonAGupym2g8674EPgf1k/76SmFBnsZx1bozSFImVSqqDmdmCNcuoOWMBgNNyTrpY98QxBaMZVilldmVN8oy3tuDmsSSTa1r+QKTjvDykxVlPKZm5LD0QrIXmhZhYp3oywt8WVrbWrRcL4YMyymRy9mumcNGrvlL5dNNrDW1ifGgo4bsShSMYiWafJclGlfkMSQbGK/fQHZWLADxqXjHGcEMPMDLEVSNw/Ls5QN8HYhLlSWNgNyQfA06xeGEiMjeiwIOgP7CCD6iCPEVncVwOH3rLhV+GkUCU8yzd5WEkSyG2W11FlsBl6WoNDgWYxIXFnKrmF72awzC431vUzOACSbAaknYDzqPC4gSRq6+iyqw9TAEfsNJcRN77mMS/1eKTLLt8I6qGKEH4ilkvvc3GgU5gsnikkovhowynaSViiHzRQC7jzsoI1BIrn3rjrE++MOD0Hvd8o8j8Pc+vSmsUdha99z7SbmosbxCOFc0rqi+LGw+n/AN3oF8HGZEX76h5Xi6OJIj7bB10F9V0vuabI4IBBBBFwRqCDsQeorLcT7SMxYLDlVRIw50iIZFTdlhGaQqAC12CG1rbin3BsCIYI4wQQq7gWGuvdX4q66DoLCgu0UUUBRRUGOxixRPI+iIpY+NgLmw6mgh4jxmGC3MezNoqgFnc/mRqCzewUqxfHsQxKxwiJQQGlnZbKCL3EatYmxGjOu+vhV/gvDyqmWQffMtmkO5W+0SnoqCwsNyCdyauPgoy2YxoW8Sov9NqDO8Nlwxm1vicSuuZ5IJHW+vcjV/gx8xR7atcR7TZXEaWQ6DNMClywuFjR8uc23YkAfnHSue1jxFFiYLmd41uQDy1Zwua+631UEa6kj0SRTw3C3GHBR52cIFlQS3ZZVBzFUlzR6sfRItaxGmhBvw/ESrIEfM6sLhjlNtzoyqqlelrXB8QbjvimKfOsaA6jMTcqDbpnAOUC1yfNQPSuFHDsAsrtG7BJI1QsYRJh3cuNHZARpcEdQSDta1T8T4ekWQljKzssYWcvKpJuQyxjZgAT3QLje24DrB9oQj8uR1caAFSHcXvbNk9JTY96wI6qNzLxabDSZechBB+DdvgnVv8A4nYq4Pzd6XR8On5BaXEToFDaLyoi7G4QIsaBkW+WwLFtget++z4haWWF4Fzq0nLdhnMiKRmu7jNdSwGpN1KkHcAJMJxmeKXlsjzwEd2SypMCBcq8Ry83S/eQA/mnenfD+KRTgmNw1rZhYhlvsHRgGQ+RAoi4TCpBWJFsbiwAAbbNlGl9Tr51W41wsuBLFZcVHrGx6+MbkbxtsR0uGGqigaVgPdUH9X/W/wCXW14XxATwpIoIDC9jup2ZW/OVgQfMGsZ7qX+7/rf8ug1fAD8D+sn/AH0lMqXcA/A/rJ/30lR8cx7jLDCbYmUNkJFxGq2zysNiFzCw6syjqaBVx3EnETKkRkEeHYvJMq3RZgvwSZSQZrEksq3+KCQdu+HcSkglPOiRMIypllhcNAsguGutg0SsMpubi4IJ1BLPh+BVMsQN44Qu+7SG5LOdi2ob1uT4VYxWFAu6tke2ptdSBr30+NtvvbY0FmKVWUMrBlIuCCCCDsQRoRWU7ScGuULQRMOdF8JlBcZpEDPIxIAvci1nG1S4iSCF7EzYaVtbQK7xyXNiyxrG6E3tc5Q3eF9xXkOFxDojzGR3jYSNAcgDDNmjIMarmkQD0SSpZendYBqaS9lZrxyraxTEYlSb7kyuxv1B7wPtFNcHjEljWRDmRhcH/UHUHoQdQRakvFEOFkfErbkuUaYG/dcAR83TcFMqtppkVtbEEGeI4moJRTmkAvYAm3U3I0vbW1x08ao4JeZJZXYxqVldmBBkdgGjVQQAqKoU6eAG4a6vjmE5MxmRlIzRZlylnSSzLEVAGqsWtY2udjrYPuDwgBmyZHbLdb6gAWW65mCbHQH/ABoK0/BlWaSZ2vCYnVoyO6Ae9IbfHLWF79FAFd8Ex+ZpIw4lSMizXuyE7xSHq6+PgRfXUt6z/Z8T++J/fDq0lksIgREi3coneAJfKRc679NAA0FFFFAUs42c3JiH+0lS/wA2O8rfTywv6VM6V4o3xsA8IsQ3tDQr9jH6aBpRRSuXi5EE7kAPAJLg3tdEzg+ogg+o0COHHc3FSOyllvZUsPhIjGAct/TkW5fLp3ZiBcg0wkw1yGilSwy3LOySKoOqlhqw3FnFxc61RwETRxBXKSKvdJbRGCkmMs4/BShSLP6LAjY2tcxCIWUnm3j174hYBXuAea99ND8Y+ragpOkjY6DKSRaRGmV3cots5S5URHMyLpYkWvpoakxPMGOIckoiLkmZ2SxkvzIxkQx7Ih7wDHNobDSLAkNxKMkOJBHKy3JN0PLUk5jmsSdLKqaNbNuJOLlV4jcB+Y0CagsFKrJJoGU5swzX0DC240uAvxYM6NNKuUFirZyzlTe1mNlQ2Nrqt7dRSTjU5SaGeFQgRkWxU6wrHNZSN0z52I8AgJGtqbYeNA5KiXMwB7kcJDAaXWVFt8bckHaq3GVLxNGgUXuo1LWeS8bGRwdZCrMAATa+YnTQNUDXtZvg3Hb4CCRTzGZliW97vaTlknzyqWJ8ia0lAk4OpixeJh+IxTEIPDm5llA/WRlvXKaznuptrh/1v+XWnmBHEIvBsPNf9CSC3981lfdV3w/ql/8ACg2HAfwA+dL+8equDfXEYm2ZixjjAPxImKAeV5c5JHiPCrXAPwA+dL+9eoeCi+DhI+OEc2/PYOx/aaC59zwY8jk3JuxQshLXuSChBA9u1VvuQ6G8M0g3ukrGVG0O5e7rr1Dew00ooEvD58xMLdyeKzKDqVB2s3x03XN1G9mBs0hxN1JIsV9Ib2I19o6g9aQdpsNJEyYqNOZymUsoHfEZNpSv44yktl3ulx1BfxKrESKb5lGoNwy7qdNDvofOgX4o+92MygmBtZlAvl8ZlA/7gN/S3BzS8cwcc+GdXkyREBi4KgAKQ1yW7pTTUHQi9dQExmzv3BntfwBDKcx8FJB+bSjgvA1cBmZmwiuzYaFvRCkgqzj4wDXManRFy6XAygv4NwjDyKZcWGlnd2KyyxulkDNybEKqIcljpqL2vpV+bsvlk5qSzSLlVV+EBkiAJa8MjAlwc2oYm46nRa01qWzxZXtC6pIRm5bX5bjW9gPRPiy7XuQdKCgO0DxpnMbYiDZZYwoa/eDCWIkZCpWxYdb6LamHCs7s0zqEDhAihg3dXMQ7Mvduc+wuLAa66UOAcSAmmidDEzSMyKx3YojTKp2JDEt5q4I62s8KJinmgN8h+Give2VyRIgJ3yyAm3QSoKBxRRRQFKMW33/h/OHE3+vh96b0v96k4vmG+VYQo8Lu5LW9iL9IoGFZHtVjXhnsFvDJDnlIFyvJmhXNb410lYEdcq+da6sX2nxa++pVu2ePD4diF1OSTFWaw6m0Y/ZQMcBhyEURklkVVIBGYLawsGOWWI6lbm4B0PQdQxku9oQjAgBlgYO1gDcGQZFtci922Ne4XDBkXJlJCghb5SBp3oJV2RtDbUdNNRXGFxLyNLE3PeSJQzJ8GiMXzGOMypa5ygXFxoQSLEUFPCYtkxieiIDnRyO98MbZLzHvSOAGBtZUzBdTt1xTG5sYSJlGHWNQ34okDtZ2cWIUXy50buNcNvou45hZZUlVSt48jS5QOUiRssi4OK9gS2W8jeGUW1AXibCPlbEczJh5ZXkjkAW+EbNkRiuzYeVFXmKfRLkm1yUB7JhCGUtEGYkgloy+h1zZotJBcD0gp8dq6xeFLL3xYEFEQgKWJBGVEW+RSL5mJJtf0ReonlePJGiyRzvHnyRlGgJUgOkZl0GhvZQLA3IqzPhSB3j3muApbNJJ4B22WPqyrpbc20IK+zSI00QSQ8tPfeRBop5ZhhDkEXOhYqdrSab3rZVhezmKQYvDBGzxtFjUV/xhC2EQesEIWB2IYEb1uqBU0inHqvxlw7EeppEB/agrJ+6kt2g9Un2rWzlw7e+Y3A7ojlUnTQs0RX+61Yz3UQc8FvCT7VoNfwZL4cA9TLt5yPUXZwqMDhb6ARQgXA0OUKNtL9NKm4B+AHzpf3r1X4JCHwpjOytNGbHUZJXUWPQ2APlQOAa9pFwnGyLiXgmB5mQOGt3JVUhOYttA1igZehHgQae0BSjCEYaUQk2ikLGDSwVvSeLw8WUeGYbKKaKLadPp+ml/aPDu+HblrmlQrIg6loyHAU9CbW9pHWgXcYhGJxMUOZ+VbnSgXCuiZk5THwZ3W69REwNaSsh2ExQnlxk6MTCZRHECpUoFXmyKVOoIlme9+oI6Vp8ZjREAWDZL95gLhNL3YDUL59OumtBYqDGYRZFs1/EEaMpGzKehFSo4IBBBBFwRqCDsQa6oMZi8YytI7C0sfKkNjZSYXKyOTbRWglQnQ2BO9qbY1cQsscztCIkJV1UPmySWW+cm2jZGPd2U1R7R8GKyS4hc7RtDJHLEq5iwdbGSMWuWARLqD3gNBcAMx4djFxGEjVg5WWJQSFJXvpY96xHXfbzoHVFL+DznK0TkmSI5STuy2vG58ytr/nBvCmFAUUUUBWV7SYdI8QJQpMrRlj+csU2FOQa2HkPEmtVSLtFgxJJCL2ZxPGD5tGXH0GIH9GghihSWKySBGy3Vj6DC3dmTUMptuVIsb3vUUGMkMSxRqsbTSlY2jvcwKFM05zXNz3grG9y8Z60uwpM6xonLErGN3V7NHGy5S+aM6u1j3WQjNbveib6DgQ5jy4g3IciOK/yURIBt0zOXbTcFPCg+d+7zwSccPgXCo3vWORjMkYJ9IXR3A1YZs9yergnXWqX/APP/AAXEHD4sTo4wMoCKjggOxDCUqp6ZSASN9PDT7LisQERnbZQSfZXOBxYljVxswv6j1HsNx7KDPPiHVBA6h5IShbMuYyQWKrNGoNywOXNl1UhrA3W/qIqxXMscjFPinukLrnnkZixRRqbkDyJIFNOPYUlBKi5poCZEA0LaEOgP5yFh68p6VmDjoyQrSrKJEV2N1DOoQOplhVR3sjglyStlJABAFBY7KSK+IVlBCCPEFQwswUzrDHodrphxp51sqy3YyBgzlx3xFArEixLtzMQ9x01nFx43rU0BWC90tbvD81/tWt7Xz73UHIeC34r/AGrQbHgX4AfOl/ePUPDVyYrEx9GMcy/pry3H1or/AKdS9n/6uPnS/vHqnxcmPG4WW/cfmYdx5yASRH2NEV/W0E/aSEcnmglZYbvGw/GtbIR8ZXvlK9bi1jYiXhHEmkBSVQmJjsJEU3XX0XQnUxtY2J8CDqDUsirJIAbkREEj4uc6rcdSBr5XB3taPinDDJZ42EeIS+R7XFjukg0zRtYXFxsCCCAaC+ygix1FQNPlIUm5bNk6DSxCk+O/TYGqmB44ruIpBysTYkxMdSBu0TbSJ5jbqAdKYvGG3AOoOovqNQfXQIk4PiImaSGZc0jl3idF5WZlUHK6gOvojUltzp4WMNx2OQ8mU8jE2F4mcK51sGiYEcxCdmXxsQDpTelfF+CpiHj5iKyJzL3G4dcttttb+tVPSgoiKXBMXBMmDYkyLdi0B6yRg3LR9WTcasL6g6CKUMoZSGUgEEG4IOoII3FqSYXB4jDg8smaL5KR/hFsbfBTHQggXCPsTbMBoM6/aRsNPGMNDM6y5i+CaNlkiy+nJh2sY7X0ZM2XMQQV71w3rICQbajby6fZSPFzGCawYrC5BFlUhHYMxuLXKMUYm2oJ89GPDeLxTg8tu8tg6MCskZOoEkbWZD6xr0vUfFuFc5WUNkLKAGHpI6NnidfGza2v/jQVsRKyYnDuQnwueFypOvdaWJh5dxxbX8Jv4uqTcbhI96nouIjLW03V0Fh077rTmgKKKKApTxuEtLhADYrPn2+KsMwa/rzW9tNqozYZjiY3/wBmkcoOvx2MeXTr3VfXzoKU/ZhWlZhIyK98wAXMM18/LlIzRh7963W5BB1pxDCqKFUBVUAADQADQADwtXdFBV4lArxOGAIsTr4gXB9hrjg0QEEZAAzIjG3UlRc+vSrjLcWO1eRxhQAAAoAAA2AGwFB1SlezcQfNdslyRHccsXIYi1r5cwvlvlv0ptRQKOEDLiMWutzJHJr4PEiC3gLxH6Kb1UiwGWd5cx76RoV6DlmQhr+J5lv0RVugKwHun+nB6pPtWt/Xz/3Tx34PU/2rQa7s6fvdfnSfvHqr2hjMk2EiU684TN5RwAk/S7Rr+lVvgA+919cn7xqhgl+/5VYa8mIxnxXPIJAPU2S/zloGcGHVBZRpqdySSdSSTqT66koooKnEeFpMoDjvKcyONHja1gyN8VtfaCQbg2ql9+Rg6Q4gAaEkwyHyNlZC3mMo8hTiosTIVRiBcgEi+17aXoF3A+08GKB5bWkVmV430kR0JV1K+RB1FxTasTwTsRhZ1kkxEazzHEYg5muChErK3LIIZBdb7+V6vHgcoIXCYzEIgJzGRknjA1uqmZWkY3sLZ7DX1UGnZgBc6Ab0n7SZeXGLlXaaIIykB1JbvsptoRFzCfK99L1DieyhkIZsZiuYCCCHQICDcfAhOW1j+MpPnWX49I0ePjGMAxihR73VVZFjdjlPORMwZ3ANibAhWCrvQM8bC02CXEK+XHqeXFOgAZhzxECVIs6OAGykFe/cdDWggkxaAh0iltsyMULDpeNgQp9TH2Um4XM+JxEbEEiLMZAY2jWJgBy4lVrlmObmE32RdFvamcvahEYpJHIrDfRT7d9qCeWOaUoGRY4wys13zOchDKFAFhdgLm+3TXRnXEMuZQ1iLi9ja/7CRXdAUUUUBRRRQFFFFAUUUUBRRRQFFFFAVgPdNPfh+a/2it/WC90lLyQ/Nb7RQazs+fvdfnSfvHqvxLTG4YgEkJib26JaMnTr3wmlWOz4+919cn7xqWdoVlXGYRoZFWR+bGwdAyFMnNOoIZWvGBoba6g2oHGAxBe7Fl10Cq18o65vzr+Wm1S4jEWIVSmdjYBj5XJC7sQBtVCdgDebC5vz0USC3mLZ/wDtPrqs0PD2bO0cCuPjPGqOP0mAYUD4VzLKFUsxAUAkkmwAGpJPQWpEseFZiUxjDxC4slfqlzb2Wpdx9sK2Hkjil580qGNU57yczP3bMMxH4wF9N/OgZdkpklwavcWmaaYC+uWWV5AD10DC9PhWfXgmMBBGOAA3jOHjaID8VQCrgAaelVhJJoBrhxIOvvdgPohkIA9jGgazRlhbMV9Vr/SdqrYbhqq2Y79BuFJFibnVmO2Y62001vSh7WREXMeIXcG+HmaxBylc0astwdCAdLGq2I7TCUmOLB4ubzMTQxHp3pJigK+IAPqNBc4O158UehkQr4FeUiZgeveRh+jU/EODJM6Mw9G4I/GUg6H1HUGqfZZpXWWWYKsjSPGEQ5o40hZo1VWIGa5DMTYatawtTygRns88ZJw8xT8xtU/9+mnaA2F9+te0UBRRRQFFFU8bxeGG3NmjjJ2DOoJ9QJufZQXKKTf0kz35EE0zWNiY2ijJ/wCbKFFvMXryPAYmbWeXkr8lhyb+p8QwDH9AJ6zQOqKWPwSw+BmljfxLtKp+ckpYH1ix86j52LjF3SLEC+vKvG9vEJIzKx8s4oG9FUMHx2CU5VkAk6xv3JR642sw+ir9AUUUUBWH90P8JF81vtFbisL7ojWki0+K32ig1XAf6uvrf++1VO078vkT2uIZlzfMlBhcj1cwN+jVrs+fvdfW/wDfarPEcEs0TxNfK6lTbcXFrjzG49VBODXtIeznEX5ZSUANGxjJGwZTlP6JIuvgGAPQs+oK0nDYmN2ijJ80U/aKz/GMDDHisJy40VjMAwVFGnLlYMbDUXW1+hy7XN9TSXtZGBh+d8bDMs4PlGbyAeuLOv6VA6qHFmyMbsLC/cALG2tlBGpO3tqVTceVQYtAR3jlUWN9NCDpuLf+igi4PhDHCqsSX1LE75mJY3PU3Nr9bXq4xqphUCkgGR2vqXvp6rgKB6q9xOMKvHGou7kk6+ii+kx9pVR5sPOgp9k3LYRCWDMTIWK3tmMrl9wDo1x7Kb0n7JvfCjawecC2xUTSBWHrUA+2nFAUUUsl44pZkhUzyocrBTZEbwklPdUjqBdvzaBkTbfaly8WMn9XQSLqDIxyxXBIIU2Jc6dBbzrxOEtJZsSwkO4jUEQg+akkyEeLadQopkBQLm4bI4+FnYA/Fh+DH17l/aGFSYDgkEGsUSIx3YDvt85z3mPmSau3rmSUKLsQBcDUganYa9aDo1Qm45EhAkLR3IUF0YJc6Acy2TU+dWp8MHKE/FbMB0vYgX9V7+u1eY0EoQEDk2XKbWsxsc19wASSOtqBPiu2cMcjQssjYsFrQRozyMN1YWGVVZbHMxABuCdDXnD+1YyD31HJhZLm4lRhGvgOeLxnTrmF/AVwnY/kzGbCTNE5RI2jcmSBkTMUXKxzJYs1irWGY6Gr0fGShy4iPlm6jOpzwksbAF7AoSbemoGosTQee+MJjLoOTiVUXa2SRUJ0W5BOVjrbroa8j4dNAFEEnMjGhSd2JA/MnsXv5Pmv4ijH9mIZHEi5oJxtLCcj23swtlkHk4YVWb39A9yRi4NBZFSOcb3Y5mySC1tBkPr2oGXDuKrKWQqY5kPfja2YA+i4sTmRujeRGhBAvVnOL47DOBI7SQzRglJOVIJEG7DKU76m2q2INh1AIudmu0UeLgV0dGkAXmqu8bkXKsh7y63tf9tA3rDe6Gt5Ivmt9tbmsP7oR+Ei+a320Gm7PD72T9P++1MqXcA/q6fp/wB9qY0CaVhBixfSPFd0+AnRe75d+NSP1K+NOBS3tFws4jDOim0oyvE34ssbB4j6s6i/lepOB8WXE4dJlFsw1U7o4OWRG/OVwynzWgv1FisOsiMjC6upVh4hhY/sNS1HPCHUq18p3sSLjw06UCnsli82FRGJMkIWJ72uSqrlfQkEOhVwQdn8bgX8PI5llB9BcgX15czG/X0h9FUeHlVxuJTZimHk2FipDx6eox2+imkMds19yxO9/IerQDSglqlFKGncAaxqoJ8371r+oKfbV2lvCyDLiT15oX6sUe3lr9tBz2aBGHCm90eZNSSbJK6qbnxUA+2mlLOCAgTAnaeW3qJDD7aZ0C7iHDXmazSskFtUj7rOeoeXcL5LY+JtpVzDYZI1CIoRBsqgAD1AVLRQFFFKu0WPKRZI7nES3SFQbEsd2v8AFVRqW6DxJAIT47HCM5rZlXSQKLsga1myjWwsb+WvSlvF+KQzRx8qaOS8sJ7jq2mYa6E1S7O8IaWXFPizzpBiMoUgiFVEURXJESQfS9Jrk26bV3xHEwLGoWIQlJlDLywtgjAsRlFipWzAjcHyIAXcR2swaFnOLjOXuuiyKzAg9Iwc2bXYC58DpXEvalg4EeGmxCHrEhVl/wCYJ8ij2MT5U4jkTLmFlUAG57ota+vhv1qxQK4u0UWglvh3bZZwEJPgrE5WPzSai43Cpjfmd6F1yMq6E5+7oRqzklUUedM8VhElQpIodDuGFxWGl4xiVgkRcuNhUxpHIX5UrzNNlSNXQOrsllYyaW6i4awa7gWOaWBS4KzL3JVNrrItg22hB0YEbhgetMayPZ/3zhDK2MiLNNJzGlhYyxqAoRFKZVkWyIuoQgkk93YanD4lJFzIwZfFSCPpFBLS7H8CilcSW5eIHozJYSAeBa3eX81rqfCmNFBHArBQGIZrC5AsCepC3NvVesT7oiXki+a321uqxXb78JH80/bQaLs5/Vk/T/vtTOlnZw/e0fnmP0u1M6ArL8JPvaXEgKOT74d5LXuvPWOQS2/FzF1a21r9DWopPIhjx6t8SeLIf+ZCS6fSjyf2dA3Br2vFUAWAsB4V7QKuIgJicPL1YvAfCzrzBceOaIAfPPjTWk/a2NvecjJ+EiyTKPEwOsuX2hCv6VNopAygg3BAIPiDqKDqlvBNecddZ5d/zSF/8aZVR4OwMZI6yTH/AO1x/hQe8NxOZph+JKV/7EP/AJVdpfwqW74jTaYj/wCuM6/TTCgKKKKCrj8eIgNC0jGyIN3b/AAak7Aa1Fw/hpUmSQ58QwAZuijfJGPioD7TubmrK4NBIZLfCEBSSSTlGoAvsL62G5qagXcLjssrKAWeWQ72BKnli5A8Ix9FI+0uKDTYdY4ubiDKFeIsF+CVWcuzG4Cg2seucru2jXhbuIAEUFjJNqxsqjmyHMban1Dx6b17BwkJi+cSXleIxsxGiqrBlVRsgJY6bmwuTagrcCwRE2IEmUveI2UsVACkpfMBdhte2oRDvWgpN2fTWeZiPhp3y/MjtAg9vLzfp0dqOJLFCFMgjMrZMxbKVWxaRlO+YRhrW1zFaDnEcROIlbDwSWyfh5FIJjuSBGn/AMpyn5oBJ1sKs4LgEUWTKDljFolJJWMWt3F8bXGY3NiddTXHZ/ACOO4jEYa2WMacuMXyKR+NqWb852prQFLsTwNGkMqExTkWLx6FvDmKe7Jb84EjoRTGigUQ8ZMbiLFAIxNklGkMpOwBJPLk/MY6/FLdG9R4jDrIpR1DowsysAVIO4IOhFR4DArDGI0zZFvlzMzEC+gzMSbDYeAAFBYrE9vmtLH80/bW2rDe6Ct5Y/mH7aDT9nB96x+o/aaZUs7Nn71j/S/vNTOgKz/bqFzgZZImyzwATxt4NCc5uBuCoZSOoYitBVXimBE8EkRJUSIyEjcBhY2v5Ggq8E44JxlYcvEKAXjJvodnjb/aRNurj1GxBAaUvxvA4pFQWKNH+CePuvFpbuHwtoVN1NtQatYVHVQHcOw3YLlv55bmx9VBBxqfJhpntfLFI1vGyE2rrhEGTDxId1jjX6FA/wAK541hmkw0yKAXaNwoP4xU5f22qzhwQi30Nhf6KCSlvZ4feyH8bM312Z/8ascUMnJk5QvKVYJ4ZiLKT5Am59Vd4HCCKJI19FFVB6lAUfsFBW4QPwx8Zn/YFX/CmFQ4bChA1r95mY+tjc1NQFFFFAUUUUC08Ft+DnliXMWyoYytybtbOjEAkk2B61R43gZkhZlxuIDbLlXD6s5yIDeE/GYVoKocawTSwlUIEgaN0vtmjdZFB8iVt7aBdBhlyCGFhJFH3GAaOQgp6QlSTdrggm4OvlXWDgSXF3Ea8rCKYkJAPwj5GfJ+KEVUW46sw+LS2LFyMsUMeBlWePL8JKoWNCNWYzD0rm9wly2c+JI03DMDyYlS+Yi5ZiLFnYlnYjoSxJ9tBaooooCiiigKKKKArGdtvwyfM/8AI1s6xHb57Sx/MP20DfBSsMFHlYIzNlBJtu7aX8SB/prUC4yQ944pCiBCRHc5h3UOZ8ut2D7eI2tRHhi+AjCxCVgz2UmwvmkAO4vYnxHjuK5SCdVKjAJZrB7S5RYbMOpFwLDcaUHr4s3BTGx5wkea7FoywVwSR6NixQ6WPd6X1nxPFHCw2xUQZgSTa6v3l1DAWAChhfTeuJOGkCMLg4rm+fbKozDQC4v3bm3jY9KJMNMr5RhImhUlUt3cqMTc2ubgiwtbdj50Hk3FJlTMcRh9Qcp1IsDlLZVW5IbQ9O8PDWeTEzCED3zFzSSS2gUIwKpbQ65ra9SD0qvPhpTeP3pGUDMFJ2CZyRpmvfLZr33PS1cNhZnADYJNFUHvkDu7BRfzYgnxtQT++53WQpiIO7fRSCUW7alsuhFh06HrXJx8zKmTEQcy8im5sGubR9y17jKRYdfHaoHw0kQaKPCj4QMuYsxuFJVcxHonLY9LDTpTLh/CEZhJJCElVmIAJtqe6TrZjYDyv02sFE46dCc2KgsM177g5mGWy9BlAPUWapXx0vKDCdboWaQgZhlz2XZLkWV10/8A2mTcChLh8liBaw0B1vqOuuvrqVOFxgMAujDKRrbLqbAeFyT7TQLI8fM8QCzYfnXkzbgALcaC9wQwANxsT1Gsfv2ctcTwZTY6lSQLC+UDfUE+qmjcFhuTkAYqyki97Ne/2n1XPjUSdnMOB+D8N2Y3I6nXUnc+J3oKjcSmbIUlw+UqlyW9JyD6I/FJsPVXGI4pMsYAkiMwLtISVyoguAW1FgGsD19dqYpwCAG4jF/W3ha++9ja/hbwFSJwiIZ7IBnzBtTqG1I309m3SgUfdPEm5RoGTvEHMLhAR3m123v4eZqeXF4gqpWSAOC4cZhlN3ASx3U5c2njYa1dj4FAua0Y7y5G1Oq2AsdfAAVz/R6C9+Xrcn0m+NfN12IJFvAkbUFabGTBUs8IcZ86kjW5slte7pc9fDzqv90MUSBmw4awYgNfRgQu51UkDUddKZYXgMEbZkSzWIuSxOu+rE6mwufIVy/Z6AqAY9FAA7zXsL2F76jU0FefGzcxcjw95B3WYE5hcNaxue8VXyoTF4hZFDmEx3Icg2ygAsxsTvYAfp36a2TwCDNfJY6HRmAuCpBsDv3V+iiTgEDFiUuzHMTma9/EG+nsoKB4piSQF97EtZhd9Spvlst9Qbb+AOlxapsdisQGjyPDqoJVtM7AMWym9wvo66286tzcDhYWaMEBVTc+it8o36XOtcy9noGy5kuFUKBma1he1xfXc/SaCCXHzhE/A5yDmu9hmB7oXU3vr6rVH76xetuSRvrppcAiwfS2utztbzqz/RvD6/B6EkkXNr3J8fMj1GvU7PQBWUJowsdWva4I1vfQgfRQQTcUkVWymJjmCx3cAMQcsinXdW7uniNKg9+4xRcrDlVTclgASLG5Obu7N7NfzaYvwKAqqmMZULFRrYFjmbr46+yof6MYe1sndsBbM1rAW2v1GhPW2tBAuLxmndg21Nzpc+GbXu676+W9Ie2xJeLOAH5YzAbA31t5XrTz9nIHLMyXZlCkknYWtbXT0R/6TWW90LSWIDbIftoL64aWIlExUyoGawy4c2uxNrmG/XqalDT/AJVL9TD/AMmiig8Lz/lcv1MP/Jr0NP8AlUv1MP8AyaKKAzz/AJVL9XD/AMqvBNP+VSfUg/lUUUHvNn/Kpfqwfyq8M8/5TJ9WD+VRRQe8+f8AKZPqwfyqOfP+UyfVg/lUUUHomn/KZPqwfyq4bEzj/eZPqwfyqKKDwYuf8ok+rD/Lro4uf8ok+rD/AC6KKCM46f8AKH+rD/Lr1cfP8u/1Yf5dFFB62On+Xf6sP8uuPujP8u/1Yf5de0UB905/l2+rF/BXh4lP8u31Yv4K9ooOBxaf5ZvqxfwV0OLT/LN9WP8AgoooI34ziB/tm+rH/BXg45iL/hT9WP8Ahryig7PG5/lT9WP+GoH7RYgf7X/tT+GiigibtRiR/tP+1P4aqvmxjXmdroABlCDcte/d8qKK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154" name="AutoShape 10" descr="http://www.faqs.org/health-encyc/images/tnismhe_36_img00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122" name="Picture 2" descr="http://www.moro-blog.gr/wp-content/uploads/2010/09/heimli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562477"/>
            <a:ext cx="3948080" cy="3962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ΧΕΙΡΙΣΜΟΣ </a:t>
            </a:r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HEIMLICH</a:t>
            </a:r>
            <a:b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Σε </a:t>
            </a:r>
            <a:r>
              <a:rPr lang="el-GR" dirty="0" err="1" smtClean="0"/>
              <a:t>κατακεκλιμένο</a:t>
            </a:r>
            <a:r>
              <a:rPr lang="el-GR" dirty="0" smtClean="0"/>
              <a:t> ασθενή</a:t>
            </a:r>
            <a:endParaRPr lang="el-GR" dirty="0"/>
          </a:p>
        </p:txBody>
      </p:sp>
      <p:pic>
        <p:nvPicPr>
          <p:cNvPr id="5122" name="Picture 2" descr="http://www.genikos-iatros.gr/images/pnigmo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5" y="2564904"/>
            <a:ext cx="3761464" cy="3857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ΧΕΙΡΙΣΜΟΣ </a:t>
            </a:r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HEIMLICH</a:t>
            </a:r>
            <a:b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εαυτό μας</a:t>
            </a:r>
            <a:endParaRPr lang="el-GR" dirty="0"/>
          </a:p>
        </p:txBody>
      </p:sp>
      <p:sp>
        <p:nvSpPr>
          <p:cNvPr id="4098" name="AutoShape 2" descr="http://www.netterimages.com/images/vpv/000/000/032/32757-0550x047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00" name="AutoShape 4" descr="http://www.netterimages.com/images/vpv/000/000/032/32757-0550x047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074" name="AutoShape 2" descr="http://www.scripps.org/encyclopedia/graphics/images/en/232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076" name="AutoShape 4" descr="http://www.scripps.org/encyclopedia/graphics/images/en/232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3078" name="Picture 6" descr="http://timeoutchicago.com/sites/timeoutchicago.com/files/imagecache/timeout_492x330/images/articles/217/217.x600.feat.diy.heimli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96952"/>
            <a:ext cx="4686300" cy="3143250"/>
          </a:xfrm>
          <a:prstGeom prst="rect">
            <a:avLst/>
          </a:prstGeom>
          <a:noFill/>
        </p:spPr>
      </p:pic>
      <p:pic>
        <p:nvPicPr>
          <p:cNvPr id="3080" name="Picture 8" descr="Heimlich maneuver on onesel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996952"/>
            <a:ext cx="3539970" cy="31200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r>
              <a:rPr lang="el-GR" dirty="0" smtClean="0"/>
              <a:t>	Καλούμε ιατρική βοήθεια, ενώ συνεχίζουμε, μέχρι:</a:t>
            </a:r>
          </a:p>
          <a:p>
            <a:r>
              <a:rPr lang="el-GR" dirty="0" smtClean="0"/>
              <a:t>Να πεταχτεί το ξένο σώμα και αποκατασταθεί η κανονική αναπνοή</a:t>
            </a:r>
          </a:p>
          <a:p>
            <a:r>
              <a:rPr lang="el-GR" dirty="0" smtClean="0"/>
              <a:t>Ο πάσχων αρχίσει να βήχει δυνατά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/>
              <a:t>ΠΡΩΤΕΣ ΒΟΗΘΕΙΕΣ</a:t>
            </a:r>
            <a:endParaRPr lang="el-G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Αν ο ασθενής </a:t>
            </a:r>
            <a:r>
              <a:rPr lang="el-GR" b="1" dirty="0" smtClean="0"/>
              <a:t>σταματήσει να αναπνέει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b="1" dirty="0" smtClean="0"/>
              <a:t>Τεχνητή αναπνοή</a:t>
            </a:r>
          </a:p>
          <a:p>
            <a:pPr algn="ctr">
              <a:buNone/>
            </a:pP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/>
              <a:t>ΠΡΩΤΕΣ ΒΟΗΘΕΙΕΣ</a:t>
            </a:r>
            <a:endParaRPr lang="el-GR" sz="4400" b="1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11960" y="2564904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1026" name="Picture 2" descr="http://www.sefeaa.gr/first-aid/tehniti_anapno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149080"/>
            <a:ext cx="2931138" cy="2435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32" name="Picture 8" descr="http://www.skafatos.gr/_gfx/news/image/v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528" y="404664"/>
            <a:ext cx="8586092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4" name="3 - Διάγραμμα ροής: Διάτρητη ταινία"/>
          <p:cNvSpPr/>
          <p:nvPr/>
        </p:nvSpPr>
        <p:spPr>
          <a:xfrm>
            <a:off x="971600" y="260648"/>
            <a:ext cx="7200800" cy="144016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 smtClean="0"/>
              <a:t>ΑΕΡΟΦΟΡΟΙ ΟΔΟΙ</a:t>
            </a:r>
            <a:endParaRPr lang="el-GR" sz="4000" dirty="0"/>
          </a:p>
        </p:txBody>
      </p:sp>
      <p:sp>
        <p:nvSpPr>
          <p:cNvPr id="14338" name="AutoShape 2" descr="http://2.bp.blogspot.com/_QMD3uDrxxgM/S1XKeMLm9hI/AAAAAAAAGgY/fw9oMUN3qko/s1600/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0" name="AutoShape 4" descr="http://2.bp.blogspot.com/_QMD3uDrxxgM/S1XKeMLm9hI/AAAAAAAAGgY/fw9oMUN3qko/s1600/Imag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4342" name="Picture 6" descr="http://2.bp.blogspot.com/_QMD3uDrxxgM/S1XKeMLm9hI/AAAAAAAAGgY/fw9oMUN3qko/s400/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6375128" cy="4590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ABC…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</a:t>
            </a:r>
            <a:r>
              <a:rPr lang="el-GR" b="1" dirty="0" smtClean="0"/>
              <a:t>=</a:t>
            </a:r>
            <a:r>
              <a:rPr lang="en-US" b="1" dirty="0" smtClean="0"/>
              <a:t>Airway</a:t>
            </a:r>
          </a:p>
          <a:p>
            <a:r>
              <a:rPr lang="en-US" dirty="0" smtClean="0"/>
              <a:t>B</a:t>
            </a:r>
            <a:r>
              <a:rPr lang="el-GR" dirty="0" smtClean="0"/>
              <a:t>=</a:t>
            </a:r>
            <a:r>
              <a:rPr lang="en-US" dirty="0" smtClean="0"/>
              <a:t>Breath</a:t>
            </a:r>
          </a:p>
          <a:p>
            <a:r>
              <a:rPr lang="en-US" dirty="0" smtClean="0"/>
              <a:t>C</a:t>
            </a:r>
            <a:r>
              <a:rPr lang="el-GR" dirty="0" smtClean="0"/>
              <a:t>=</a:t>
            </a:r>
            <a:r>
              <a:rPr lang="en-US" dirty="0" smtClean="0"/>
              <a:t>Circulation</a:t>
            </a:r>
            <a:endParaRPr lang="el-GR" dirty="0"/>
          </a:p>
        </p:txBody>
      </p:sp>
      <p:pic>
        <p:nvPicPr>
          <p:cNvPr id="12290" name="Picture 2" descr="http://www.asxetos.gr/sendata/articles/images/asArticleRecords-888.karpa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692696"/>
            <a:ext cx="3837806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Πλήρης απόφραξη αεροφόρων οδών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Font typeface="Wingdings" pitchFamily="2" charset="2"/>
              <a:buChar char="Ø"/>
            </a:pPr>
            <a:r>
              <a:rPr lang="el-GR" dirty="0" smtClean="0"/>
              <a:t>Παύση της καρδιάς μέσα σε </a:t>
            </a:r>
            <a:r>
              <a:rPr lang="el-GR" b="1" dirty="0" smtClean="0"/>
              <a:t>4 λεπτά</a:t>
            </a:r>
          </a:p>
          <a:p>
            <a:pPr algn="ctr">
              <a:buFont typeface="Wingdings" pitchFamily="2" charset="2"/>
              <a:buChar char="Ø"/>
            </a:pPr>
            <a:r>
              <a:rPr lang="el-GR" dirty="0" smtClean="0"/>
              <a:t>Μη αναστρέψιμη εγκεφαλική βλάβη μέσα σε </a:t>
            </a:r>
            <a:r>
              <a:rPr lang="el-GR" b="1" dirty="0" smtClean="0"/>
              <a:t>3-5 λεπτά</a:t>
            </a:r>
            <a:endParaRPr lang="el-GR" b="1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11960" y="3645024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6" name="Picture 2" descr="http://www.familyclub.gr/thumb.php?file=pic/1239623188.jpg&amp;size=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16632"/>
            <a:ext cx="2857500" cy="2460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ΑΙΤΙΑ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l-GR" dirty="0" err="1" smtClean="0"/>
              <a:t>Εισρόφηση</a:t>
            </a:r>
            <a:r>
              <a:rPr lang="el-GR" dirty="0" smtClean="0"/>
              <a:t> ξένων σωμάτων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Μειωμένο επίπεδο συνείδησης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Λοιμώξεις του ανώτερου αναπνευστικού</a:t>
            </a:r>
          </a:p>
          <a:p>
            <a:pPr marL="578358" indent="-514350">
              <a:buFont typeface="+mj-lt"/>
              <a:buAutoNum type="arabicPeriod"/>
            </a:pPr>
            <a:r>
              <a:rPr lang="el-GR" dirty="0" smtClean="0"/>
              <a:t>Παθήσεις του λάρυγγα</a:t>
            </a:r>
          </a:p>
          <a:p>
            <a:pPr marL="578358" indent="-514350">
              <a:buFont typeface="+mj-lt"/>
              <a:buAutoNum type="arabicPeriod"/>
            </a:pPr>
            <a:endParaRPr lang="el-GR" dirty="0" smtClean="0"/>
          </a:p>
        </p:txBody>
      </p:sp>
      <p:pic>
        <p:nvPicPr>
          <p:cNvPr id="5" name="Picture 2" descr="http://class165.weebly.com/uploads/1/0/1/7/10171739/8746833.jpg?4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293096"/>
            <a:ext cx="574263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ΣΥΜΠΤΩΜΑΤΑ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600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Δεν μπορεί να μιλήσει</a:t>
            </a:r>
          </a:p>
          <a:p>
            <a:r>
              <a:rPr lang="el-GR" dirty="0" smtClean="0"/>
              <a:t>Δύσπνοια</a:t>
            </a:r>
          </a:p>
          <a:p>
            <a:r>
              <a:rPr lang="el-GR" dirty="0" smtClean="0"/>
              <a:t>Συριγμός</a:t>
            </a:r>
          </a:p>
          <a:p>
            <a:r>
              <a:rPr lang="el-GR" dirty="0" smtClean="0"/>
              <a:t>Πιάνει τον λαιμό του</a:t>
            </a:r>
          </a:p>
          <a:p>
            <a:r>
              <a:rPr lang="el-GR" dirty="0" smtClean="0"/>
              <a:t>Βήχας</a:t>
            </a:r>
          </a:p>
          <a:p>
            <a:r>
              <a:rPr lang="el-GR" dirty="0" err="1" smtClean="0"/>
              <a:t>Βράγχος</a:t>
            </a:r>
            <a:r>
              <a:rPr lang="el-GR" dirty="0" smtClean="0"/>
              <a:t> φωνής</a:t>
            </a:r>
          </a:p>
          <a:p>
            <a:r>
              <a:rPr lang="el-GR" dirty="0" smtClean="0"/>
              <a:t>Ανησυχία</a:t>
            </a:r>
          </a:p>
          <a:p>
            <a:r>
              <a:rPr lang="el-GR" dirty="0" smtClean="0"/>
              <a:t>Εφίδρωση</a:t>
            </a:r>
          </a:p>
          <a:p>
            <a:r>
              <a:rPr lang="el-GR" dirty="0" smtClean="0"/>
              <a:t>Ταχυκαρδία</a:t>
            </a:r>
          </a:p>
          <a:p>
            <a:endParaRPr lang="el-GR" dirty="0"/>
          </a:p>
        </p:txBody>
      </p:sp>
      <p:pic>
        <p:nvPicPr>
          <p:cNvPr id="9218" name="Picture 2" descr="http://4.bp.blogspot.com/_ayFJCodXYxs/S6FES5sh0DI/AAAAAAAAAeo/BMot-hcm5LU/s200/pnigmo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852936"/>
            <a:ext cx="2160240" cy="2841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l-GR" dirty="0" smtClean="0"/>
              <a:t>Αν ο ασθενής αναπνέει και βήχει δυνατά</a:t>
            </a:r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Μερική απόφραξη</a:t>
            </a:r>
          </a:p>
          <a:p>
            <a:pPr algn="ctr">
              <a:buFont typeface="Wingdings" pitchFamily="2" charset="2"/>
              <a:buChar char="Ø"/>
            </a:pPr>
            <a:r>
              <a:rPr lang="el-GR" dirty="0" smtClean="0"/>
              <a:t>Αλλιώς του λέμε: </a:t>
            </a:r>
            <a:r>
              <a:rPr lang="el-GR" b="1" dirty="0" smtClean="0"/>
              <a:t>«ΒΗΞΕ ΔΥΝΑΤΑ»</a:t>
            </a:r>
            <a:endParaRPr lang="el-GR" b="1" dirty="0"/>
          </a:p>
        </p:txBody>
      </p:sp>
      <p:sp>
        <p:nvSpPr>
          <p:cNvPr id="4" name="3 - Οριζόντιος πάπυρος"/>
          <p:cNvSpPr/>
          <p:nvPr/>
        </p:nvSpPr>
        <p:spPr>
          <a:xfrm>
            <a:off x="899592" y="332656"/>
            <a:ext cx="7344816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/>
              <a:t>ΠΡΩΤΕΣ ΒΟΗΘΕΙΕΣ</a:t>
            </a:r>
            <a:endParaRPr lang="el-GR" sz="4400" b="1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11960" y="2420888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8194" name="Picture 2" descr="http://t3.gstatic.com/images?q=tbn:ANd9GcROrMY18lc7xKlwkR2b5NOSC0268GTNIwO-IAw1v5WvFTMilvG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365104"/>
            <a:ext cx="2209800" cy="206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δεν μπορεί να μιλήσει και δείχνει ότι πνίγεται          </a:t>
            </a:r>
            <a:r>
              <a:rPr lang="el-GR" b="1" dirty="0" smtClean="0"/>
              <a:t>5 χτυπήματα </a:t>
            </a:r>
            <a:r>
              <a:rPr lang="el-GR" dirty="0" smtClean="0"/>
              <a:t>δυνατά και γρήγορα στη ράχη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/>
              <a:t>ΠΡΩΤΕΣ ΒΟΗΘΕΙΕΣ</a:t>
            </a:r>
            <a:endParaRPr lang="el-GR" sz="4400" b="1" dirty="0"/>
          </a:p>
        </p:txBody>
      </p:sp>
      <p:sp>
        <p:nvSpPr>
          <p:cNvPr id="5" name="4 - Δεξιό βέλος"/>
          <p:cNvSpPr/>
          <p:nvPr/>
        </p:nvSpPr>
        <p:spPr>
          <a:xfrm>
            <a:off x="2627784" y="2492896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5 - Εικόνα" descr="Εικόνα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3068959"/>
            <a:ext cx="3427080" cy="36091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Αν τα χτυπήματα δεν είναι αποτελεσματικά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b="1" dirty="0" smtClean="0"/>
              <a:t>5</a:t>
            </a:r>
            <a:r>
              <a:rPr lang="el-GR" b="1" dirty="0" smtClean="0"/>
              <a:t> </a:t>
            </a:r>
            <a:r>
              <a:rPr lang="el-GR" b="1" dirty="0" smtClean="0"/>
              <a:t>γρήγορα </a:t>
            </a:r>
            <a:r>
              <a:rPr lang="el-GR" dirty="0" smtClean="0"/>
              <a:t>και </a:t>
            </a:r>
            <a:r>
              <a:rPr lang="el-GR" b="1" dirty="0" smtClean="0"/>
              <a:t>βίαια χτυπήματα </a:t>
            </a:r>
            <a:r>
              <a:rPr lang="el-GR" dirty="0" smtClean="0"/>
              <a:t>– ωθήσεις προς τα μέσα και προς τα άνω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 smtClean="0"/>
              <a:t>ΠΡΩΤΕΣ ΒΟΗΘΕΙΕΣ</a:t>
            </a:r>
            <a:endParaRPr lang="el-GR" sz="4400" b="1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067944" y="2636912"/>
            <a:ext cx="504056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02190" y="2967335"/>
            <a:ext cx="77396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ΧΕΙΡΙΣΜΟΣ 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HEIMLICH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346</TotalTime>
  <Words>166</Words>
  <Application>Microsoft Office PowerPoint</Application>
  <PresentationFormat>Προβολή στην οθόνη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Ζωντάνια</vt:lpstr>
      <vt:lpstr>Πρώτες βοήθειες σε Απόφραξη αεροφόρων οδών</vt:lpstr>
      <vt:lpstr>Διαφάνεια 2</vt:lpstr>
      <vt:lpstr>ABC…</vt:lpstr>
      <vt:lpstr>Διαφάνεια 4</vt:lpstr>
      <vt:lpstr>ΑΙΤΙΑ</vt:lpstr>
      <vt:lpstr>ΣΥΜΠΤΩΜΑΤΑ</vt:lpstr>
      <vt:lpstr>Διαφάνεια 7</vt:lpstr>
      <vt:lpstr>ΠΡΩΤΕΣ ΒΟΗΘΕΙΕΣ</vt:lpstr>
      <vt:lpstr>ΠΡΩΤΕΣ ΒΟΗΘΕΙΕΣ</vt:lpstr>
      <vt:lpstr>ΧΕΙΡΙΣΜΟΣ HEIMLICH </vt:lpstr>
      <vt:lpstr>ΧΕΙΡΙΣΜΟΣ HEIMLICH </vt:lpstr>
      <vt:lpstr>ΧΕΙΡΙΣΜΟΣ HEIMLICH </vt:lpstr>
      <vt:lpstr>ΠΡΩΤΕΣ ΒΟΗΘΕΙΕΣ</vt:lpstr>
      <vt:lpstr>ΠΡΩΤΕΣ ΒΟΗΘΕΙΕΣ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Πρώτες βοήθειες σε Απόφραξη αεροφόρων οδών</dc:title>
  <dc:creator>Λένια</dc:creator>
  <cp:lastModifiedBy>Λένια</cp:lastModifiedBy>
  <cp:revision>36</cp:revision>
  <dcterms:created xsi:type="dcterms:W3CDTF">2013-01-17T22:01:40Z</dcterms:created>
  <dcterms:modified xsi:type="dcterms:W3CDTF">2013-01-25T12:49:37Z</dcterms:modified>
</cp:coreProperties>
</file>