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8B540-0D34-4A68-9FC9-A22452A7B81C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955F-60DE-4498-A4A4-4BA6C9ABC8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955F-60DE-4498-A4A4-4BA6C9ABC8E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955F-60DE-4498-A4A4-4BA6C9ABC8E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6C93-D065-4333-BBFD-D14B741858D7}" type="datetimeFigureOut">
              <a:rPr lang="el-GR" smtClean="0"/>
              <a:pPr/>
              <a:t>25/3/2011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E120-F706-4820-9AD0-358C4A1FA7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827584" y="-891480"/>
            <a:ext cx="7772400" cy="319578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 </a:t>
            </a:r>
            <a:r>
              <a:rPr lang="el-GR" sz="4000" b="1" dirty="0" smtClean="0"/>
              <a:t>ψυχολογία του αρρώστου απέναντι στην εγχείρηση</a:t>
            </a:r>
            <a:endParaRPr lang="el-GR" sz="4000" b="1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/>
          <a:lstStyle/>
          <a:p>
            <a:r>
              <a:rPr lang="el-GR" b="1" dirty="0" err="1" smtClean="0"/>
              <a:t>Μαγιόγλου</a:t>
            </a:r>
            <a:r>
              <a:rPr lang="el-GR" b="1" dirty="0" smtClean="0"/>
              <a:t> Παναγιώτα</a:t>
            </a:r>
          </a:p>
          <a:p>
            <a:r>
              <a:rPr lang="el-GR" b="1" dirty="0" smtClean="0"/>
              <a:t>ΑΣΠΑΙΤΕ 2010</a:t>
            </a:r>
            <a:endParaRPr lang="el-GR" b="1" dirty="0"/>
          </a:p>
        </p:txBody>
      </p:sp>
      <p:pic>
        <p:nvPicPr>
          <p:cNvPr id="1026" name="Picture 2" descr="C:\Documents and Settings\admin\Τα έγγραφά μου\Οι εικόνες μου\imagesCAYG0VP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72816"/>
            <a:ext cx="5584651" cy="25202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 smtClean="0"/>
              <a:t>Η ένταση του άγχους εξαρτάται</a:t>
            </a:r>
            <a:r>
              <a:rPr lang="en-US" sz="4000" b="1" dirty="0" smtClean="0"/>
              <a:t>: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/>
              <a:t>Από τη φύση της αρρώστιας</a:t>
            </a:r>
          </a:p>
          <a:p>
            <a:pPr>
              <a:buFont typeface="Wingdings" pitchFamily="2" charset="2"/>
              <a:buChar char="v"/>
            </a:pPr>
            <a:r>
              <a:rPr lang="el-GR" sz="3200" dirty="0" smtClean="0"/>
              <a:t>Από τις απαιτήσεις της θεραπείας</a:t>
            </a:r>
          </a:p>
          <a:p>
            <a:pPr>
              <a:buFont typeface="Wingdings" pitchFamily="2" charset="2"/>
              <a:buChar char="v"/>
            </a:pPr>
            <a:r>
              <a:rPr lang="el-GR" sz="3200" dirty="0" smtClean="0"/>
              <a:t>Από τον ίδιο τον άρρωστο</a:t>
            </a:r>
            <a:endParaRPr lang="el-GR" sz="3200" dirty="0"/>
          </a:p>
        </p:txBody>
      </p:sp>
      <p:pic>
        <p:nvPicPr>
          <p:cNvPr id="2050" name="Picture 2" descr="C:\Documents and Settings\admin\Τα έγγραφά μου\Ψυχολογία του ασθενού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44857"/>
            <a:ext cx="3168352" cy="34683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Φόβοι του ασθενούς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 Απειλή της ζωής του ατόμου και φόβος ότι μπορεί να πεθάνει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 Φόβος πόνου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 Απειλή της σωματικής ακεραιότητας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Απώλεια του ελέγχου της κατάστασης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Αλλαγή μελλοντικών σχεδίων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Αλλαγή τρόπου ζωής</a:t>
            </a:r>
            <a:endParaRPr lang="el-GR" dirty="0"/>
          </a:p>
        </p:txBody>
      </p:sp>
      <p:pic>
        <p:nvPicPr>
          <p:cNvPr id="1026" name="Picture 2" descr="C:\Documents and Settings\admin\Τα έγγραφά μου\πόν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941168"/>
            <a:ext cx="2952328" cy="1656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79712" y="4653136"/>
            <a:ext cx="5442992" cy="566738"/>
          </a:xfrm>
        </p:spPr>
        <p:txBody>
          <a:bodyPr>
            <a:noAutofit/>
          </a:bodyPr>
          <a:lstStyle/>
          <a:p>
            <a:r>
              <a:rPr lang="el-GR" sz="4000" dirty="0" smtClean="0"/>
              <a:t>Προσοχή στα παιδιά</a:t>
            </a:r>
            <a:endParaRPr lang="el-GR" sz="40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35696" y="5229200"/>
            <a:ext cx="5486400" cy="8048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l-GR" sz="2400" dirty="0" smtClean="0"/>
              <a:t>Ιδιαίτερα χρήσιμη η παρουσία ψυχολόγου</a:t>
            </a:r>
          </a:p>
          <a:p>
            <a:pPr>
              <a:buFont typeface="Wingdings" pitchFamily="2" charset="2"/>
              <a:buChar char="v"/>
            </a:pPr>
            <a:r>
              <a:rPr lang="el-GR" sz="2400" dirty="0" smtClean="0"/>
              <a:t>Σε άλλη περίπτωση αναλαμβάνουν οι γονείς με το γιατρό</a:t>
            </a:r>
            <a:endParaRPr lang="el-GR" sz="2400" dirty="0"/>
          </a:p>
        </p:txBody>
      </p:sp>
      <p:pic>
        <p:nvPicPr>
          <p:cNvPr id="2050" name="Picture 2" descr="C:\Documents and Settings\admin\Τα έγγραφά μου\κοριτσάκι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636" r="5636"/>
          <a:stretch>
            <a:fillRect/>
          </a:stretch>
        </p:blipFill>
        <p:spPr bwMode="auto">
          <a:xfrm>
            <a:off x="1403648" y="0"/>
            <a:ext cx="6452120" cy="4005064"/>
          </a:xfrm>
          <a:prstGeom prst="rect">
            <a:avLst/>
          </a:prstGeom>
          <a:noFill/>
        </p:spPr>
      </p:pic>
      <p:sp>
        <p:nvSpPr>
          <p:cNvPr id="7" name="6 - Καμπύλο δεξιό βέλος"/>
          <p:cNvSpPr/>
          <p:nvPr/>
        </p:nvSpPr>
        <p:spPr>
          <a:xfrm>
            <a:off x="251520" y="5085184"/>
            <a:ext cx="1080120" cy="12961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7 - Καμπύλο αριστερό βέλος"/>
          <p:cNvSpPr/>
          <p:nvPr/>
        </p:nvSpPr>
        <p:spPr>
          <a:xfrm>
            <a:off x="7236296" y="5157192"/>
            <a:ext cx="1224136" cy="1440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933056"/>
            <a:ext cx="7772400" cy="136207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0" y="332656"/>
            <a:ext cx="8671992" cy="7605464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Συμπέρασμα</a:t>
            </a:r>
          </a:p>
          <a:p>
            <a:r>
              <a:rPr lang="el-GR" sz="3200" dirty="0" smtClean="0"/>
              <a:t>Είναι γεγονός ότι</a:t>
            </a:r>
            <a:r>
              <a:rPr lang="en-US" sz="32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l-GR" sz="2400" dirty="0" smtClean="0"/>
              <a:t>Ένας ασθενής αντιδρά θετικότερα </a:t>
            </a:r>
          </a:p>
          <a:p>
            <a:r>
              <a:rPr lang="el-GR" sz="2400" dirty="0" smtClean="0"/>
              <a:t>όταν υποστηρίζεται ψυχολογικά από </a:t>
            </a:r>
          </a:p>
          <a:p>
            <a:r>
              <a:rPr lang="el-GR" sz="2400" dirty="0" smtClean="0"/>
              <a:t>το ιατρονοσηλευτικό προσωπικό</a:t>
            </a:r>
          </a:p>
          <a:p>
            <a:pPr>
              <a:buFont typeface="Wingdings" pitchFamily="2" charset="2"/>
              <a:buChar char="v"/>
            </a:pPr>
            <a:r>
              <a:rPr lang="el-GR" sz="2400" dirty="0" smtClean="0"/>
              <a:t>Η υποστήριξη αυτή προκύπτει από τη σχέση εμπιστοσύνης και επικοινωνίας</a:t>
            </a:r>
          </a:p>
          <a:p>
            <a:r>
              <a:rPr lang="el-GR" sz="2800" dirty="0" smtClean="0"/>
              <a:t> </a:t>
            </a:r>
          </a:p>
          <a:p>
            <a:endParaRPr lang="el-GR" sz="3900" dirty="0" smtClean="0"/>
          </a:p>
          <a:p>
            <a:endParaRPr lang="el-GR" sz="7200" dirty="0" smtClean="0"/>
          </a:p>
          <a:p>
            <a:endParaRPr lang="en-US" sz="3900" dirty="0" smtClean="0"/>
          </a:p>
          <a:p>
            <a:endParaRPr lang="el-GR" sz="3900" dirty="0"/>
          </a:p>
        </p:txBody>
      </p:sp>
      <p:pic>
        <p:nvPicPr>
          <p:cNvPr id="3075" name="Picture 3" descr="C:\Documents and Settings\admin\Τα έγγραφά μου\Νοσοκόμ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8744" y="0"/>
            <a:ext cx="3595256" cy="23028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980728"/>
            <a:ext cx="8085584" cy="2295128"/>
          </a:xfrm>
        </p:spPr>
        <p:txBody>
          <a:bodyPr>
            <a:normAutofit/>
          </a:bodyPr>
          <a:lstStyle/>
          <a:p>
            <a:r>
              <a:rPr lang="el-GR" sz="5400" dirty="0" smtClean="0"/>
              <a:t>Σας ευχαριστώ</a:t>
            </a:r>
            <a:endParaRPr lang="el-GR" sz="5400" dirty="0"/>
          </a:p>
        </p:txBody>
      </p:sp>
      <p:pic>
        <p:nvPicPr>
          <p:cNvPr id="4098" name="Picture 2" descr="C:\Documents and Settings\admin\Τα έγγραφά μου\Οι εικόνες μου\imagesCAD817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73016"/>
            <a:ext cx="4248472" cy="2664296"/>
          </a:xfrm>
          <a:prstGeom prst="rect">
            <a:avLst/>
          </a:prstGeom>
          <a:noFill/>
        </p:spPr>
      </p:pic>
      <p:sp>
        <p:nvSpPr>
          <p:cNvPr id="6" name="5 - Αστέρι 5 ακτινών"/>
          <p:cNvSpPr/>
          <p:nvPr/>
        </p:nvSpPr>
        <p:spPr>
          <a:xfrm>
            <a:off x="755576" y="90872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στέρι 5 ακτινών"/>
          <p:cNvSpPr/>
          <p:nvPr/>
        </p:nvSpPr>
        <p:spPr>
          <a:xfrm>
            <a:off x="7236296" y="90872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Κλασικό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114</Words>
  <Application>Microsoft Office PowerPoint</Application>
  <PresentationFormat>Προβολή στην οθόνη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H ψυχολογία του αρρώστου απέναντι στην εγχείρηση</vt:lpstr>
      <vt:lpstr>Η ένταση του άγχους εξαρτάται:</vt:lpstr>
      <vt:lpstr>Φόβοι του ασθενούς</vt:lpstr>
      <vt:lpstr>Προσοχή στα παιδιά</vt:lpstr>
      <vt:lpstr>Διαφάνεια 5</vt:lpstr>
      <vt:lpstr>Σας ευχαριστώ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   </dc:title>
  <dc:creator>pc user</dc:creator>
  <cp:lastModifiedBy>pc user</cp:lastModifiedBy>
  <cp:revision>47</cp:revision>
  <dcterms:created xsi:type="dcterms:W3CDTF">2010-12-12T17:59:29Z</dcterms:created>
  <dcterms:modified xsi:type="dcterms:W3CDTF">2011-03-25T14:25:47Z</dcterms:modified>
</cp:coreProperties>
</file>