
<file path=[Content_Types].xml><?xml version="1.0" encoding="utf-8"?>
<Types xmlns="http://schemas.openxmlformats.org/package/2006/content-types">
  <Default Extension="png" ContentType="image/png"/>
  <Default Extension="jpeg" ContentType="image/jpeg"/>
  <Default Extension="glb" ContentType="model/gltf.binary"/>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6" r:id="rId3"/>
    <p:sldId id="258" r:id="rId4"/>
    <p:sldId id="263" r:id="rId5"/>
    <p:sldId id="264" r:id="rId6"/>
    <p:sldId id="268" r:id="rId7"/>
    <p:sldId id="269" r:id="rId8"/>
    <p:sldId id="270" r:id="rId9"/>
    <p:sldId id="271" r:id="rId10"/>
    <p:sldId id="265" r:id="rId11"/>
    <p:sldId id="273" r:id="rId12"/>
    <p:sldId id="266" r:id="rId13"/>
    <p:sldId id="267" r:id="rId14"/>
    <p:sldId id="262" r:id="rId15"/>
    <p:sldId id="275" r:id="rId16"/>
    <p:sldId id="272"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vros Syriopoulos" initials="SS" lastIdx="1" clrIdx="0">
    <p:extLst>
      <p:ext uri="{19B8F6BF-5375-455C-9EA6-DF929625EA0E}">
        <p15:presenceInfo xmlns:p15="http://schemas.microsoft.com/office/powerpoint/2012/main" userId="7abf3c0ab4c227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Σκούρο στυλ 1 - Έμφαση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5616A7-4B96-4A7D-A9D0-EE70A84BD5C0}" type="doc">
      <dgm:prSet loTypeId="urn:microsoft.com/office/officeart/2005/8/layout/orgChart1" loCatId="hierarchy" qsTypeId="urn:microsoft.com/office/officeart/2005/8/quickstyle/simple2" qsCatId="simple" csTypeId="urn:microsoft.com/office/officeart/2005/8/colors/accent2_2" csCatId="accent2" phldr="1"/>
      <dgm:spPr/>
      <dgm:t>
        <a:bodyPr/>
        <a:lstStyle/>
        <a:p>
          <a:endParaRPr lang="el-GR"/>
        </a:p>
      </dgm:t>
    </dgm:pt>
    <dgm:pt modelId="{A54C1E15-E243-4015-B53F-635DB9DC5A78}">
      <dgm:prSet phldrT="[Κείμενο]" custT="1"/>
      <dgm:spPr/>
      <dgm:t>
        <a:bodyPr/>
        <a:lstStyle/>
        <a:p>
          <a:r>
            <a:rPr lang="el-GR" sz="3200" dirty="0">
              <a:latin typeface="Bookman Old Style" panose="02050604050505020204" pitchFamily="18" charset="0"/>
            </a:rPr>
            <a:t>Κοινωνικοποίηση</a:t>
          </a:r>
          <a:endParaRPr lang="el-GR" sz="3400" dirty="0">
            <a:latin typeface="Bookman Old Style" panose="02050604050505020204" pitchFamily="18" charset="0"/>
          </a:endParaRPr>
        </a:p>
      </dgm:t>
    </dgm:pt>
    <dgm:pt modelId="{20F2DF0D-838C-49EF-ADDF-C2EA1ABE09BD}" type="parTrans" cxnId="{A296770C-9E2E-43FC-8E37-F434266BF830}">
      <dgm:prSet/>
      <dgm:spPr/>
      <dgm:t>
        <a:bodyPr/>
        <a:lstStyle/>
        <a:p>
          <a:endParaRPr lang="el-GR"/>
        </a:p>
      </dgm:t>
    </dgm:pt>
    <dgm:pt modelId="{7CBDE8E8-4B3D-41FA-9F4C-0AAC4B1BA795}" type="sibTrans" cxnId="{A296770C-9E2E-43FC-8E37-F434266BF830}">
      <dgm:prSet/>
      <dgm:spPr/>
      <dgm:t>
        <a:bodyPr/>
        <a:lstStyle/>
        <a:p>
          <a:endParaRPr lang="el-GR"/>
        </a:p>
      </dgm:t>
    </dgm:pt>
    <dgm:pt modelId="{78BE9A6F-D587-4B5C-94AA-3068AD29F842}">
      <dgm:prSet phldrT="[Κείμενο]"/>
      <dgm:spPr/>
      <dgm:t>
        <a:bodyPr/>
        <a:lstStyle/>
        <a:p>
          <a:r>
            <a:rPr lang="el-GR" dirty="0">
              <a:latin typeface="Bookman Old Style" panose="02050604050505020204" pitchFamily="18" charset="0"/>
            </a:rPr>
            <a:t>Πρωτογενείς φορείς</a:t>
          </a:r>
        </a:p>
      </dgm:t>
    </dgm:pt>
    <dgm:pt modelId="{FA7BD057-9697-4164-ABDF-0B6C6ACBEE10}" type="parTrans" cxnId="{3AF648BA-CD8F-4AD0-BC02-E9A5D46C3744}">
      <dgm:prSet/>
      <dgm:spPr/>
      <dgm:t>
        <a:bodyPr/>
        <a:lstStyle/>
        <a:p>
          <a:endParaRPr lang="el-GR"/>
        </a:p>
      </dgm:t>
    </dgm:pt>
    <dgm:pt modelId="{50BEF5AF-CE39-4577-8F00-51AB638A1B3B}" type="sibTrans" cxnId="{3AF648BA-CD8F-4AD0-BC02-E9A5D46C3744}">
      <dgm:prSet/>
      <dgm:spPr/>
      <dgm:t>
        <a:bodyPr/>
        <a:lstStyle/>
        <a:p>
          <a:endParaRPr lang="el-GR"/>
        </a:p>
      </dgm:t>
    </dgm:pt>
    <dgm:pt modelId="{EF85E912-8814-4294-88EB-F1AC6A94B625}">
      <dgm:prSet phldrT="[Κείμενο]"/>
      <dgm:spPr/>
      <dgm:t>
        <a:bodyPr/>
        <a:lstStyle/>
        <a:p>
          <a:r>
            <a:rPr lang="el-GR" dirty="0">
              <a:latin typeface="Bookman Old Style" panose="02050604050505020204" pitchFamily="18" charset="0"/>
            </a:rPr>
            <a:t>Δευτερογενείς φορείς</a:t>
          </a:r>
        </a:p>
      </dgm:t>
    </dgm:pt>
    <dgm:pt modelId="{3799C982-71CC-48B3-A19D-6E69AF90AF34}" type="parTrans" cxnId="{5F4F302C-B2B1-42D3-800A-5F711DF098A0}">
      <dgm:prSet/>
      <dgm:spPr/>
      <dgm:t>
        <a:bodyPr/>
        <a:lstStyle/>
        <a:p>
          <a:endParaRPr lang="el-GR"/>
        </a:p>
      </dgm:t>
    </dgm:pt>
    <dgm:pt modelId="{9706D860-24B2-40A3-9012-5086563801AA}" type="sibTrans" cxnId="{5F4F302C-B2B1-42D3-800A-5F711DF098A0}">
      <dgm:prSet/>
      <dgm:spPr/>
      <dgm:t>
        <a:bodyPr/>
        <a:lstStyle/>
        <a:p>
          <a:endParaRPr lang="el-GR"/>
        </a:p>
      </dgm:t>
    </dgm:pt>
    <dgm:pt modelId="{7EE7D737-AA36-4A43-834C-22054778936E}" type="pres">
      <dgm:prSet presAssocID="{615616A7-4B96-4A7D-A9D0-EE70A84BD5C0}" presName="hierChild1" presStyleCnt="0">
        <dgm:presLayoutVars>
          <dgm:orgChart val="1"/>
          <dgm:chPref val="1"/>
          <dgm:dir/>
          <dgm:animOne val="branch"/>
          <dgm:animLvl val="lvl"/>
          <dgm:resizeHandles/>
        </dgm:presLayoutVars>
      </dgm:prSet>
      <dgm:spPr/>
    </dgm:pt>
    <dgm:pt modelId="{5E309C6A-47C5-48EB-A586-F274BC670A1C}" type="pres">
      <dgm:prSet presAssocID="{A54C1E15-E243-4015-B53F-635DB9DC5A78}" presName="hierRoot1" presStyleCnt="0">
        <dgm:presLayoutVars>
          <dgm:hierBranch val="init"/>
        </dgm:presLayoutVars>
      </dgm:prSet>
      <dgm:spPr/>
    </dgm:pt>
    <dgm:pt modelId="{0E88DFB0-F9D0-46C7-998E-9074D4EFCEE3}" type="pres">
      <dgm:prSet presAssocID="{A54C1E15-E243-4015-B53F-635DB9DC5A78}" presName="rootComposite1" presStyleCnt="0"/>
      <dgm:spPr/>
    </dgm:pt>
    <dgm:pt modelId="{B76E7232-5F02-4D59-9E96-AFD4C00773A5}" type="pres">
      <dgm:prSet presAssocID="{A54C1E15-E243-4015-B53F-635DB9DC5A78}" presName="rootText1" presStyleLbl="node0" presStyleIdx="0" presStyleCnt="1" custScaleX="112456">
        <dgm:presLayoutVars>
          <dgm:chPref val="3"/>
        </dgm:presLayoutVars>
      </dgm:prSet>
      <dgm:spPr/>
    </dgm:pt>
    <dgm:pt modelId="{4532BEC4-D1A0-4770-9857-C3C5DE2557B3}" type="pres">
      <dgm:prSet presAssocID="{A54C1E15-E243-4015-B53F-635DB9DC5A78}" presName="rootConnector1" presStyleLbl="node1" presStyleIdx="0" presStyleCnt="0"/>
      <dgm:spPr/>
    </dgm:pt>
    <dgm:pt modelId="{97F7A3C3-3A00-4B09-BBAA-D7648D1F0409}" type="pres">
      <dgm:prSet presAssocID="{A54C1E15-E243-4015-B53F-635DB9DC5A78}" presName="hierChild2" presStyleCnt="0"/>
      <dgm:spPr/>
    </dgm:pt>
    <dgm:pt modelId="{D1C6D821-F6C2-4F56-A228-C9E7BF52744C}" type="pres">
      <dgm:prSet presAssocID="{FA7BD057-9697-4164-ABDF-0B6C6ACBEE10}" presName="Name37" presStyleLbl="parChTrans1D2" presStyleIdx="0" presStyleCnt="2"/>
      <dgm:spPr/>
    </dgm:pt>
    <dgm:pt modelId="{CF0A7F16-BC1F-4FE0-BF1B-0D7B9C50011F}" type="pres">
      <dgm:prSet presAssocID="{78BE9A6F-D587-4B5C-94AA-3068AD29F842}" presName="hierRoot2" presStyleCnt="0">
        <dgm:presLayoutVars>
          <dgm:hierBranch val="init"/>
        </dgm:presLayoutVars>
      </dgm:prSet>
      <dgm:spPr/>
    </dgm:pt>
    <dgm:pt modelId="{3D00C769-399D-48DE-9662-9F07948576AC}" type="pres">
      <dgm:prSet presAssocID="{78BE9A6F-D587-4B5C-94AA-3068AD29F842}" presName="rootComposite" presStyleCnt="0"/>
      <dgm:spPr/>
    </dgm:pt>
    <dgm:pt modelId="{331BBA8F-7F94-4D5C-AE6D-B214E37C4E6D}" type="pres">
      <dgm:prSet presAssocID="{78BE9A6F-D587-4B5C-94AA-3068AD29F842}" presName="rootText" presStyleLbl="node2" presStyleIdx="0" presStyleCnt="2">
        <dgm:presLayoutVars>
          <dgm:chPref val="3"/>
        </dgm:presLayoutVars>
      </dgm:prSet>
      <dgm:spPr/>
    </dgm:pt>
    <dgm:pt modelId="{63891D47-E807-45C1-8C46-EA2892CBDE30}" type="pres">
      <dgm:prSet presAssocID="{78BE9A6F-D587-4B5C-94AA-3068AD29F842}" presName="rootConnector" presStyleLbl="node2" presStyleIdx="0" presStyleCnt="2"/>
      <dgm:spPr/>
    </dgm:pt>
    <dgm:pt modelId="{075187A4-62A5-4EE0-9DDA-0E29306083B6}" type="pres">
      <dgm:prSet presAssocID="{78BE9A6F-D587-4B5C-94AA-3068AD29F842}" presName="hierChild4" presStyleCnt="0"/>
      <dgm:spPr/>
    </dgm:pt>
    <dgm:pt modelId="{79AABAB2-0FC9-4840-BF1B-C155BA00128F}" type="pres">
      <dgm:prSet presAssocID="{78BE9A6F-D587-4B5C-94AA-3068AD29F842}" presName="hierChild5" presStyleCnt="0"/>
      <dgm:spPr/>
    </dgm:pt>
    <dgm:pt modelId="{95DB73B2-A6BF-4AC6-8209-0C6F934B33DC}" type="pres">
      <dgm:prSet presAssocID="{3799C982-71CC-48B3-A19D-6E69AF90AF34}" presName="Name37" presStyleLbl="parChTrans1D2" presStyleIdx="1" presStyleCnt="2"/>
      <dgm:spPr/>
    </dgm:pt>
    <dgm:pt modelId="{620521C5-814B-4DA3-8FF9-FA8891BB9F4B}" type="pres">
      <dgm:prSet presAssocID="{EF85E912-8814-4294-88EB-F1AC6A94B625}" presName="hierRoot2" presStyleCnt="0">
        <dgm:presLayoutVars>
          <dgm:hierBranch val="init"/>
        </dgm:presLayoutVars>
      </dgm:prSet>
      <dgm:spPr/>
    </dgm:pt>
    <dgm:pt modelId="{21E61622-1F22-48EC-8F6B-58598A1D7A5E}" type="pres">
      <dgm:prSet presAssocID="{EF85E912-8814-4294-88EB-F1AC6A94B625}" presName="rootComposite" presStyleCnt="0"/>
      <dgm:spPr/>
    </dgm:pt>
    <dgm:pt modelId="{71471526-3269-4434-AFC0-CA672BB23AB1}" type="pres">
      <dgm:prSet presAssocID="{EF85E912-8814-4294-88EB-F1AC6A94B625}" presName="rootText" presStyleLbl="node2" presStyleIdx="1" presStyleCnt="2">
        <dgm:presLayoutVars>
          <dgm:chPref val="3"/>
        </dgm:presLayoutVars>
      </dgm:prSet>
      <dgm:spPr/>
    </dgm:pt>
    <dgm:pt modelId="{8431E7F8-76CF-401D-AA55-A92E047BAF5D}" type="pres">
      <dgm:prSet presAssocID="{EF85E912-8814-4294-88EB-F1AC6A94B625}" presName="rootConnector" presStyleLbl="node2" presStyleIdx="1" presStyleCnt="2"/>
      <dgm:spPr/>
    </dgm:pt>
    <dgm:pt modelId="{4B1F6F7F-A7BE-45F8-9BE2-FD34059DB916}" type="pres">
      <dgm:prSet presAssocID="{EF85E912-8814-4294-88EB-F1AC6A94B625}" presName="hierChild4" presStyleCnt="0"/>
      <dgm:spPr/>
    </dgm:pt>
    <dgm:pt modelId="{8718B47A-621A-4916-B995-6BC329C48433}" type="pres">
      <dgm:prSet presAssocID="{EF85E912-8814-4294-88EB-F1AC6A94B625}" presName="hierChild5" presStyleCnt="0"/>
      <dgm:spPr/>
    </dgm:pt>
    <dgm:pt modelId="{DE33A06C-3348-4671-BA80-8C1CFA6062B1}" type="pres">
      <dgm:prSet presAssocID="{A54C1E15-E243-4015-B53F-635DB9DC5A78}" presName="hierChild3" presStyleCnt="0"/>
      <dgm:spPr/>
    </dgm:pt>
  </dgm:ptLst>
  <dgm:cxnLst>
    <dgm:cxn modelId="{A296770C-9E2E-43FC-8E37-F434266BF830}" srcId="{615616A7-4B96-4A7D-A9D0-EE70A84BD5C0}" destId="{A54C1E15-E243-4015-B53F-635DB9DC5A78}" srcOrd="0" destOrd="0" parTransId="{20F2DF0D-838C-49EF-ADDF-C2EA1ABE09BD}" sibTransId="{7CBDE8E8-4B3D-41FA-9F4C-0AAC4B1BA795}"/>
    <dgm:cxn modelId="{CB4C7912-588B-4015-B860-9E1EE2FB7ECD}" type="presOf" srcId="{A54C1E15-E243-4015-B53F-635DB9DC5A78}" destId="{B76E7232-5F02-4D59-9E96-AFD4C00773A5}" srcOrd="0" destOrd="0" presId="urn:microsoft.com/office/officeart/2005/8/layout/orgChart1"/>
    <dgm:cxn modelId="{5F4F302C-B2B1-42D3-800A-5F711DF098A0}" srcId="{A54C1E15-E243-4015-B53F-635DB9DC5A78}" destId="{EF85E912-8814-4294-88EB-F1AC6A94B625}" srcOrd="1" destOrd="0" parTransId="{3799C982-71CC-48B3-A19D-6E69AF90AF34}" sibTransId="{9706D860-24B2-40A3-9012-5086563801AA}"/>
    <dgm:cxn modelId="{C033C130-24D9-4F00-A96A-FA7B55467224}" type="presOf" srcId="{FA7BD057-9697-4164-ABDF-0B6C6ACBEE10}" destId="{D1C6D821-F6C2-4F56-A228-C9E7BF52744C}" srcOrd="0" destOrd="0" presId="urn:microsoft.com/office/officeart/2005/8/layout/orgChart1"/>
    <dgm:cxn modelId="{F9034134-ED3B-4B77-A265-3CD673431FEF}" type="presOf" srcId="{EF85E912-8814-4294-88EB-F1AC6A94B625}" destId="{8431E7F8-76CF-401D-AA55-A92E047BAF5D}" srcOrd="1" destOrd="0" presId="urn:microsoft.com/office/officeart/2005/8/layout/orgChart1"/>
    <dgm:cxn modelId="{51B1BD6E-CED4-4D3E-AD26-C8D9BD528099}" type="presOf" srcId="{3799C982-71CC-48B3-A19D-6E69AF90AF34}" destId="{95DB73B2-A6BF-4AC6-8209-0C6F934B33DC}" srcOrd="0" destOrd="0" presId="urn:microsoft.com/office/officeart/2005/8/layout/orgChart1"/>
    <dgm:cxn modelId="{01561671-0D4A-4BAB-934F-AFD8B4780A77}" type="presOf" srcId="{A54C1E15-E243-4015-B53F-635DB9DC5A78}" destId="{4532BEC4-D1A0-4770-9857-C3C5DE2557B3}" srcOrd="1" destOrd="0" presId="urn:microsoft.com/office/officeart/2005/8/layout/orgChart1"/>
    <dgm:cxn modelId="{296ADC86-3535-4D81-B5A0-7F05D4DE458B}" type="presOf" srcId="{615616A7-4B96-4A7D-A9D0-EE70A84BD5C0}" destId="{7EE7D737-AA36-4A43-834C-22054778936E}" srcOrd="0" destOrd="0" presId="urn:microsoft.com/office/officeart/2005/8/layout/orgChart1"/>
    <dgm:cxn modelId="{1A5888AC-AB1D-4469-94C1-E8FEC347062D}" type="presOf" srcId="{78BE9A6F-D587-4B5C-94AA-3068AD29F842}" destId="{331BBA8F-7F94-4D5C-AE6D-B214E37C4E6D}" srcOrd="0" destOrd="0" presId="urn:microsoft.com/office/officeart/2005/8/layout/orgChart1"/>
    <dgm:cxn modelId="{076AD4B4-7041-4645-AB9F-31881D79EE2D}" type="presOf" srcId="{78BE9A6F-D587-4B5C-94AA-3068AD29F842}" destId="{63891D47-E807-45C1-8C46-EA2892CBDE30}" srcOrd="1" destOrd="0" presId="urn:microsoft.com/office/officeart/2005/8/layout/orgChart1"/>
    <dgm:cxn modelId="{3AF648BA-CD8F-4AD0-BC02-E9A5D46C3744}" srcId="{A54C1E15-E243-4015-B53F-635DB9DC5A78}" destId="{78BE9A6F-D587-4B5C-94AA-3068AD29F842}" srcOrd="0" destOrd="0" parTransId="{FA7BD057-9697-4164-ABDF-0B6C6ACBEE10}" sibTransId="{50BEF5AF-CE39-4577-8F00-51AB638A1B3B}"/>
    <dgm:cxn modelId="{4587A5ED-9688-4127-BEEA-784C7977966D}" type="presOf" srcId="{EF85E912-8814-4294-88EB-F1AC6A94B625}" destId="{71471526-3269-4434-AFC0-CA672BB23AB1}" srcOrd="0" destOrd="0" presId="urn:microsoft.com/office/officeart/2005/8/layout/orgChart1"/>
    <dgm:cxn modelId="{09708FAE-CF6F-49A5-92FF-1F285F020DA5}" type="presParOf" srcId="{7EE7D737-AA36-4A43-834C-22054778936E}" destId="{5E309C6A-47C5-48EB-A586-F274BC670A1C}" srcOrd="0" destOrd="0" presId="urn:microsoft.com/office/officeart/2005/8/layout/orgChart1"/>
    <dgm:cxn modelId="{5D2E288F-4672-462D-99A0-F717F9D6EFA0}" type="presParOf" srcId="{5E309C6A-47C5-48EB-A586-F274BC670A1C}" destId="{0E88DFB0-F9D0-46C7-998E-9074D4EFCEE3}" srcOrd="0" destOrd="0" presId="urn:microsoft.com/office/officeart/2005/8/layout/orgChart1"/>
    <dgm:cxn modelId="{2068179F-77C4-472F-9DF5-7DBE514F2F96}" type="presParOf" srcId="{0E88DFB0-F9D0-46C7-998E-9074D4EFCEE3}" destId="{B76E7232-5F02-4D59-9E96-AFD4C00773A5}" srcOrd="0" destOrd="0" presId="urn:microsoft.com/office/officeart/2005/8/layout/orgChart1"/>
    <dgm:cxn modelId="{7D34677D-6CE4-4C5F-B022-22CEB7AEDF8D}" type="presParOf" srcId="{0E88DFB0-F9D0-46C7-998E-9074D4EFCEE3}" destId="{4532BEC4-D1A0-4770-9857-C3C5DE2557B3}" srcOrd="1" destOrd="0" presId="urn:microsoft.com/office/officeart/2005/8/layout/orgChart1"/>
    <dgm:cxn modelId="{04A9092D-5457-476D-9235-9CB18CABCC1C}" type="presParOf" srcId="{5E309C6A-47C5-48EB-A586-F274BC670A1C}" destId="{97F7A3C3-3A00-4B09-BBAA-D7648D1F0409}" srcOrd="1" destOrd="0" presId="urn:microsoft.com/office/officeart/2005/8/layout/orgChart1"/>
    <dgm:cxn modelId="{39CD8B47-90C8-414C-B01F-8942912964B2}" type="presParOf" srcId="{97F7A3C3-3A00-4B09-BBAA-D7648D1F0409}" destId="{D1C6D821-F6C2-4F56-A228-C9E7BF52744C}" srcOrd="0" destOrd="0" presId="urn:microsoft.com/office/officeart/2005/8/layout/orgChart1"/>
    <dgm:cxn modelId="{7E12D90E-020C-484F-9238-DB30A9BE4E3A}" type="presParOf" srcId="{97F7A3C3-3A00-4B09-BBAA-D7648D1F0409}" destId="{CF0A7F16-BC1F-4FE0-BF1B-0D7B9C50011F}" srcOrd="1" destOrd="0" presId="urn:microsoft.com/office/officeart/2005/8/layout/orgChart1"/>
    <dgm:cxn modelId="{1746D880-EF5F-4805-AA85-8F319A01801E}" type="presParOf" srcId="{CF0A7F16-BC1F-4FE0-BF1B-0D7B9C50011F}" destId="{3D00C769-399D-48DE-9662-9F07948576AC}" srcOrd="0" destOrd="0" presId="urn:microsoft.com/office/officeart/2005/8/layout/orgChart1"/>
    <dgm:cxn modelId="{9BCE37BD-6700-4261-840D-48CAF64A3941}" type="presParOf" srcId="{3D00C769-399D-48DE-9662-9F07948576AC}" destId="{331BBA8F-7F94-4D5C-AE6D-B214E37C4E6D}" srcOrd="0" destOrd="0" presId="urn:microsoft.com/office/officeart/2005/8/layout/orgChart1"/>
    <dgm:cxn modelId="{14B2D647-4924-44FB-ADF2-E889B161C57E}" type="presParOf" srcId="{3D00C769-399D-48DE-9662-9F07948576AC}" destId="{63891D47-E807-45C1-8C46-EA2892CBDE30}" srcOrd="1" destOrd="0" presId="urn:microsoft.com/office/officeart/2005/8/layout/orgChart1"/>
    <dgm:cxn modelId="{3ED990CB-E0EC-4879-8559-3EC652D038FB}" type="presParOf" srcId="{CF0A7F16-BC1F-4FE0-BF1B-0D7B9C50011F}" destId="{075187A4-62A5-4EE0-9DDA-0E29306083B6}" srcOrd="1" destOrd="0" presId="urn:microsoft.com/office/officeart/2005/8/layout/orgChart1"/>
    <dgm:cxn modelId="{5555C6AE-93BE-4A8E-B605-A0C98FE4041A}" type="presParOf" srcId="{CF0A7F16-BC1F-4FE0-BF1B-0D7B9C50011F}" destId="{79AABAB2-0FC9-4840-BF1B-C155BA00128F}" srcOrd="2" destOrd="0" presId="urn:microsoft.com/office/officeart/2005/8/layout/orgChart1"/>
    <dgm:cxn modelId="{947BEC00-6349-4DB8-908C-BD37B423589A}" type="presParOf" srcId="{97F7A3C3-3A00-4B09-BBAA-D7648D1F0409}" destId="{95DB73B2-A6BF-4AC6-8209-0C6F934B33DC}" srcOrd="2" destOrd="0" presId="urn:microsoft.com/office/officeart/2005/8/layout/orgChart1"/>
    <dgm:cxn modelId="{40FA1CBA-C8CC-4F72-BD40-8AE039E085B5}" type="presParOf" srcId="{97F7A3C3-3A00-4B09-BBAA-D7648D1F0409}" destId="{620521C5-814B-4DA3-8FF9-FA8891BB9F4B}" srcOrd="3" destOrd="0" presId="urn:microsoft.com/office/officeart/2005/8/layout/orgChart1"/>
    <dgm:cxn modelId="{50A21345-6D6C-49BD-9CA8-1B2E33B87A2F}" type="presParOf" srcId="{620521C5-814B-4DA3-8FF9-FA8891BB9F4B}" destId="{21E61622-1F22-48EC-8F6B-58598A1D7A5E}" srcOrd="0" destOrd="0" presId="urn:microsoft.com/office/officeart/2005/8/layout/orgChart1"/>
    <dgm:cxn modelId="{BBF0A67C-67E1-44B4-9D98-552B651AB386}" type="presParOf" srcId="{21E61622-1F22-48EC-8F6B-58598A1D7A5E}" destId="{71471526-3269-4434-AFC0-CA672BB23AB1}" srcOrd="0" destOrd="0" presId="urn:microsoft.com/office/officeart/2005/8/layout/orgChart1"/>
    <dgm:cxn modelId="{13C6BB0B-C2DF-41A7-9DA4-7187DC96B8D3}" type="presParOf" srcId="{21E61622-1F22-48EC-8F6B-58598A1D7A5E}" destId="{8431E7F8-76CF-401D-AA55-A92E047BAF5D}" srcOrd="1" destOrd="0" presId="urn:microsoft.com/office/officeart/2005/8/layout/orgChart1"/>
    <dgm:cxn modelId="{5960D956-4E38-493F-B29E-0B95FD62E581}" type="presParOf" srcId="{620521C5-814B-4DA3-8FF9-FA8891BB9F4B}" destId="{4B1F6F7F-A7BE-45F8-9BE2-FD34059DB916}" srcOrd="1" destOrd="0" presId="urn:microsoft.com/office/officeart/2005/8/layout/orgChart1"/>
    <dgm:cxn modelId="{AA2DBA70-0151-4C29-83FD-FC474CC4A19F}" type="presParOf" srcId="{620521C5-814B-4DA3-8FF9-FA8891BB9F4B}" destId="{8718B47A-621A-4916-B995-6BC329C48433}" srcOrd="2" destOrd="0" presId="urn:microsoft.com/office/officeart/2005/8/layout/orgChart1"/>
    <dgm:cxn modelId="{F6FEF239-7250-4941-A912-06689957429B}" type="presParOf" srcId="{5E309C6A-47C5-48EB-A586-F274BC670A1C}" destId="{DE33A06C-3348-4671-BA80-8C1CFA6062B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B73B2-A6BF-4AC6-8209-0C6F934B33DC}">
      <dsp:nvSpPr>
        <dsp:cNvPr id="0" name=""/>
        <dsp:cNvSpPr/>
      </dsp:nvSpPr>
      <dsp:spPr>
        <a:xfrm>
          <a:off x="3445594" y="1869739"/>
          <a:ext cx="1885592" cy="654503"/>
        </a:xfrm>
        <a:custGeom>
          <a:avLst/>
          <a:gdLst/>
          <a:ahLst/>
          <a:cxnLst/>
          <a:rect l="0" t="0" r="0" b="0"/>
          <a:pathLst>
            <a:path>
              <a:moveTo>
                <a:pt x="0" y="0"/>
              </a:moveTo>
              <a:lnTo>
                <a:pt x="0" y="327251"/>
              </a:lnTo>
              <a:lnTo>
                <a:pt x="1885592" y="327251"/>
              </a:lnTo>
              <a:lnTo>
                <a:pt x="1885592" y="65450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C6D821-F6C2-4F56-A228-C9E7BF52744C}">
      <dsp:nvSpPr>
        <dsp:cNvPr id="0" name=""/>
        <dsp:cNvSpPr/>
      </dsp:nvSpPr>
      <dsp:spPr>
        <a:xfrm>
          <a:off x="1560001" y="1869739"/>
          <a:ext cx="1885592" cy="654503"/>
        </a:xfrm>
        <a:custGeom>
          <a:avLst/>
          <a:gdLst/>
          <a:ahLst/>
          <a:cxnLst/>
          <a:rect l="0" t="0" r="0" b="0"/>
          <a:pathLst>
            <a:path>
              <a:moveTo>
                <a:pt x="1885592" y="0"/>
              </a:moveTo>
              <a:lnTo>
                <a:pt x="1885592" y="327251"/>
              </a:lnTo>
              <a:lnTo>
                <a:pt x="0" y="327251"/>
              </a:lnTo>
              <a:lnTo>
                <a:pt x="0" y="65450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6E7232-5F02-4D59-9E96-AFD4C00773A5}">
      <dsp:nvSpPr>
        <dsp:cNvPr id="0" name=""/>
        <dsp:cNvSpPr/>
      </dsp:nvSpPr>
      <dsp:spPr>
        <a:xfrm>
          <a:off x="1693146" y="311398"/>
          <a:ext cx="3504894" cy="155834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l-GR" sz="3200" kern="1200" dirty="0">
              <a:latin typeface="Bookman Old Style" panose="02050604050505020204" pitchFamily="18" charset="0"/>
            </a:rPr>
            <a:t>Κοινωνικοποίηση</a:t>
          </a:r>
          <a:endParaRPr lang="el-GR" sz="3400" kern="1200" dirty="0">
            <a:latin typeface="Bookman Old Style" panose="02050604050505020204" pitchFamily="18" charset="0"/>
          </a:endParaRPr>
        </a:p>
      </dsp:txBody>
      <dsp:txXfrm>
        <a:off x="1693146" y="311398"/>
        <a:ext cx="3504894" cy="1558340"/>
      </dsp:txXfrm>
    </dsp:sp>
    <dsp:sp modelId="{331BBA8F-7F94-4D5C-AE6D-B214E37C4E6D}">
      <dsp:nvSpPr>
        <dsp:cNvPr id="0" name=""/>
        <dsp:cNvSpPr/>
      </dsp:nvSpPr>
      <dsp:spPr>
        <a:xfrm>
          <a:off x="1661" y="2524242"/>
          <a:ext cx="3116681" cy="155834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l-GR" sz="3700" kern="1200" dirty="0">
              <a:latin typeface="Bookman Old Style" panose="02050604050505020204" pitchFamily="18" charset="0"/>
            </a:rPr>
            <a:t>Πρωτογενείς φορείς</a:t>
          </a:r>
        </a:p>
      </dsp:txBody>
      <dsp:txXfrm>
        <a:off x="1661" y="2524242"/>
        <a:ext cx="3116681" cy="1558340"/>
      </dsp:txXfrm>
    </dsp:sp>
    <dsp:sp modelId="{71471526-3269-4434-AFC0-CA672BB23AB1}">
      <dsp:nvSpPr>
        <dsp:cNvPr id="0" name=""/>
        <dsp:cNvSpPr/>
      </dsp:nvSpPr>
      <dsp:spPr>
        <a:xfrm>
          <a:off x="3772845" y="2524242"/>
          <a:ext cx="3116681" cy="155834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l-GR" sz="3700" kern="1200" dirty="0">
              <a:latin typeface="Bookman Old Style" panose="02050604050505020204" pitchFamily="18" charset="0"/>
            </a:rPr>
            <a:t>Δευτερογενείς φορείς</a:t>
          </a:r>
        </a:p>
      </dsp:txBody>
      <dsp:txXfrm>
        <a:off x="3772845" y="2524242"/>
        <a:ext cx="3116681" cy="155834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202BC-1C41-4138-874E-5C5F6B20B360}" type="datetimeFigureOut">
              <a:rPr lang="el-GR" smtClean="0"/>
              <a:t>20/4/2023</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39194-4F28-41A4-B7AA-2838F61A2F00}" type="slidenum">
              <a:rPr lang="el-GR" smtClean="0"/>
              <a:t>‹#›</a:t>
            </a:fld>
            <a:endParaRPr lang="el-GR" dirty="0"/>
          </a:p>
        </p:txBody>
      </p:sp>
    </p:spTree>
    <p:extLst>
      <p:ext uri="{BB962C8B-B14F-4D97-AF65-F5344CB8AC3E}">
        <p14:creationId xmlns:p14="http://schemas.microsoft.com/office/powerpoint/2010/main" val="2641873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D49A02-8A3B-4ADC-94C1-8B1EB3BE061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3F028C1-87F7-4C64-9761-FA6B5EB1D2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16A61B6-FC1D-4D61-862F-5C05B383AE98}"/>
              </a:ext>
            </a:extLst>
          </p:cNvPr>
          <p:cNvSpPr>
            <a:spLocks noGrp="1"/>
          </p:cNvSpPr>
          <p:nvPr>
            <p:ph type="dt" sz="half" idx="10"/>
          </p:nvPr>
        </p:nvSpPr>
        <p:spPr/>
        <p:txBody>
          <a:bodyPr/>
          <a:lstStyle/>
          <a:p>
            <a:fld id="{F2F2ECC5-60C2-47D6-908B-4FCCFA727FE4}" type="datetimeFigureOut">
              <a:rPr lang="el-GR" smtClean="0"/>
              <a:t>20/4/2023</a:t>
            </a:fld>
            <a:endParaRPr lang="el-GR" dirty="0"/>
          </a:p>
        </p:txBody>
      </p:sp>
      <p:sp>
        <p:nvSpPr>
          <p:cNvPr id="5" name="Θέση υποσέλιδου 4">
            <a:extLst>
              <a:ext uri="{FF2B5EF4-FFF2-40B4-BE49-F238E27FC236}">
                <a16:creationId xmlns:a16="http://schemas.microsoft.com/office/drawing/2014/main" id="{413C0C01-30AE-4ADC-88F1-5213AB187B66}"/>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B9DCD0ED-9A01-4AE2-B23F-AC0C4E0CCA8E}"/>
              </a:ext>
            </a:extLst>
          </p:cNvPr>
          <p:cNvSpPr>
            <a:spLocks noGrp="1"/>
          </p:cNvSpPr>
          <p:nvPr>
            <p:ph type="sldNum" sz="quarter" idx="12"/>
          </p:nvPr>
        </p:nvSpPr>
        <p:spPr/>
        <p:txBody>
          <a:bodyPr/>
          <a:lstStyle/>
          <a:p>
            <a:fld id="{7BD25672-AA20-4277-A1C4-D02F125A36AA}" type="slidenum">
              <a:rPr lang="el-GR" smtClean="0"/>
              <a:t>‹#›</a:t>
            </a:fld>
            <a:endParaRPr lang="el-GR" dirty="0"/>
          </a:p>
        </p:txBody>
      </p:sp>
    </p:spTree>
    <p:extLst>
      <p:ext uri="{BB962C8B-B14F-4D97-AF65-F5344CB8AC3E}">
        <p14:creationId xmlns:p14="http://schemas.microsoft.com/office/powerpoint/2010/main" val="4086730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E55D9B-C264-4653-9791-E48F701B811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9D19913-73DD-41F7-95F5-96B37B1076F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454F609-C96E-47CB-A30C-FBF92D2952D3}"/>
              </a:ext>
            </a:extLst>
          </p:cNvPr>
          <p:cNvSpPr>
            <a:spLocks noGrp="1"/>
          </p:cNvSpPr>
          <p:nvPr>
            <p:ph type="dt" sz="half" idx="10"/>
          </p:nvPr>
        </p:nvSpPr>
        <p:spPr/>
        <p:txBody>
          <a:bodyPr/>
          <a:lstStyle/>
          <a:p>
            <a:fld id="{F2F2ECC5-60C2-47D6-908B-4FCCFA727FE4}" type="datetimeFigureOut">
              <a:rPr lang="el-GR" smtClean="0"/>
              <a:t>20/4/2023</a:t>
            </a:fld>
            <a:endParaRPr lang="el-GR" dirty="0"/>
          </a:p>
        </p:txBody>
      </p:sp>
      <p:sp>
        <p:nvSpPr>
          <p:cNvPr id="5" name="Θέση υποσέλιδου 4">
            <a:extLst>
              <a:ext uri="{FF2B5EF4-FFF2-40B4-BE49-F238E27FC236}">
                <a16:creationId xmlns:a16="http://schemas.microsoft.com/office/drawing/2014/main" id="{9D798DFE-796D-432C-BA6A-173E9965EEFF}"/>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FC911F4D-6D1A-4848-99A6-C5316C01E76A}"/>
              </a:ext>
            </a:extLst>
          </p:cNvPr>
          <p:cNvSpPr>
            <a:spLocks noGrp="1"/>
          </p:cNvSpPr>
          <p:nvPr>
            <p:ph type="sldNum" sz="quarter" idx="12"/>
          </p:nvPr>
        </p:nvSpPr>
        <p:spPr/>
        <p:txBody>
          <a:bodyPr/>
          <a:lstStyle/>
          <a:p>
            <a:fld id="{7BD25672-AA20-4277-A1C4-D02F125A36AA}" type="slidenum">
              <a:rPr lang="el-GR" smtClean="0"/>
              <a:t>‹#›</a:t>
            </a:fld>
            <a:endParaRPr lang="el-GR" dirty="0"/>
          </a:p>
        </p:txBody>
      </p:sp>
    </p:spTree>
    <p:extLst>
      <p:ext uri="{BB962C8B-B14F-4D97-AF65-F5344CB8AC3E}">
        <p14:creationId xmlns:p14="http://schemas.microsoft.com/office/powerpoint/2010/main" val="403838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F3EAD083-0A64-4F64-826F-9E485BCCCE6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948C6CE-55E8-41DB-91AF-A27C3FFDB47F}"/>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578653D-27EE-44D6-B0FC-D54E9BB09782}"/>
              </a:ext>
            </a:extLst>
          </p:cNvPr>
          <p:cNvSpPr>
            <a:spLocks noGrp="1"/>
          </p:cNvSpPr>
          <p:nvPr>
            <p:ph type="dt" sz="half" idx="10"/>
          </p:nvPr>
        </p:nvSpPr>
        <p:spPr/>
        <p:txBody>
          <a:bodyPr/>
          <a:lstStyle/>
          <a:p>
            <a:fld id="{F2F2ECC5-60C2-47D6-908B-4FCCFA727FE4}" type="datetimeFigureOut">
              <a:rPr lang="el-GR" smtClean="0"/>
              <a:t>20/4/2023</a:t>
            </a:fld>
            <a:endParaRPr lang="el-GR" dirty="0"/>
          </a:p>
        </p:txBody>
      </p:sp>
      <p:sp>
        <p:nvSpPr>
          <p:cNvPr id="5" name="Θέση υποσέλιδου 4">
            <a:extLst>
              <a:ext uri="{FF2B5EF4-FFF2-40B4-BE49-F238E27FC236}">
                <a16:creationId xmlns:a16="http://schemas.microsoft.com/office/drawing/2014/main" id="{C124AB41-8EC0-49B1-B31C-84A748353ACD}"/>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A1AB5004-E963-4FFA-BA45-420D28B8B5BC}"/>
              </a:ext>
            </a:extLst>
          </p:cNvPr>
          <p:cNvSpPr>
            <a:spLocks noGrp="1"/>
          </p:cNvSpPr>
          <p:nvPr>
            <p:ph type="sldNum" sz="quarter" idx="12"/>
          </p:nvPr>
        </p:nvSpPr>
        <p:spPr/>
        <p:txBody>
          <a:bodyPr/>
          <a:lstStyle/>
          <a:p>
            <a:fld id="{7BD25672-AA20-4277-A1C4-D02F125A36AA}" type="slidenum">
              <a:rPr lang="el-GR" smtClean="0"/>
              <a:t>‹#›</a:t>
            </a:fld>
            <a:endParaRPr lang="el-GR" dirty="0"/>
          </a:p>
        </p:txBody>
      </p:sp>
    </p:spTree>
    <p:extLst>
      <p:ext uri="{BB962C8B-B14F-4D97-AF65-F5344CB8AC3E}">
        <p14:creationId xmlns:p14="http://schemas.microsoft.com/office/powerpoint/2010/main" val="307411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8246DD-FB21-4B78-95B1-A9EFD258F24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88E081A-97F9-4992-9AF8-FBFEAE23C3A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00CA49A-C807-4B90-8660-A0E2EA497085}"/>
              </a:ext>
            </a:extLst>
          </p:cNvPr>
          <p:cNvSpPr>
            <a:spLocks noGrp="1"/>
          </p:cNvSpPr>
          <p:nvPr>
            <p:ph type="dt" sz="half" idx="10"/>
          </p:nvPr>
        </p:nvSpPr>
        <p:spPr/>
        <p:txBody>
          <a:bodyPr/>
          <a:lstStyle/>
          <a:p>
            <a:fld id="{F2F2ECC5-60C2-47D6-908B-4FCCFA727FE4}" type="datetimeFigureOut">
              <a:rPr lang="el-GR" smtClean="0"/>
              <a:t>20/4/2023</a:t>
            </a:fld>
            <a:endParaRPr lang="el-GR" dirty="0"/>
          </a:p>
        </p:txBody>
      </p:sp>
      <p:sp>
        <p:nvSpPr>
          <p:cNvPr id="5" name="Θέση υποσέλιδου 4">
            <a:extLst>
              <a:ext uri="{FF2B5EF4-FFF2-40B4-BE49-F238E27FC236}">
                <a16:creationId xmlns:a16="http://schemas.microsoft.com/office/drawing/2014/main" id="{BB1310ED-8EA6-43FE-9B84-7CE97670159F}"/>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83CB0ECD-8B24-4B20-8B6B-140779AC8B99}"/>
              </a:ext>
            </a:extLst>
          </p:cNvPr>
          <p:cNvSpPr>
            <a:spLocks noGrp="1"/>
          </p:cNvSpPr>
          <p:nvPr>
            <p:ph type="sldNum" sz="quarter" idx="12"/>
          </p:nvPr>
        </p:nvSpPr>
        <p:spPr/>
        <p:txBody>
          <a:bodyPr/>
          <a:lstStyle/>
          <a:p>
            <a:fld id="{7BD25672-AA20-4277-A1C4-D02F125A36AA}" type="slidenum">
              <a:rPr lang="el-GR" smtClean="0"/>
              <a:t>‹#›</a:t>
            </a:fld>
            <a:endParaRPr lang="el-GR" dirty="0"/>
          </a:p>
        </p:txBody>
      </p:sp>
    </p:spTree>
    <p:extLst>
      <p:ext uri="{BB962C8B-B14F-4D97-AF65-F5344CB8AC3E}">
        <p14:creationId xmlns:p14="http://schemas.microsoft.com/office/powerpoint/2010/main" val="350466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4097F8-9650-4538-AE3C-55B5A0A3D4DD}"/>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CFD4A1B-328B-43F3-B3ED-90315BECC8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02ADC6A7-6B38-459E-BAA3-D3793B1FCADD}"/>
              </a:ext>
            </a:extLst>
          </p:cNvPr>
          <p:cNvSpPr>
            <a:spLocks noGrp="1"/>
          </p:cNvSpPr>
          <p:nvPr>
            <p:ph type="dt" sz="half" idx="10"/>
          </p:nvPr>
        </p:nvSpPr>
        <p:spPr/>
        <p:txBody>
          <a:bodyPr/>
          <a:lstStyle/>
          <a:p>
            <a:fld id="{F2F2ECC5-60C2-47D6-908B-4FCCFA727FE4}" type="datetimeFigureOut">
              <a:rPr lang="el-GR" smtClean="0"/>
              <a:t>20/4/2023</a:t>
            </a:fld>
            <a:endParaRPr lang="el-GR" dirty="0"/>
          </a:p>
        </p:txBody>
      </p:sp>
      <p:sp>
        <p:nvSpPr>
          <p:cNvPr id="5" name="Θέση υποσέλιδου 4">
            <a:extLst>
              <a:ext uri="{FF2B5EF4-FFF2-40B4-BE49-F238E27FC236}">
                <a16:creationId xmlns:a16="http://schemas.microsoft.com/office/drawing/2014/main" id="{7BC5B456-53CF-4F4A-8165-095BB3E3F246}"/>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52A1BA68-EA7A-4E2B-AA74-8B84896CCB73}"/>
              </a:ext>
            </a:extLst>
          </p:cNvPr>
          <p:cNvSpPr>
            <a:spLocks noGrp="1"/>
          </p:cNvSpPr>
          <p:nvPr>
            <p:ph type="sldNum" sz="quarter" idx="12"/>
          </p:nvPr>
        </p:nvSpPr>
        <p:spPr/>
        <p:txBody>
          <a:bodyPr/>
          <a:lstStyle/>
          <a:p>
            <a:fld id="{7BD25672-AA20-4277-A1C4-D02F125A36AA}" type="slidenum">
              <a:rPr lang="el-GR" smtClean="0"/>
              <a:t>‹#›</a:t>
            </a:fld>
            <a:endParaRPr lang="el-GR" dirty="0"/>
          </a:p>
        </p:txBody>
      </p:sp>
    </p:spTree>
    <p:extLst>
      <p:ext uri="{BB962C8B-B14F-4D97-AF65-F5344CB8AC3E}">
        <p14:creationId xmlns:p14="http://schemas.microsoft.com/office/powerpoint/2010/main" val="244018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1B9B56-92AF-4161-93EB-6DC8C6C65B6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8AC99F5-4E66-4647-818A-CAFF32C8ADA7}"/>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CA504DDA-E904-4B1B-A228-05EA8CEC75E4}"/>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BB06A7DD-F8B9-47FA-9F3D-C02E18B3941A}"/>
              </a:ext>
            </a:extLst>
          </p:cNvPr>
          <p:cNvSpPr>
            <a:spLocks noGrp="1"/>
          </p:cNvSpPr>
          <p:nvPr>
            <p:ph type="dt" sz="half" idx="10"/>
          </p:nvPr>
        </p:nvSpPr>
        <p:spPr/>
        <p:txBody>
          <a:bodyPr/>
          <a:lstStyle/>
          <a:p>
            <a:fld id="{F2F2ECC5-60C2-47D6-908B-4FCCFA727FE4}" type="datetimeFigureOut">
              <a:rPr lang="el-GR" smtClean="0"/>
              <a:t>20/4/2023</a:t>
            </a:fld>
            <a:endParaRPr lang="el-GR" dirty="0"/>
          </a:p>
        </p:txBody>
      </p:sp>
      <p:sp>
        <p:nvSpPr>
          <p:cNvPr id="6" name="Θέση υποσέλιδου 5">
            <a:extLst>
              <a:ext uri="{FF2B5EF4-FFF2-40B4-BE49-F238E27FC236}">
                <a16:creationId xmlns:a16="http://schemas.microsoft.com/office/drawing/2014/main" id="{916E3B10-9F90-4B98-B48C-231B2F18DC9F}"/>
              </a:ext>
            </a:extLst>
          </p:cNvPr>
          <p:cNvSpPr>
            <a:spLocks noGrp="1"/>
          </p:cNvSpPr>
          <p:nvPr>
            <p:ph type="ftr" sz="quarter" idx="11"/>
          </p:nvPr>
        </p:nvSpPr>
        <p:spPr/>
        <p:txBody>
          <a:bodyPr/>
          <a:lstStyle/>
          <a:p>
            <a:endParaRPr lang="el-GR" dirty="0"/>
          </a:p>
        </p:txBody>
      </p:sp>
      <p:sp>
        <p:nvSpPr>
          <p:cNvPr id="7" name="Θέση αριθμού διαφάνειας 6">
            <a:extLst>
              <a:ext uri="{FF2B5EF4-FFF2-40B4-BE49-F238E27FC236}">
                <a16:creationId xmlns:a16="http://schemas.microsoft.com/office/drawing/2014/main" id="{5AC3A63A-A116-4A46-A5AD-0CBB9301F001}"/>
              </a:ext>
            </a:extLst>
          </p:cNvPr>
          <p:cNvSpPr>
            <a:spLocks noGrp="1"/>
          </p:cNvSpPr>
          <p:nvPr>
            <p:ph type="sldNum" sz="quarter" idx="12"/>
          </p:nvPr>
        </p:nvSpPr>
        <p:spPr/>
        <p:txBody>
          <a:bodyPr/>
          <a:lstStyle/>
          <a:p>
            <a:fld id="{7BD25672-AA20-4277-A1C4-D02F125A36AA}" type="slidenum">
              <a:rPr lang="el-GR" smtClean="0"/>
              <a:t>‹#›</a:t>
            </a:fld>
            <a:endParaRPr lang="el-GR" dirty="0"/>
          </a:p>
        </p:txBody>
      </p:sp>
    </p:spTree>
    <p:extLst>
      <p:ext uri="{BB962C8B-B14F-4D97-AF65-F5344CB8AC3E}">
        <p14:creationId xmlns:p14="http://schemas.microsoft.com/office/powerpoint/2010/main" val="275813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DA53C6-4EB0-4901-B4ED-2306B96EF9A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3700E9D-0D3D-4A62-846E-DEB42778D4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7852C97-7092-49C9-9BF1-C2CDF07FDAA7}"/>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29C4A959-6EC3-45AE-8724-A0C606D6A5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660D702-1EB7-4260-A1BB-8AC7CC8A5452}"/>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E5D62776-5EBC-4812-97EC-6F0F13CA905B}"/>
              </a:ext>
            </a:extLst>
          </p:cNvPr>
          <p:cNvSpPr>
            <a:spLocks noGrp="1"/>
          </p:cNvSpPr>
          <p:nvPr>
            <p:ph type="dt" sz="half" idx="10"/>
          </p:nvPr>
        </p:nvSpPr>
        <p:spPr/>
        <p:txBody>
          <a:bodyPr/>
          <a:lstStyle/>
          <a:p>
            <a:fld id="{F2F2ECC5-60C2-47D6-908B-4FCCFA727FE4}" type="datetimeFigureOut">
              <a:rPr lang="el-GR" smtClean="0"/>
              <a:t>20/4/2023</a:t>
            </a:fld>
            <a:endParaRPr lang="el-GR" dirty="0"/>
          </a:p>
        </p:txBody>
      </p:sp>
      <p:sp>
        <p:nvSpPr>
          <p:cNvPr id="8" name="Θέση υποσέλιδου 7">
            <a:extLst>
              <a:ext uri="{FF2B5EF4-FFF2-40B4-BE49-F238E27FC236}">
                <a16:creationId xmlns:a16="http://schemas.microsoft.com/office/drawing/2014/main" id="{10ACD794-FCE3-4B9D-825F-31633EA525C8}"/>
              </a:ext>
            </a:extLst>
          </p:cNvPr>
          <p:cNvSpPr>
            <a:spLocks noGrp="1"/>
          </p:cNvSpPr>
          <p:nvPr>
            <p:ph type="ftr" sz="quarter" idx="11"/>
          </p:nvPr>
        </p:nvSpPr>
        <p:spPr/>
        <p:txBody>
          <a:bodyPr/>
          <a:lstStyle/>
          <a:p>
            <a:endParaRPr lang="el-GR" dirty="0"/>
          </a:p>
        </p:txBody>
      </p:sp>
      <p:sp>
        <p:nvSpPr>
          <p:cNvPr id="9" name="Θέση αριθμού διαφάνειας 8">
            <a:extLst>
              <a:ext uri="{FF2B5EF4-FFF2-40B4-BE49-F238E27FC236}">
                <a16:creationId xmlns:a16="http://schemas.microsoft.com/office/drawing/2014/main" id="{C0ECF1C8-AD17-4EC4-B2A6-6730B333DB92}"/>
              </a:ext>
            </a:extLst>
          </p:cNvPr>
          <p:cNvSpPr>
            <a:spLocks noGrp="1"/>
          </p:cNvSpPr>
          <p:nvPr>
            <p:ph type="sldNum" sz="quarter" idx="12"/>
          </p:nvPr>
        </p:nvSpPr>
        <p:spPr/>
        <p:txBody>
          <a:bodyPr/>
          <a:lstStyle/>
          <a:p>
            <a:fld id="{7BD25672-AA20-4277-A1C4-D02F125A36AA}" type="slidenum">
              <a:rPr lang="el-GR" smtClean="0"/>
              <a:t>‹#›</a:t>
            </a:fld>
            <a:endParaRPr lang="el-GR" dirty="0"/>
          </a:p>
        </p:txBody>
      </p:sp>
    </p:spTree>
    <p:extLst>
      <p:ext uri="{BB962C8B-B14F-4D97-AF65-F5344CB8AC3E}">
        <p14:creationId xmlns:p14="http://schemas.microsoft.com/office/powerpoint/2010/main" val="3587898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3B7FA6-37BD-40A3-8E3B-DFBF1D188FD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A7E25E69-3776-4EBD-BFE9-4E6013BF5591}"/>
              </a:ext>
            </a:extLst>
          </p:cNvPr>
          <p:cNvSpPr>
            <a:spLocks noGrp="1"/>
          </p:cNvSpPr>
          <p:nvPr>
            <p:ph type="dt" sz="half" idx="10"/>
          </p:nvPr>
        </p:nvSpPr>
        <p:spPr/>
        <p:txBody>
          <a:bodyPr/>
          <a:lstStyle/>
          <a:p>
            <a:fld id="{F2F2ECC5-60C2-47D6-908B-4FCCFA727FE4}" type="datetimeFigureOut">
              <a:rPr lang="el-GR" smtClean="0"/>
              <a:t>20/4/2023</a:t>
            </a:fld>
            <a:endParaRPr lang="el-GR" dirty="0"/>
          </a:p>
        </p:txBody>
      </p:sp>
      <p:sp>
        <p:nvSpPr>
          <p:cNvPr id="4" name="Θέση υποσέλιδου 3">
            <a:extLst>
              <a:ext uri="{FF2B5EF4-FFF2-40B4-BE49-F238E27FC236}">
                <a16:creationId xmlns:a16="http://schemas.microsoft.com/office/drawing/2014/main" id="{C5F68EAA-BAB4-4583-A92E-FFD7108ADE77}"/>
              </a:ext>
            </a:extLst>
          </p:cNvPr>
          <p:cNvSpPr>
            <a:spLocks noGrp="1"/>
          </p:cNvSpPr>
          <p:nvPr>
            <p:ph type="ftr" sz="quarter" idx="11"/>
          </p:nvPr>
        </p:nvSpPr>
        <p:spPr/>
        <p:txBody>
          <a:bodyPr/>
          <a:lstStyle/>
          <a:p>
            <a:endParaRPr lang="el-GR" dirty="0"/>
          </a:p>
        </p:txBody>
      </p:sp>
      <p:sp>
        <p:nvSpPr>
          <p:cNvPr id="5" name="Θέση αριθμού διαφάνειας 4">
            <a:extLst>
              <a:ext uri="{FF2B5EF4-FFF2-40B4-BE49-F238E27FC236}">
                <a16:creationId xmlns:a16="http://schemas.microsoft.com/office/drawing/2014/main" id="{006AC9EB-40EA-4039-B822-F4A6F0EF3C44}"/>
              </a:ext>
            </a:extLst>
          </p:cNvPr>
          <p:cNvSpPr>
            <a:spLocks noGrp="1"/>
          </p:cNvSpPr>
          <p:nvPr>
            <p:ph type="sldNum" sz="quarter" idx="12"/>
          </p:nvPr>
        </p:nvSpPr>
        <p:spPr/>
        <p:txBody>
          <a:bodyPr/>
          <a:lstStyle/>
          <a:p>
            <a:fld id="{7BD25672-AA20-4277-A1C4-D02F125A36AA}" type="slidenum">
              <a:rPr lang="el-GR" smtClean="0"/>
              <a:t>‹#›</a:t>
            </a:fld>
            <a:endParaRPr lang="el-GR" dirty="0"/>
          </a:p>
        </p:txBody>
      </p:sp>
    </p:spTree>
    <p:extLst>
      <p:ext uri="{BB962C8B-B14F-4D97-AF65-F5344CB8AC3E}">
        <p14:creationId xmlns:p14="http://schemas.microsoft.com/office/powerpoint/2010/main" val="362614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62ED5F6B-5B77-4234-805E-69C9BD87E23C}"/>
              </a:ext>
            </a:extLst>
          </p:cNvPr>
          <p:cNvSpPr>
            <a:spLocks noGrp="1"/>
          </p:cNvSpPr>
          <p:nvPr>
            <p:ph type="dt" sz="half" idx="10"/>
          </p:nvPr>
        </p:nvSpPr>
        <p:spPr/>
        <p:txBody>
          <a:bodyPr/>
          <a:lstStyle/>
          <a:p>
            <a:fld id="{F2F2ECC5-60C2-47D6-908B-4FCCFA727FE4}" type="datetimeFigureOut">
              <a:rPr lang="el-GR" smtClean="0"/>
              <a:t>20/4/2023</a:t>
            </a:fld>
            <a:endParaRPr lang="el-GR" dirty="0"/>
          </a:p>
        </p:txBody>
      </p:sp>
      <p:sp>
        <p:nvSpPr>
          <p:cNvPr id="3" name="Θέση υποσέλιδου 2">
            <a:extLst>
              <a:ext uri="{FF2B5EF4-FFF2-40B4-BE49-F238E27FC236}">
                <a16:creationId xmlns:a16="http://schemas.microsoft.com/office/drawing/2014/main" id="{D79D7FC5-9120-4C31-8C65-F27D843B27D4}"/>
              </a:ext>
            </a:extLst>
          </p:cNvPr>
          <p:cNvSpPr>
            <a:spLocks noGrp="1"/>
          </p:cNvSpPr>
          <p:nvPr>
            <p:ph type="ftr" sz="quarter" idx="1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1BFBD465-41CD-444F-977C-D7864B19EA27}"/>
              </a:ext>
            </a:extLst>
          </p:cNvPr>
          <p:cNvSpPr>
            <a:spLocks noGrp="1"/>
          </p:cNvSpPr>
          <p:nvPr>
            <p:ph type="sldNum" sz="quarter" idx="12"/>
          </p:nvPr>
        </p:nvSpPr>
        <p:spPr/>
        <p:txBody>
          <a:bodyPr/>
          <a:lstStyle/>
          <a:p>
            <a:fld id="{7BD25672-AA20-4277-A1C4-D02F125A36AA}" type="slidenum">
              <a:rPr lang="el-GR" smtClean="0"/>
              <a:t>‹#›</a:t>
            </a:fld>
            <a:endParaRPr lang="el-GR" dirty="0"/>
          </a:p>
        </p:txBody>
      </p:sp>
    </p:spTree>
    <p:extLst>
      <p:ext uri="{BB962C8B-B14F-4D97-AF65-F5344CB8AC3E}">
        <p14:creationId xmlns:p14="http://schemas.microsoft.com/office/powerpoint/2010/main" val="124247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EC9F0A-FEF6-4106-A59A-13C5DD795FE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23D6222-94A7-4C6E-81F2-56DF89F7A4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3E9C36E1-DA85-40CA-B1DE-69A101F305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79C04D2-C13B-42E9-AF1A-13C283B3F5FB}"/>
              </a:ext>
            </a:extLst>
          </p:cNvPr>
          <p:cNvSpPr>
            <a:spLocks noGrp="1"/>
          </p:cNvSpPr>
          <p:nvPr>
            <p:ph type="dt" sz="half" idx="10"/>
          </p:nvPr>
        </p:nvSpPr>
        <p:spPr/>
        <p:txBody>
          <a:bodyPr/>
          <a:lstStyle/>
          <a:p>
            <a:fld id="{F2F2ECC5-60C2-47D6-908B-4FCCFA727FE4}" type="datetimeFigureOut">
              <a:rPr lang="el-GR" smtClean="0"/>
              <a:t>20/4/2023</a:t>
            </a:fld>
            <a:endParaRPr lang="el-GR" dirty="0"/>
          </a:p>
        </p:txBody>
      </p:sp>
      <p:sp>
        <p:nvSpPr>
          <p:cNvPr id="6" name="Θέση υποσέλιδου 5">
            <a:extLst>
              <a:ext uri="{FF2B5EF4-FFF2-40B4-BE49-F238E27FC236}">
                <a16:creationId xmlns:a16="http://schemas.microsoft.com/office/drawing/2014/main" id="{F9E2764E-BAF1-4911-A274-CDC28B6053B4}"/>
              </a:ext>
            </a:extLst>
          </p:cNvPr>
          <p:cNvSpPr>
            <a:spLocks noGrp="1"/>
          </p:cNvSpPr>
          <p:nvPr>
            <p:ph type="ftr" sz="quarter" idx="11"/>
          </p:nvPr>
        </p:nvSpPr>
        <p:spPr/>
        <p:txBody>
          <a:bodyPr/>
          <a:lstStyle/>
          <a:p>
            <a:endParaRPr lang="el-GR" dirty="0"/>
          </a:p>
        </p:txBody>
      </p:sp>
      <p:sp>
        <p:nvSpPr>
          <p:cNvPr id="7" name="Θέση αριθμού διαφάνειας 6">
            <a:extLst>
              <a:ext uri="{FF2B5EF4-FFF2-40B4-BE49-F238E27FC236}">
                <a16:creationId xmlns:a16="http://schemas.microsoft.com/office/drawing/2014/main" id="{E9A12248-2EA6-42ED-8264-118DAEE9EF2A}"/>
              </a:ext>
            </a:extLst>
          </p:cNvPr>
          <p:cNvSpPr>
            <a:spLocks noGrp="1"/>
          </p:cNvSpPr>
          <p:nvPr>
            <p:ph type="sldNum" sz="quarter" idx="12"/>
          </p:nvPr>
        </p:nvSpPr>
        <p:spPr/>
        <p:txBody>
          <a:bodyPr/>
          <a:lstStyle/>
          <a:p>
            <a:fld id="{7BD25672-AA20-4277-A1C4-D02F125A36AA}" type="slidenum">
              <a:rPr lang="el-GR" smtClean="0"/>
              <a:t>‹#›</a:t>
            </a:fld>
            <a:endParaRPr lang="el-GR" dirty="0"/>
          </a:p>
        </p:txBody>
      </p:sp>
    </p:spTree>
    <p:extLst>
      <p:ext uri="{BB962C8B-B14F-4D97-AF65-F5344CB8AC3E}">
        <p14:creationId xmlns:p14="http://schemas.microsoft.com/office/powerpoint/2010/main" val="349686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8D88AE-00FF-4FC5-94C5-1D2AC5A3A6E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C8FA32F0-B7E7-4E5A-9B00-FB974FD5D9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a:extLst>
              <a:ext uri="{FF2B5EF4-FFF2-40B4-BE49-F238E27FC236}">
                <a16:creationId xmlns:a16="http://schemas.microsoft.com/office/drawing/2014/main" id="{EF6B3459-C5A0-4FA2-B26F-395242F67C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0F302A0-6605-46CA-9AF5-04E9AD7C82B7}"/>
              </a:ext>
            </a:extLst>
          </p:cNvPr>
          <p:cNvSpPr>
            <a:spLocks noGrp="1"/>
          </p:cNvSpPr>
          <p:nvPr>
            <p:ph type="dt" sz="half" idx="10"/>
          </p:nvPr>
        </p:nvSpPr>
        <p:spPr/>
        <p:txBody>
          <a:bodyPr/>
          <a:lstStyle/>
          <a:p>
            <a:fld id="{F2F2ECC5-60C2-47D6-908B-4FCCFA727FE4}" type="datetimeFigureOut">
              <a:rPr lang="el-GR" smtClean="0"/>
              <a:t>20/4/2023</a:t>
            </a:fld>
            <a:endParaRPr lang="el-GR" dirty="0"/>
          </a:p>
        </p:txBody>
      </p:sp>
      <p:sp>
        <p:nvSpPr>
          <p:cNvPr id="6" name="Θέση υποσέλιδου 5">
            <a:extLst>
              <a:ext uri="{FF2B5EF4-FFF2-40B4-BE49-F238E27FC236}">
                <a16:creationId xmlns:a16="http://schemas.microsoft.com/office/drawing/2014/main" id="{BACB6A2A-AC46-4772-8F17-6C219BDAC4BF}"/>
              </a:ext>
            </a:extLst>
          </p:cNvPr>
          <p:cNvSpPr>
            <a:spLocks noGrp="1"/>
          </p:cNvSpPr>
          <p:nvPr>
            <p:ph type="ftr" sz="quarter" idx="11"/>
          </p:nvPr>
        </p:nvSpPr>
        <p:spPr/>
        <p:txBody>
          <a:bodyPr/>
          <a:lstStyle/>
          <a:p>
            <a:endParaRPr lang="el-GR" dirty="0"/>
          </a:p>
        </p:txBody>
      </p:sp>
      <p:sp>
        <p:nvSpPr>
          <p:cNvPr id="7" name="Θέση αριθμού διαφάνειας 6">
            <a:extLst>
              <a:ext uri="{FF2B5EF4-FFF2-40B4-BE49-F238E27FC236}">
                <a16:creationId xmlns:a16="http://schemas.microsoft.com/office/drawing/2014/main" id="{C9539472-0C71-464F-BFEB-235342221410}"/>
              </a:ext>
            </a:extLst>
          </p:cNvPr>
          <p:cNvSpPr>
            <a:spLocks noGrp="1"/>
          </p:cNvSpPr>
          <p:nvPr>
            <p:ph type="sldNum" sz="quarter" idx="12"/>
          </p:nvPr>
        </p:nvSpPr>
        <p:spPr/>
        <p:txBody>
          <a:bodyPr/>
          <a:lstStyle/>
          <a:p>
            <a:fld id="{7BD25672-AA20-4277-A1C4-D02F125A36AA}" type="slidenum">
              <a:rPr lang="el-GR" smtClean="0"/>
              <a:t>‹#›</a:t>
            </a:fld>
            <a:endParaRPr lang="el-GR" dirty="0"/>
          </a:p>
        </p:txBody>
      </p:sp>
    </p:spTree>
    <p:extLst>
      <p:ext uri="{BB962C8B-B14F-4D97-AF65-F5344CB8AC3E}">
        <p14:creationId xmlns:p14="http://schemas.microsoft.com/office/powerpoint/2010/main" val="3746433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31FF69A-E2D2-47AA-8F72-ED7CD5A6E1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61D2723-CCDF-40EF-A2B6-0076BC00D9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A40A3E4-8D9B-4AE4-A835-1277C00B28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2ECC5-60C2-47D6-908B-4FCCFA727FE4}" type="datetimeFigureOut">
              <a:rPr lang="el-GR" smtClean="0"/>
              <a:t>20/4/2023</a:t>
            </a:fld>
            <a:endParaRPr lang="el-GR" dirty="0"/>
          </a:p>
        </p:txBody>
      </p:sp>
      <p:sp>
        <p:nvSpPr>
          <p:cNvPr id="5" name="Θέση υποσέλιδου 4">
            <a:extLst>
              <a:ext uri="{FF2B5EF4-FFF2-40B4-BE49-F238E27FC236}">
                <a16:creationId xmlns:a16="http://schemas.microsoft.com/office/drawing/2014/main" id="{7E1CA31B-E979-44CC-B422-B1C7640BFC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Θέση αριθμού διαφάνειας 5">
            <a:extLst>
              <a:ext uri="{FF2B5EF4-FFF2-40B4-BE49-F238E27FC236}">
                <a16:creationId xmlns:a16="http://schemas.microsoft.com/office/drawing/2014/main" id="{3039B19E-6E12-4614-A5D1-E71B9721BE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25672-AA20-4277-A1C4-D02F125A36AA}" type="slidenum">
              <a:rPr lang="el-GR" smtClean="0"/>
              <a:t>‹#›</a:t>
            </a:fld>
            <a:endParaRPr lang="el-GR" dirty="0"/>
          </a:p>
        </p:txBody>
      </p:sp>
    </p:spTree>
    <p:extLst>
      <p:ext uri="{BB962C8B-B14F-4D97-AF65-F5344CB8AC3E}">
        <p14:creationId xmlns:p14="http://schemas.microsoft.com/office/powerpoint/2010/main" val="3337765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jpeg"/><Relationship Id="rId2" Type="http://schemas.openxmlformats.org/officeDocument/2006/relationships/video" Target="https://www.youtube.com/embed/yqW-YfTKfgM?feature=oembed" TargetMode="External"/><Relationship Id="rId1" Type="http://schemas.openxmlformats.org/officeDocument/2006/relationships/video" Target="https://www.youtube.com/embed/Lak0__1Hqwc?feature=oembed" TargetMode="External"/><Relationship Id="rId6" Type="http://schemas.openxmlformats.org/officeDocument/2006/relationships/image" Target="../media/image8.jpeg"/><Relationship Id="rId5" Type="http://schemas.openxmlformats.org/officeDocument/2006/relationships/hyperlink" Target="https://www.youtube.com/watch?v=Lak0__1Hqwc&amp;t" TargetMode="External"/><Relationship Id="rId4" Type="http://schemas.openxmlformats.org/officeDocument/2006/relationships/hyperlink" Target="https://www.youtube.com/watch?v=yqW-YfTKfg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7/06/relationships/model3d" Target="../media/model3d1.glb"/><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2029193E-4AC5-47E3-99FA-159560B41B68}"/>
              </a:ext>
            </a:extLst>
          </p:cNvPr>
          <p:cNvSpPr>
            <a:spLocks noGrp="1"/>
          </p:cNvSpPr>
          <p:nvPr>
            <p:ph type="title"/>
          </p:nvPr>
        </p:nvSpPr>
        <p:spPr>
          <a:xfrm>
            <a:off x="643467" y="321734"/>
            <a:ext cx="10905066" cy="1135737"/>
          </a:xfrm>
        </p:spPr>
        <p:txBody>
          <a:bodyPr>
            <a:normAutofit/>
          </a:bodyPr>
          <a:lstStyle/>
          <a:p>
            <a:r>
              <a:rPr lang="el-GR" sz="3600" dirty="0">
                <a:latin typeface="Bookman Old Style" panose="02050604050505020204" pitchFamily="18" charset="0"/>
              </a:rPr>
              <a:t>Στο προηγούμενο μάθημα</a:t>
            </a:r>
          </a:p>
        </p:txBody>
      </p:sp>
      <p:pic>
        <p:nvPicPr>
          <p:cNvPr id="6" name="Εικόνα 5">
            <a:extLst>
              <a:ext uri="{FF2B5EF4-FFF2-40B4-BE49-F238E27FC236}">
                <a16:creationId xmlns:a16="http://schemas.microsoft.com/office/drawing/2014/main" id="{A4F8E6EF-B632-4E54-BF9E-BF5BD08A23E9}"/>
              </a:ext>
            </a:extLst>
          </p:cNvPr>
          <p:cNvPicPr>
            <a:picLocks noChangeAspect="1"/>
          </p:cNvPicPr>
          <p:nvPr/>
        </p:nvPicPr>
        <p:blipFill rotWithShape="1">
          <a:blip r:embed="rId2">
            <a:extLst>
              <a:ext uri="{28A0092B-C50C-407E-A947-70E740481C1C}">
                <a14:useLocalDpi xmlns:a14="http://schemas.microsoft.com/office/drawing/2010/main" val="0"/>
              </a:ext>
            </a:extLst>
          </a:blip>
          <a:srcRect l="21945" r="17917" b="-2"/>
          <a:stretch/>
        </p:blipFill>
        <p:spPr>
          <a:xfrm>
            <a:off x="7777394" y="1976277"/>
            <a:ext cx="4414606"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22" name="Rectangle 2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Θέση περιεχομένου 3">
            <a:extLst>
              <a:ext uri="{FF2B5EF4-FFF2-40B4-BE49-F238E27FC236}">
                <a16:creationId xmlns:a16="http://schemas.microsoft.com/office/drawing/2014/main" id="{20375BE9-7BF8-4FC5-857A-E5246B71D816}"/>
              </a:ext>
            </a:extLst>
          </p:cNvPr>
          <p:cNvGraphicFramePr>
            <a:graphicFrameLocks noGrp="1"/>
          </p:cNvGraphicFramePr>
          <p:nvPr>
            <p:ph idx="1"/>
            <p:extLst>
              <p:ext uri="{D42A27DB-BD31-4B8C-83A1-F6EECF244321}">
                <p14:modId xmlns:p14="http://schemas.microsoft.com/office/powerpoint/2010/main" val="904609417"/>
              </p:ext>
            </p:extLst>
          </p:nvPr>
        </p:nvGraphicFramePr>
        <p:xfrm>
          <a:off x="643468" y="1782981"/>
          <a:ext cx="6891188"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4759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AF9D29EC-D440-4708-8C00-ACF28101FB3A}"/>
              </a:ext>
            </a:extLst>
          </p:cNvPr>
          <p:cNvSpPr>
            <a:spLocks noGrp="1"/>
          </p:cNvSpPr>
          <p:nvPr>
            <p:ph type="title"/>
          </p:nvPr>
        </p:nvSpPr>
        <p:spPr>
          <a:xfrm>
            <a:off x="808638" y="386930"/>
            <a:ext cx="9236700" cy="1188950"/>
          </a:xfrm>
        </p:spPr>
        <p:txBody>
          <a:bodyPr anchor="b">
            <a:normAutofit/>
          </a:bodyPr>
          <a:lstStyle/>
          <a:p>
            <a:r>
              <a:rPr lang="el-GR" sz="5400" dirty="0">
                <a:latin typeface="Bookman Old Style" panose="02050604050505020204" pitchFamily="18" charset="0"/>
              </a:rPr>
              <a:t>Η περίπτωση του Σπύρου…</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9D15FA57-40ED-4CDA-8C19-66276D0C5363}"/>
              </a:ext>
            </a:extLst>
          </p:cNvPr>
          <p:cNvSpPr>
            <a:spLocks noGrp="1"/>
          </p:cNvSpPr>
          <p:nvPr>
            <p:ph idx="1"/>
          </p:nvPr>
        </p:nvSpPr>
        <p:spPr>
          <a:xfrm>
            <a:off x="793660" y="2599509"/>
            <a:ext cx="10143668" cy="3435531"/>
          </a:xfrm>
        </p:spPr>
        <p:txBody>
          <a:bodyPr anchor="ctr">
            <a:normAutofit/>
          </a:bodyPr>
          <a:lstStyle/>
          <a:p>
            <a:pPr marL="0" indent="0">
              <a:buNone/>
            </a:pPr>
            <a:r>
              <a:rPr lang="el-GR" sz="2000" dirty="0">
                <a:latin typeface="Bookman Old Style" panose="02050604050505020204" pitchFamily="18" charset="0"/>
              </a:rPr>
              <a:t>Ο Σπύρος, είχε συνηθίσει να ζει με άλλους ρυθμούς και άλλους κοινωνικούς κανόνες, όπως στο να πηγαίνει στη δουλειά του, να κάνει τις δραστηριότητές του, να βγαίνει με φίλους, κλπ. Μία επιδημία σε περιοχή της Κίνας όμως ήταν αρκετή ώστε να πάρει έκταση πανδημίας. Λόγω του αυξημένου ρυθμού μετάδοσης του ιού, η ελληνική κυβέρνηση επέβαλε πρωτόγνωρα μέτρα για την καταστολή της διασποράς του ιού, όπως την κοινωνική απομόνωση και την επιβολή προστίμων στους παραβάτες. Ο Σπύρος, έπρεπε να ακολουθήσει τους νέους νόμους που θεσπίστηκαν. Παρολαυτά, έβλεπε από φωτογραφίες στο </a:t>
            </a:r>
            <a:r>
              <a:rPr lang="en-US" sz="2000" dirty="0">
                <a:latin typeface="Bookman Old Style" panose="02050604050505020204" pitchFamily="18" charset="0"/>
              </a:rPr>
              <a:t>Instagram </a:t>
            </a:r>
            <a:r>
              <a:rPr lang="el-GR" sz="2000" dirty="0">
                <a:latin typeface="Bookman Old Style" panose="02050604050505020204" pitchFamily="18" charset="0"/>
              </a:rPr>
              <a:t>να συγκεντρώνονται μεγάλες παρέες, χωρίς να λαμβάνουν υπόψιν τα νέα μέτρα. Ο Σπύρος σχολίασε επικριτικά αυτή την πράξη, καθώς δεν τον έβρισκαν σύμφωνο, παρόλο που θα ήθελε να βρίσκεται εκεί. </a:t>
            </a:r>
          </a:p>
        </p:txBody>
      </p:sp>
    </p:spTree>
    <p:extLst>
      <p:ext uri="{BB962C8B-B14F-4D97-AF65-F5344CB8AC3E}">
        <p14:creationId xmlns:p14="http://schemas.microsoft.com/office/powerpoint/2010/main" val="4012072689"/>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9BE39C16-0542-4BA5-AB6F-FFD80FA1FF96}"/>
              </a:ext>
            </a:extLst>
          </p:cNvPr>
          <p:cNvSpPr>
            <a:spLocks noGrp="1"/>
          </p:cNvSpPr>
          <p:nvPr>
            <p:ph type="title"/>
          </p:nvPr>
        </p:nvSpPr>
        <p:spPr>
          <a:xfrm>
            <a:off x="1075767" y="1188637"/>
            <a:ext cx="2988234" cy="4480726"/>
          </a:xfrm>
        </p:spPr>
        <p:txBody>
          <a:bodyPr>
            <a:normAutofit/>
          </a:bodyPr>
          <a:lstStyle/>
          <a:p>
            <a:pPr algn="r"/>
            <a:r>
              <a:rPr lang="el-GR" sz="3600" dirty="0">
                <a:latin typeface="Bookman Old Style" panose="02050604050505020204" pitchFamily="18" charset="0"/>
              </a:rPr>
              <a:t>Επομένως…</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E45BD378-7CE1-4436-9E25-FC0EF410CD74}"/>
              </a:ext>
            </a:extLst>
          </p:cNvPr>
          <p:cNvSpPr>
            <a:spLocks noGrp="1"/>
          </p:cNvSpPr>
          <p:nvPr>
            <p:ph idx="1"/>
          </p:nvPr>
        </p:nvSpPr>
        <p:spPr>
          <a:xfrm>
            <a:off x="5255260" y="1648870"/>
            <a:ext cx="4702848" cy="3560260"/>
          </a:xfrm>
        </p:spPr>
        <p:txBody>
          <a:bodyPr anchor="ctr">
            <a:normAutofit/>
          </a:bodyPr>
          <a:lstStyle/>
          <a:p>
            <a:pPr marL="0" indent="0">
              <a:buNone/>
            </a:pPr>
            <a:r>
              <a:rPr lang="el-GR" sz="2400" dirty="0">
                <a:latin typeface="Bookman Old Style" panose="02050604050505020204" pitchFamily="18" charset="0"/>
              </a:rPr>
              <a:t>Με τα όσα γνωρίσαμε σήμερα και έχοντας στο μυαλό σας το αρχικό ερώτημα, πού μπορείτε να εντοπίσετε τις 3 μορφές ελέγχου (τυπικός – άτυπος – αυτοέλεγχος) στην περίπτωση του Σπύρου;</a:t>
            </a:r>
          </a:p>
        </p:txBody>
      </p:sp>
    </p:spTree>
    <p:extLst>
      <p:ext uri="{BB962C8B-B14F-4D97-AF65-F5344CB8AC3E}">
        <p14:creationId xmlns:p14="http://schemas.microsoft.com/office/powerpoint/2010/main" val="31751574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6F6D791F-B791-45B7-80DB-887D7370F293}"/>
              </a:ext>
            </a:extLst>
          </p:cNvPr>
          <p:cNvSpPr>
            <a:spLocks noGrp="1"/>
          </p:cNvSpPr>
          <p:nvPr>
            <p:ph type="title"/>
          </p:nvPr>
        </p:nvSpPr>
        <p:spPr>
          <a:xfrm>
            <a:off x="838200" y="562271"/>
            <a:ext cx="10515600" cy="1128417"/>
          </a:xfrm>
        </p:spPr>
        <p:txBody>
          <a:bodyPr vert="horz" lIns="91440" tIns="45720" rIns="91440" bIns="45720" rtlCol="0" anchor="ctr">
            <a:normAutofit/>
          </a:bodyPr>
          <a:lstStyle/>
          <a:p>
            <a:r>
              <a:rPr lang="en-US" sz="5200" dirty="0">
                <a:latin typeface="Bookman Old Style" panose="02050604050505020204" pitchFamily="18" charset="0"/>
              </a:rPr>
              <a:t>Αυτός είναι ο Σπύρος</a:t>
            </a:r>
            <a:r>
              <a:rPr lang="el-GR" sz="5200" dirty="0">
                <a:latin typeface="Bookman Old Style" panose="02050604050505020204" pitchFamily="18" charset="0"/>
              </a:rPr>
              <a:t>!</a:t>
            </a:r>
            <a:endParaRPr lang="en-US" sz="5200" dirty="0">
              <a:latin typeface="Bookman Old Style" panose="02050604050505020204" pitchFamily="18" charset="0"/>
            </a:endParaRPr>
          </a:p>
        </p:txBody>
      </p:sp>
      <p:pic>
        <p:nvPicPr>
          <p:cNvPr id="7" name="Θέση περιεχομένου 6" descr="Εικόνα που περιέχει άτομο, τοίχος, άνδρας, εσωτερικό&#10;&#10;Περιγραφή που δημιουργήθηκε αυτόματα">
            <a:extLst>
              <a:ext uri="{FF2B5EF4-FFF2-40B4-BE49-F238E27FC236}">
                <a16:creationId xmlns:a16="http://schemas.microsoft.com/office/drawing/2014/main" id="{CE90DD90-AD76-4C9D-957A-74C7F27FD7C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519322" y="2252959"/>
            <a:ext cx="4953000" cy="3448050"/>
          </a:xfrm>
        </p:spPr>
      </p:pic>
      <p:sp>
        <p:nvSpPr>
          <p:cNvPr id="12" name="TextBox 11">
            <a:extLst>
              <a:ext uri="{FF2B5EF4-FFF2-40B4-BE49-F238E27FC236}">
                <a16:creationId xmlns:a16="http://schemas.microsoft.com/office/drawing/2014/main" id="{25D62040-1D0C-44DB-ADFE-91AFEBC04FDF}"/>
              </a:ext>
            </a:extLst>
          </p:cNvPr>
          <p:cNvSpPr txBox="1"/>
          <p:nvPr/>
        </p:nvSpPr>
        <p:spPr>
          <a:xfrm>
            <a:off x="1693047" y="2268824"/>
            <a:ext cx="3826275" cy="3416320"/>
          </a:xfrm>
          <a:prstGeom prst="rect">
            <a:avLst/>
          </a:prstGeom>
          <a:solidFill>
            <a:srgbClr val="FF9900"/>
          </a:solidFill>
        </p:spPr>
        <p:txBody>
          <a:bodyPr wrap="square" rtlCol="0">
            <a:spAutoFit/>
          </a:bodyPr>
          <a:lstStyle/>
          <a:p>
            <a:r>
              <a:rPr lang="el-GR" sz="5400" b="1" spc="50" dirty="0">
                <a:ln w="0"/>
                <a:solidFill>
                  <a:schemeClr val="bg2"/>
                </a:solidFill>
                <a:effectLst>
                  <a:innerShdw blurRad="63500" dist="50800" dir="13500000">
                    <a:srgbClr val="000000">
                      <a:alpha val="50000"/>
                    </a:srgbClr>
                  </a:innerShdw>
                </a:effectLst>
                <a:latin typeface="Bahnschrift SemiLight SemiConde" panose="020B0502040204020203" pitchFamily="34" charset="0"/>
              </a:rPr>
              <a:t>Όσο ο ιός κυκλοφορεί έξω, εγώ θα μείνω μέσα!</a:t>
            </a:r>
          </a:p>
        </p:txBody>
      </p:sp>
    </p:spTree>
    <p:extLst>
      <p:ext uri="{BB962C8B-B14F-4D97-AF65-F5344CB8AC3E}">
        <p14:creationId xmlns:p14="http://schemas.microsoft.com/office/powerpoint/2010/main" val="3969211257"/>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32067F2-0522-4439-A3DA-854D416B06FA}"/>
              </a:ext>
            </a:extLst>
          </p:cNvPr>
          <p:cNvSpPr>
            <a:spLocks noGrp="1"/>
          </p:cNvSpPr>
          <p:nvPr>
            <p:ph type="title"/>
          </p:nvPr>
        </p:nvSpPr>
        <p:spPr>
          <a:xfrm>
            <a:off x="804671" y="640263"/>
            <a:ext cx="3456611" cy="5254510"/>
          </a:xfrm>
        </p:spPr>
        <p:txBody>
          <a:bodyPr>
            <a:normAutofit/>
          </a:bodyPr>
          <a:lstStyle/>
          <a:p>
            <a:pPr algn="ctr"/>
            <a:r>
              <a:rPr lang="el-GR" dirty="0">
                <a:latin typeface="Bookman Old Style" panose="02050604050505020204" pitchFamily="18" charset="0"/>
              </a:rPr>
              <a:t>Ομαδικό φύλλο αξιολόγησης</a:t>
            </a:r>
          </a:p>
        </p:txBody>
      </p:sp>
      <p:sp>
        <p:nvSpPr>
          <p:cNvPr id="3" name="Θέση περιεχομένου 2">
            <a:extLst>
              <a:ext uri="{FF2B5EF4-FFF2-40B4-BE49-F238E27FC236}">
                <a16:creationId xmlns:a16="http://schemas.microsoft.com/office/drawing/2014/main" id="{1605F96D-2699-4A9D-AB14-9AAE091F4375}"/>
              </a:ext>
            </a:extLst>
          </p:cNvPr>
          <p:cNvSpPr>
            <a:spLocks noGrp="1"/>
          </p:cNvSpPr>
          <p:nvPr>
            <p:ph idx="1"/>
          </p:nvPr>
        </p:nvSpPr>
        <p:spPr>
          <a:xfrm>
            <a:off x="4892149" y="302911"/>
            <a:ext cx="6986173" cy="5929213"/>
          </a:xfrm>
        </p:spPr>
        <p:txBody>
          <a:bodyPr anchor="ctr">
            <a:normAutofit/>
          </a:bodyPr>
          <a:lstStyle/>
          <a:p>
            <a:pPr marL="0" indent="0">
              <a:buNone/>
            </a:pPr>
            <a:r>
              <a:rPr lang="el-GR" sz="1800" b="1" dirty="0">
                <a:solidFill>
                  <a:schemeClr val="bg1"/>
                </a:solidFill>
                <a:latin typeface="Bookman Old Style" panose="02050604050505020204" pitchFamily="18" charset="0"/>
              </a:rPr>
              <a:t>1</a:t>
            </a:r>
            <a:r>
              <a:rPr lang="el-GR" sz="1800" b="1" baseline="30000" dirty="0">
                <a:solidFill>
                  <a:schemeClr val="bg1"/>
                </a:solidFill>
                <a:latin typeface="Bookman Old Style" panose="02050604050505020204" pitchFamily="18" charset="0"/>
              </a:rPr>
              <a:t>η</a:t>
            </a:r>
            <a:r>
              <a:rPr lang="el-GR" sz="1800" b="1" dirty="0">
                <a:solidFill>
                  <a:schemeClr val="bg1"/>
                </a:solidFill>
                <a:latin typeface="Bookman Old Style" panose="02050604050505020204" pitchFamily="18" charset="0"/>
              </a:rPr>
              <a:t> Άσκηση</a:t>
            </a:r>
          </a:p>
          <a:p>
            <a:pPr marL="0" indent="0">
              <a:buNone/>
            </a:pPr>
            <a:r>
              <a:rPr lang="el-GR" sz="1800" dirty="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rPr>
              <a:t>Να σημειώσετε δίπλα από τις προτάσεις που ακολουθούν το γράμμα </a:t>
            </a:r>
            <a:r>
              <a:rPr lang="el-GR" sz="1800" b="1" dirty="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rPr>
              <a:t>Σ</a:t>
            </a:r>
            <a:r>
              <a:rPr lang="el-GR" sz="1800" dirty="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rPr>
              <a:t> αν η πρόταση είναι σωστή, ή το γράμμα </a:t>
            </a:r>
            <a:r>
              <a:rPr lang="el-GR" sz="1800" b="1" dirty="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rPr>
              <a:t>Λ</a:t>
            </a:r>
            <a:r>
              <a:rPr lang="el-GR" sz="1800" dirty="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rPr>
              <a:t> αν η πρόταση είναι λανθασμένη</a:t>
            </a:r>
          </a:p>
          <a:p>
            <a:pPr marL="0" indent="0">
              <a:buNone/>
            </a:pPr>
            <a:r>
              <a:rPr lang="el-GR" sz="1800" dirty="0">
                <a:solidFill>
                  <a:schemeClr val="bg1"/>
                </a:solidFill>
                <a:latin typeface="Bookman Old Style" panose="02050604050505020204" pitchFamily="18" charset="0"/>
                <a:cs typeface="Times New Roman" panose="02020603050405020304" pitchFamily="18" charset="0"/>
              </a:rPr>
              <a:t>Α. Ο τυπικός έλεγχος εφαρμόζεται μέσω σχολίων και μορφασμών</a:t>
            </a:r>
          </a:p>
          <a:p>
            <a:pPr marL="0" indent="0">
              <a:buNone/>
            </a:pPr>
            <a:r>
              <a:rPr lang="el-GR" sz="1800" dirty="0">
                <a:solidFill>
                  <a:schemeClr val="bg1"/>
                </a:solidFill>
                <a:latin typeface="Bookman Old Style" panose="02050604050505020204" pitchFamily="18" charset="0"/>
                <a:cs typeface="Times New Roman" panose="02020603050405020304" pitchFamily="18" charset="0"/>
              </a:rPr>
              <a:t>Β. Ο άτυπος έλεγχος αποτελεί μη θεσμοθετημένο έλεγχο</a:t>
            </a:r>
          </a:p>
          <a:p>
            <a:pPr marL="0" indent="0">
              <a:buNone/>
            </a:pPr>
            <a:r>
              <a:rPr lang="el-GR" sz="1800" dirty="0">
                <a:solidFill>
                  <a:schemeClr val="bg1"/>
                </a:solidFill>
                <a:latin typeface="Bookman Old Style" panose="02050604050505020204" pitchFamily="18" charset="0"/>
                <a:cs typeface="Times New Roman" panose="02020603050405020304" pitchFamily="18" charset="0"/>
              </a:rPr>
              <a:t>Γ. Στον αυτοέλεγχο σημαντικό ρόλο διαδραματίζει ο βαθμός εσωτερίκευσης των αξιών</a:t>
            </a:r>
          </a:p>
          <a:p>
            <a:pPr marL="0" indent="0">
              <a:buNone/>
            </a:pPr>
            <a:endParaRPr lang="el-GR" sz="1800" dirty="0">
              <a:solidFill>
                <a:schemeClr val="bg1"/>
              </a:solidFill>
              <a:latin typeface="Bookman Old Style" panose="02050604050505020204" pitchFamily="18" charset="0"/>
              <a:cs typeface="Times New Roman" panose="02020603050405020304" pitchFamily="18" charset="0"/>
            </a:endParaRPr>
          </a:p>
          <a:p>
            <a:pPr marL="0" indent="0">
              <a:buNone/>
            </a:pPr>
            <a:r>
              <a:rPr lang="el-GR" sz="1800" b="1" dirty="0">
                <a:solidFill>
                  <a:schemeClr val="bg1"/>
                </a:solidFill>
                <a:latin typeface="Bookman Old Style" panose="02050604050505020204" pitchFamily="18" charset="0"/>
                <a:cs typeface="Times New Roman" panose="02020603050405020304" pitchFamily="18" charset="0"/>
              </a:rPr>
              <a:t>2</a:t>
            </a:r>
            <a:r>
              <a:rPr lang="el-GR" sz="1800" b="1" baseline="30000" dirty="0">
                <a:solidFill>
                  <a:schemeClr val="bg1"/>
                </a:solidFill>
                <a:latin typeface="Bookman Old Style" panose="02050604050505020204" pitchFamily="18" charset="0"/>
                <a:cs typeface="Times New Roman" panose="02020603050405020304" pitchFamily="18" charset="0"/>
              </a:rPr>
              <a:t>η</a:t>
            </a:r>
            <a:r>
              <a:rPr lang="el-GR" sz="1800" b="1" dirty="0">
                <a:solidFill>
                  <a:schemeClr val="bg1"/>
                </a:solidFill>
                <a:latin typeface="Bookman Old Style" panose="02050604050505020204" pitchFamily="18" charset="0"/>
                <a:cs typeface="Times New Roman" panose="02020603050405020304" pitchFamily="18" charset="0"/>
              </a:rPr>
              <a:t> Άσκηση</a:t>
            </a:r>
          </a:p>
          <a:p>
            <a:pPr marL="0" indent="0">
              <a:buNone/>
            </a:pPr>
            <a:r>
              <a:rPr lang="el-GR" sz="1800" dirty="0">
                <a:solidFill>
                  <a:schemeClr val="bg1"/>
                </a:solidFill>
                <a:latin typeface="Bookman Old Style" panose="02050604050505020204" pitchFamily="18" charset="0"/>
                <a:cs typeface="Times New Roman" panose="02020603050405020304" pitchFamily="18" charset="0"/>
              </a:rPr>
              <a:t>Να συμπληρώσετε τις λέξεις που σας δίνονται στα κενά για τον ορισμό του ‘</a:t>
            </a:r>
            <a:r>
              <a:rPr lang="el-GR" sz="1800" u="sng" dirty="0">
                <a:solidFill>
                  <a:schemeClr val="bg1"/>
                </a:solidFill>
                <a:latin typeface="Bookman Old Style" panose="02050604050505020204" pitchFamily="18" charset="0"/>
                <a:cs typeface="Times New Roman" panose="02020603050405020304" pitchFamily="18" charset="0"/>
              </a:rPr>
              <a:t>Κοινωνικού Ελέγχου</a:t>
            </a:r>
            <a:r>
              <a:rPr lang="el-GR" sz="1800" dirty="0">
                <a:solidFill>
                  <a:schemeClr val="bg1"/>
                </a:solidFill>
                <a:latin typeface="Bookman Old Style" panose="02050604050505020204" pitchFamily="18" charset="0"/>
                <a:cs typeface="Times New Roman" panose="02020603050405020304" pitchFamily="18" charset="0"/>
              </a:rPr>
              <a:t>’: μέλη, κοινωνία, αξίες, κανόνες, έλεγχοι, μηχανισμών (1 λέξη περισσεύει)</a:t>
            </a:r>
          </a:p>
          <a:p>
            <a:pPr marL="0" indent="0">
              <a:buNone/>
            </a:pPr>
            <a:r>
              <a:rPr lang="el-GR" sz="1800" dirty="0">
                <a:solidFill>
                  <a:schemeClr val="bg1"/>
                </a:solidFill>
                <a:latin typeface="Bookman Old Style" panose="02050604050505020204" pitchFamily="18" charset="0"/>
                <a:cs typeface="Times New Roman" panose="02020603050405020304" pitchFamily="18" charset="0"/>
              </a:rPr>
              <a:t>«Ο κοινωνικός έλεγχος είναι το σύνολο των ………… που χρησιμοποιεί μια …………, για να γίνουν αποδεκτές οι ……… της και να εφαρμοστούν οι ………… της από τα ……… της»</a:t>
            </a:r>
            <a:endParaRPr lang="el-GR" sz="18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4058540278"/>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E99F91-68C3-4401-A6C3-9CE1BB5F4FDF}"/>
              </a:ext>
            </a:extLst>
          </p:cNvPr>
          <p:cNvSpPr>
            <a:spLocks noGrp="1"/>
          </p:cNvSpPr>
          <p:nvPr>
            <p:ph type="title"/>
          </p:nvPr>
        </p:nvSpPr>
        <p:spPr>
          <a:xfrm>
            <a:off x="838200" y="365126"/>
            <a:ext cx="10515600" cy="517469"/>
          </a:xfrm>
        </p:spPr>
        <p:txBody>
          <a:bodyPr>
            <a:normAutofit fontScale="90000"/>
          </a:bodyPr>
          <a:lstStyle/>
          <a:p>
            <a:pPr algn="ctr"/>
            <a:r>
              <a:rPr lang="el-GR" sz="3600" dirty="0">
                <a:latin typeface="Bookman Old Style" panose="02050604050505020204" pitchFamily="18" charset="0"/>
              </a:rPr>
              <a:t>Ανακεφαλαίωση</a:t>
            </a:r>
          </a:p>
        </p:txBody>
      </p:sp>
      <p:pic>
        <p:nvPicPr>
          <p:cNvPr id="12" name="Θέση περιεχομένου 11">
            <a:extLst>
              <a:ext uri="{FF2B5EF4-FFF2-40B4-BE49-F238E27FC236}">
                <a16:creationId xmlns:a16="http://schemas.microsoft.com/office/drawing/2014/main" id="{456EBE42-42D8-4F45-95C1-D105B53998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882595"/>
            <a:ext cx="10515600" cy="5610279"/>
          </a:xfrm>
        </p:spPr>
      </p:pic>
      <p:sp>
        <p:nvSpPr>
          <p:cNvPr id="13" name="TextBox 12">
            <a:extLst>
              <a:ext uri="{FF2B5EF4-FFF2-40B4-BE49-F238E27FC236}">
                <a16:creationId xmlns:a16="http://schemas.microsoft.com/office/drawing/2014/main" id="{8853505E-4DB1-4123-9592-499E8A4625A5}"/>
              </a:ext>
            </a:extLst>
          </p:cNvPr>
          <p:cNvSpPr txBox="1"/>
          <p:nvPr/>
        </p:nvSpPr>
        <p:spPr>
          <a:xfrm rot="1785707">
            <a:off x="8722581" y="1119753"/>
            <a:ext cx="707665" cy="369332"/>
          </a:xfrm>
          <a:prstGeom prst="rect">
            <a:avLst/>
          </a:prstGeom>
          <a:noFill/>
        </p:spPr>
        <p:txBody>
          <a:bodyPr wrap="square" rtlCol="0">
            <a:spAutoFit/>
          </a:bodyPr>
          <a:lstStyle/>
          <a:p>
            <a:r>
              <a:rPr lang="el-GR" dirty="0">
                <a:solidFill>
                  <a:schemeClr val="bg1"/>
                </a:solidFill>
              </a:rPr>
              <a:t>Γιατί;</a:t>
            </a:r>
          </a:p>
        </p:txBody>
      </p:sp>
      <p:sp>
        <p:nvSpPr>
          <p:cNvPr id="14" name="TextBox 13">
            <a:extLst>
              <a:ext uri="{FF2B5EF4-FFF2-40B4-BE49-F238E27FC236}">
                <a16:creationId xmlns:a16="http://schemas.microsoft.com/office/drawing/2014/main" id="{BE9F6B16-F83E-4D3A-A5A0-DCED6D683531}"/>
              </a:ext>
            </a:extLst>
          </p:cNvPr>
          <p:cNvSpPr txBox="1"/>
          <p:nvPr/>
        </p:nvSpPr>
        <p:spPr>
          <a:xfrm rot="19983352">
            <a:off x="9644503" y="1141561"/>
            <a:ext cx="659959" cy="369332"/>
          </a:xfrm>
          <a:prstGeom prst="rect">
            <a:avLst/>
          </a:prstGeom>
          <a:noFill/>
        </p:spPr>
        <p:txBody>
          <a:bodyPr wrap="square" rtlCol="0">
            <a:spAutoFit/>
          </a:bodyPr>
          <a:lstStyle/>
          <a:p>
            <a:r>
              <a:rPr lang="el-GR" dirty="0">
                <a:solidFill>
                  <a:schemeClr val="bg1"/>
                </a:solidFill>
              </a:rPr>
              <a:t>Πώς;</a:t>
            </a:r>
          </a:p>
        </p:txBody>
      </p:sp>
      <p:sp>
        <p:nvSpPr>
          <p:cNvPr id="15" name="TextBox 14">
            <a:extLst>
              <a:ext uri="{FF2B5EF4-FFF2-40B4-BE49-F238E27FC236}">
                <a16:creationId xmlns:a16="http://schemas.microsoft.com/office/drawing/2014/main" id="{878BA103-1D7C-40C4-B727-B2134B86E326}"/>
              </a:ext>
            </a:extLst>
          </p:cNvPr>
          <p:cNvSpPr txBox="1"/>
          <p:nvPr/>
        </p:nvSpPr>
        <p:spPr>
          <a:xfrm>
            <a:off x="6159611" y="1558555"/>
            <a:ext cx="938254" cy="338554"/>
          </a:xfrm>
          <a:prstGeom prst="rect">
            <a:avLst/>
          </a:prstGeom>
          <a:noFill/>
        </p:spPr>
        <p:txBody>
          <a:bodyPr wrap="square" rtlCol="0">
            <a:spAutoFit/>
          </a:bodyPr>
          <a:lstStyle/>
          <a:p>
            <a:r>
              <a:rPr lang="el-GR" sz="1600" b="1" dirty="0">
                <a:solidFill>
                  <a:schemeClr val="bg1"/>
                </a:solidFill>
              </a:rPr>
              <a:t>Τι είναι;</a:t>
            </a:r>
          </a:p>
        </p:txBody>
      </p:sp>
      <p:sp>
        <p:nvSpPr>
          <p:cNvPr id="18" name="TextBox 17">
            <a:extLst>
              <a:ext uri="{FF2B5EF4-FFF2-40B4-BE49-F238E27FC236}">
                <a16:creationId xmlns:a16="http://schemas.microsoft.com/office/drawing/2014/main" id="{DE838432-E48E-46CA-AB2A-8EA24C9DA664}"/>
              </a:ext>
            </a:extLst>
          </p:cNvPr>
          <p:cNvSpPr txBox="1"/>
          <p:nvPr/>
        </p:nvSpPr>
        <p:spPr>
          <a:xfrm rot="20064870">
            <a:off x="6765299" y="1042809"/>
            <a:ext cx="1544714" cy="523220"/>
          </a:xfrm>
          <a:prstGeom prst="rect">
            <a:avLst/>
          </a:prstGeom>
          <a:noFill/>
        </p:spPr>
        <p:txBody>
          <a:bodyPr wrap="square" rtlCol="0">
            <a:spAutoFit/>
          </a:bodyPr>
          <a:lstStyle/>
          <a:p>
            <a:pPr algn="ctr"/>
            <a:r>
              <a:rPr lang="el-GR" sz="1400" b="1" dirty="0">
                <a:solidFill>
                  <a:schemeClr val="bg1"/>
                </a:solidFill>
              </a:rPr>
              <a:t>Τι </a:t>
            </a:r>
          </a:p>
          <a:p>
            <a:pPr algn="ctr"/>
            <a:r>
              <a:rPr lang="el-GR" sz="1400" b="1" dirty="0">
                <a:solidFill>
                  <a:schemeClr val="bg1"/>
                </a:solidFill>
              </a:rPr>
              <a:t>περιλαμβάνει;</a:t>
            </a:r>
          </a:p>
        </p:txBody>
      </p:sp>
    </p:spTree>
    <p:extLst>
      <p:ext uri="{BB962C8B-B14F-4D97-AF65-F5344CB8AC3E}">
        <p14:creationId xmlns:p14="http://schemas.microsoft.com/office/powerpoint/2010/main" val="16078596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C785E7-4130-4A88-A99A-62C5E40D457B}"/>
              </a:ext>
            </a:extLst>
          </p:cNvPr>
          <p:cNvSpPr>
            <a:spLocks noGrp="1"/>
          </p:cNvSpPr>
          <p:nvPr>
            <p:ph type="title"/>
          </p:nvPr>
        </p:nvSpPr>
        <p:spPr>
          <a:xfrm>
            <a:off x="1653363" y="365760"/>
            <a:ext cx="9367203" cy="1188720"/>
          </a:xfrm>
        </p:spPr>
        <p:txBody>
          <a:bodyPr>
            <a:normAutofit/>
          </a:bodyPr>
          <a:lstStyle/>
          <a:p>
            <a:r>
              <a:rPr lang="el-GR" sz="3700" b="1" dirty="0">
                <a:latin typeface="Bookman Old Style" panose="02050604050505020204" pitchFamily="18" charset="0"/>
              </a:rPr>
              <a:t>Ώρα για δράση… αλλάζοντας τις στήλες!</a:t>
            </a:r>
            <a:endParaRPr lang="el-GR" sz="3700"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AB13EFED-2C04-4E06-B87E-7A77D2D59118}"/>
              </a:ext>
            </a:extLst>
          </p:cNvPr>
          <p:cNvSpPr>
            <a:spLocks noGrp="1"/>
          </p:cNvSpPr>
          <p:nvPr>
            <p:ph idx="1"/>
          </p:nvPr>
        </p:nvSpPr>
        <p:spPr>
          <a:xfrm>
            <a:off x="1653363" y="1695372"/>
            <a:ext cx="9367204" cy="4796868"/>
          </a:xfrm>
        </p:spPr>
        <p:txBody>
          <a:bodyPr anchor="t">
            <a:normAutofit/>
          </a:bodyPr>
          <a:lstStyle/>
          <a:p>
            <a:r>
              <a:rPr lang="el-GR" sz="1800" dirty="0">
                <a:latin typeface="Bookman Old Style" panose="02050604050505020204" pitchFamily="18" charset="0"/>
              </a:rPr>
              <a:t>Οι </a:t>
            </a:r>
            <a:r>
              <a:rPr lang="el-GR" sz="1800" b="1" dirty="0">
                <a:solidFill>
                  <a:srgbClr val="FF0000"/>
                </a:solidFill>
                <a:latin typeface="Bookman Old Style" panose="02050604050505020204" pitchFamily="18" charset="0"/>
              </a:rPr>
              <a:t>κυρώσεις</a:t>
            </a:r>
            <a:r>
              <a:rPr lang="el-GR" sz="1800" dirty="0">
                <a:latin typeface="Bookman Old Style" panose="02050604050505020204" pitchFamily="18" charset="0"/>
              </a:rPr>
              <a:t> (πρόστιμα, αποδοκιμασίες κ.α.) και οι </a:t>
            </a:r>
            <a:r>
              <a:rPr lang="el-GR" sz="1800" b="1" dirty="0">
                <a:solidFill>
                  <a:srgbClr val="00B050"/>
                </a:solidFill>
                <a:latin typeface="Bookman Old Style" panose="02050604050505020204" pitchFamily="18" charset="0"/>
              </a:rPr>
              <a:t>επιβραβεύσεις</a:t>
            </a:r>
            <a:r>
              <a:rPr lang="el-GR" sz="1800" dirty="0">
                <a:latin typeface="Bookman Old Style" panose="02050604050505020204" pitchFamily="18" charset="0"/>
              </a:rPr>
              <a:t> (έπαινος, χειροκρότημα κ.α.) είναι δύο μέσα του κοινωνικού ελέγχου που στόχο έχουν την εύρυθμη λειτουργία της κοινωνίας. Συναντώνται στον </a:t>
            </a:r>
            <a:r>
              <a:rPr lang="el-GR" sz="1800" i="1" dirty="0">
                <a:latin typeface="Bookman Old Style" panose="02050604050505020204" pitchFamily="18" charset="0"/>
              </a:rPr>
              <a:t>τυπικό</a:t>
            </a:r>
            <a:r>
              <a:rPr lang="el-GR" sz="1800" dirty="0">
                <a:latin typeface="Bookman Old Style" panose="02050604050505020204" pitchFamily="18" charset="0"/>
              </a:rPr>
              <a:t> και τον </a:t>
            </a:r>
            <a:r>
              <a:rPr lang="el-GR" sz="1800" i="1" dirty="0">
                <a:latin typeface="Bookman Old Style" panose="02050604050505020204" pitchFamily="18" charset="0"/>
              </a:rPr>
              <a:t>άτυπο</a:t>
            </a:r>
            <a:r>
              <a:rPr lang="el-GR" sz="1800" dirty="0">
                <a:latin typeface="Bookman Old Style" panose="02050604050505020204" pitchFamily="18" charset="0"/>
              </a:rPr>
              <a:t> κοινωνικό έλεγχο. </a:t>
            </a:r>
          </a:p>
          <a:p>
            <a:r>
              <a:rPr lang="el-GR" sz="1800" dirty="0">
                <a:latin typeface="Bookman Old Style" panose="02050604050505020204" pitchFamily="18" charset="0"/>
              </a:rPr>
              <a:t>Τώρα, σκεφτείτε την καθημερινότητά σας και καταγράψτε στην </a:t>
            </a:r>
            <a:r>
              <a:rPr lang="el-GR" sz="1800" b="1" u="sng" dirty="0">
                <a:latin typeface="Bookman Old Style" panose="02050604050505020204" pitchFamily="18" charset="0"/>
              </a:rPr>
              <a:t>πρώτη στήλη</a:t>
            </a:r>
            <a:r>
              <a:rPr lang="el-GR" sz="1800" dirty="0">
                <a:latin typeface="Bookman Old Style" panose="02050604050505020204" pitchFamily="18" charset="0"/>
              </a:rPr>
              <a:t> περιπτώσεις που μπορεί να εφαρμοστεί κοινωνικός έλεγχος. Στη </a:t>
            </a:r>
            <a:r>
              <a:rPr lang="el-GR" sz="1800" b="1" u="sng" dirty="0">
                <a:latin typeface="Bookman Old Style" panose="02050604050505020204" pitchFamily="18" charset="0"/>
              </a:rPr>
              <a:t>δεύτερη στήλη</a:t>
            </a:r>
            <a:r>
              <a:rPr lang="el-GR" sz="1800" dirty="0">
                <a:latin typeface="Bookman Old Style" panose="02050604050505020204" pitchFamily="18" charset="0"/>
              </a:rPr>
              <a:t> σημειώστε κυρώσεις ή επιβραβεύσεις αυτών των περιπτώσεων. Στην </a:t>
            </a:r>
            <a:r>
              <a:rPr lang="el-GR" sz="1800" b="1" u="sng" dirty="0">
                <a:latin typeface="Bookman Old Style" panose="02050604050505020204" pitchFamily="18" charset="0"/>
              </a:rPr>
              <a:t>τρίτη στήλη</a:t>
            </a:r>
            <a:r>
              <a:rPr lang="el-GR" sz="1800" dirty="0">
                <a:latin typeface="Bookman Old Style" panose="02050604050505020204" pitchFamily="18" charset="0"/>
              </a:rPr>
              <a:t> αλλάξτε τις κυρώσεις σε επιβραβεύσεις κ.ο.κ. </a:t>
            </a:r>
          </a:p>
          <a:p>
            <a:pPr marL="0" indent="0">
              <a:buNone/>
            </a:pPr>
            <a:r>
              <a:rPr lang="el-GR" sz="1800" dirty="0">
                <a:latin typeface="Bookman Old Style" panose="02050604050505020204" pitchFamily="18" charset="0"/>
              </a:rPr>
              <a:t>(</a:t>
            </a:r>
            <a:r>
              <a:rPr lang="el-GR" sz="1800" b="1" i="1" dirty="0">
                <a:latin typeface="Bookman Old Style" panose="02050604050505020204" pitchFamily="18" charset="0"/>
              </a:rPr>
              <a:t>Παράδειγμα</a:t>
            </a:r>
            <a:r>
              <a:rPr lang="el-GR" sz="1800" dirty="0">
                <a:latin typeface="Bookman Old Style" panose="02050604050505020204" pitchFamily="18" charset="0"/>
              </a:rPr>
              <a:t>: </a:t>
            </a:r>
            <a:r>
              <a:rPr lang="el-GR" sz="1800" u="sng" dirty="0">
                <a:latin typeface="Bookman Old Style" panose="02050604050505020204" pitchFamily="18" charset="0"/>
              </a:rPr>
              <a:t>ο πατέρας μου πέρασε με κόκκινο φανάρι</a:t>
            </a:r>
            <a:r>
              <a:rPr lang="el-GR" sz="1800" dirty="0">
                <a:latin typeface="Bookman Old Style" panose="02050604050505020204" pitchFamily="18" charset="0"/>
              </a:rPr>
              <a:t> Ι </a:t>
            </a:r>
            <a:r>
              <a:rPr lang="el-GR" sz="1800" b="1" u="sng" dirty="0">
                <a:latin typeface="Bookman Old Style" panose="02050604050505020204" pitchFamily="18" charset="0"/>
              </a:rPr>
              <a:t>κύρωση</a:t>
            </a:r>
            <a:r>
              <a:rPr lang="el-GR" sz="1800" dirty="0">
                <a:latin typeface="Bookman Old Style" panose="02050604050505020204" pitchFamily="18" charset="0"/>
              </a:rPr>
              <a:t>=</a:t>
            </a:r>
            <a:r>
              <a:rPr lang="el-GR" sz="1800" u="sng" dirty="0">
                <a:latin typeface="Bookman Old Style" panose="02050604050505020204" pitchFamily="18" charset="0"/>
              </a:rPr>
              <a:t>πρόστιμο από την αστυνομία</a:t>
            </a:r>
            <a:r>
              <a:rPr lang="el-GR" sz="1800" dirty="0">
                <a:latin typeface="Bookman Old Style" panose="02050604050505020204" pitchFamily="18" charset="0"/>
              </a:rPr>
              <a:t> Ι </a:t>
            </a:r>
            <a:r>
              <a:rPr lang="el-GR" sz="1800" b="1" u="sng" dirty="0">
                <a:latin typeface="Bookman Old Style" panose="02050604050505020204" pitchFamily="18" charset="0"/>
              </a:rPr>
              <a:t>επιβράβευση</a:t>
            </a:r>
            <a:r>
              <a:rPr lang="el-GR" sz="1800" dirty="0">
                <a:latin typeface="Bookman Old Style" panose="02050604050505020204" pitchFamily="18" charset="0"/>
              </a:rPr>
              <a:t>=</a:t>
            </a:r>
            <a:r>
              <a:rPr lang="el-GR" sz="1800" u="sng" dirty="0">
                <a:latin typeface="Bookman Old Style" panose="02050604050505020204" pitchFamily="18" charset="0"/>
              </a:rPr>
              <a:t>έπαινος από την αστυνομία για τον πιο ασφαλή πολίτη</a:t>
            </a:r>
            <a:r>
              <a:rPr lang="el-GR" sz="1800" dirty="0">
                <a:latin typeface="Bookman Old Style" panose="02050604050505020204" pitchFamily="18" charset="0"/>
              </a:rPr>
              <a:t>)</a:t>
            </a:r>
          </a:p>
          <a:p>
            <a:r>
              <a:rPr lang="el-GR" sz="1800" dirty="0">
                <a:latin typeface="Bookman Old Style" panose="02050604050505020204" pitchFamily="18" charset="0"/>
              </a:rPr>
              <a:t>Αφού ολοκληρώσετε την ατομική σας προσπάθεια, σημειώστε </a:t>
            </a:r>
            <a:r>
              <a:rPr lang="el-GR" sz="1800" b="1" dirty="0">
                <a:latin typeface="Bookman Old Style" panose="02050604050505020204" pitchFamily="18" charset="0"/>
              </a:rPr>
              <a:t>ομαδικά</a:t>
            </a:r>
            <a:r>
              <a:rPr lang="el-GR" sz="1800" dirty="0">
                <a:latin typeface="Bookman Old Style" panose="02050604050505020204" pitchFamily="18" charset="0"/>
              </a:rPr>
              <a:t> τις σκέψεις που σας δημιούργησαν αυτές οι αλλαγές. </a:t>
            </a:r>
            <a:r>
              <a:rPr lang="el-GR" sz="1800" u="sng" dirty="0">
                <a:latin typeface="Bookman Old Style" panose="02050604050505020204" pitchFamily="18" charset="0"/>
              </a:rPr>
              <a:t>Οι καλύτερες ιδέες θα μηδενιστούν </a:t>
            </a:r>
            <a:r>
              <a:rPr lang="el-GR" sz="1800" dirty="0">
                <a:latin typeface="Bookman Old Style" panose="02050604050505020204" pitchFamily="18" charset="0"/>
              </a:rPr>
              <a:t>(σύμφωνα με την δραστηριότητα</a:t>
            </a:r>
            <a:r>
              <a:rPr lang="en-US" sz="1800" dirty="0">
                <a:latin typeface="Bookman Old Style" panose="02050604050505020204" pitchFamily="18" charset="0"/>
              </a:rPr>
              <a:t> </a:t>
            </a:r>
            <a:r>
              <a:rPr lang="el-GR" sz="1800" dirty="0">
                <a:latin typeface="Bookman Old Style" panose="02050604050505020204" pitchFamily="18" charset="0"/>
              </a:rPr>
              <a:t>)</a:t>
            </a:r>
          </a:p>
          <a:p>
            <a:r>
              <a:rPr lang="el-GR" sz="1800" b="1" dirty="0">
                <a:latin typeface="Bookman Old Style" panose="02050604050505020204" pitchFamily="18" charset="0"/>
              </a:rPr>
              <a:t>Αφήστε τον εαυτό σας ελεύθερο και ξεκινήστε… </a:t>
            </a:r>
          </a:p>
          <a:p>
            <a:r>
              <a:rPr lang="el-GR" sz="1800" dirty="0">
                <a:latin typeface="Bookman Old Style" panose="02050604050505020204" pitchFamily="18" charset="0"/>
              </a:rPr>
              <a:t>Τα παραδείγματα μπορούν να είναι </a:t>
            </a:r>
            <a:r>
              <a:rPr lang="el-GR" sz="1800" b="1" dirty="0">
                <a:latin typeface="Bookman Old Style" panose="02050604050505020204" pitchFamily="18" charset="0"/>
              </a:rPr>
              <a:t>πραγματικά</a:t>
            </a:r>
            <a:r>
              <a:rPr lang="el-GR" sz="1800" dirty="0">
                <a:latin typeface="Bookman Old Style" panose="02050604050505020204" pitchFamily="18" charset="0"/>
              </a:rPr>
              <a:t> ή </a:t>
            </a:r>
            <a:r>
              <a:rPr lang="el-GR" sz="1800" b="1" dirty="0">
                <a:latin typeface="Bookman Old Style" panose="02050604050505020204" pitchFamily="18" charset="0"/>
              </a:rPr>
              <a:t>φανταστικά</a:t>
            </a:r>
            <a:r>
              <a:rPr lang="el-GR" sz="1800" dirty="0">
                <a:latin typeface="Bookman Old Style" panose="02050604050505020204" pitchFamily="18" charset="0"/>
              </a:rPr>
              <a:t>… </a:t>
            </a:r>
          </a:p>
          <a:p>
            <a:pPr marL="0" indent="0">
              <a:buNone/>
            </a:pPr>
            <a:endParaRPr lang="el-GR" sz="1500" dirty="0"/>
          </a:p>
        </p:txBody>
      </p:sp>
    </p:spTree>
    <p:extLst>
      <p:ext uri="{BB962C8B-B14F-4D97-AF65-F5344CB8AC3E}">
        <p14:creationId xmlns:p14="http://schemas.microsoft.com/office/powerpoint/2010/main" val="3020059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C1CD8F5-D9E9-43F5-B468-53486717135D}"/>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dirty="0">
                <a:solidFill>
                  <a:schemeClr val="bg1"/>
                </a:solidFill>
                <a:latin typeface="Bookman Old Style" panose="02050604050505020204" pitchFamily="18" charset="0"/>
              </a:rPr>
              <a:t>Στο επόμενο μάθημα</a:t>
            </a:r>
          </a:p>
        </p:txBody>
      </p:sp>
      <p:sp>
        <p:nvSpPr>
          <p:cNvPr id="3" name="Θέση περιεχομένου 2">
            <a:extLst>
              <a:ext uri="{FF2B5EF4-FFF2-40B4-BE49-F238E27FC236}">
                <a16:creationId xmlns:a16="http://schemas.microsoft.com/office/drawing/2014/main" id="{B8C7B9AB-95DC-40C7-B648-45608B2A6E4E}"/>
              </a:ext>
            </a:extLst>
          </p:cNvPr>
          <p:cNvSpPr>
            <a:spLocks noGrp="1"/>
          </p:cNvSpPr>
          <p:nvPr>
            <p:ph idx="1"/>
          </p:nvPr>
        </p:nvSpPr>
        <p:spPr>
          <a:xfrm>
            <a:off x="651307" y="4460487"/>
            <a:ext cx="3377184" cy="1757433"/>
          </a:xfrm>
          <a:noFill/>
        </p:spPr>
        <p:txBody>
          <a:bodyPr vert="horz" lIns="91440" tIns="45720" rIns="91440" bIns="45720" rtlCol="0">
            <a:normAutofit/>
          </a:bodyPr>
          <a:lstStyle/>
          <a:p>
            <a:pPr marL="0" indent="0">
              <a:buNone/>
            </a:pPr>
            <a:r>
              <a:rPr lang="en-US" sz="2200" dirty="0">
                <a:solidFill>
                  <a:schemeClr val="bg1"/>
                </a:solidFill>
                <a:latin typeface="Bookman Old Style" panose="02050604050505020204" pitchFamily="18" charset="0"/>
              </a:rPr>
              <a:t>Η κοινωνικοποίηση ως συνεχής διαδικασία κοινωνικής μάθησης</a:t>
            </a:r>
          </a:p>
        </p:txBody>
      </p:sp>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41761C2B-C1D1-4148-A8F3-55D5CBD58B7E}"/>
              </a:ext>
            </a:extLst>
          </p:cNvPr>
          <p:cNvPicPr>
            <a:picLocks noChangeAspect="1"/>
          </p:cNvPicPr>
          <p:nvPr/>
        </p:nvPicPr>
        <p:blipFill rotWithShape="1">
          <a:blip r:embed="rId2">
            <a:extLst>
              <a:ext uri="{28A0092B-C50C-407E-A947-70E740481C1C}">
                <a14:useLocalDpi xmlns:a14="http://schemas.microsoft.com/office/drawing/2010/main" val="0"/>
              </a:ext>
            </a:extLst>
          </a:blip>
          <a:srcRect t="9998" b="23585"/>
          <a:stretch/>
        </p:blipFill>
        <p:spPr>
          <a:xfrm>
            <a:off x="4654297" y="10"/>
            <a:ext cx="7537704" cy="6857990"/>
          </a:xfrm>
          <a:prstGeom prst="rect">
            <a:avLst/>
          </a:prstGeom>
        </p:spPr>
      </p:pic>
    </p:spTree>
    <p:extLst>
      <p:ext uri="{BB962C8B-B14F-4D97-AF65-F5344CB8AC3E}">
        <p14:creationId xmlns:p14="http://schemas.microsoft.com/office/powerpoint/2010/main" val="274392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A09D5CC5-205B-409F-B425-6FCAB2730657}"/>
              </a:ext>
            </a:extLst>
          </p:cNvPr>
          <p:cNvPicPr>
            <a:picLocks noChangeAspect="1"/>
          </p:cNvPicPr>
          <p:nvPr/>
        </p:nvPicPr>
        <p:blipFill rotWithShape="1">
          <a:blip r:embed="rId2">
            <a:extLst>
              <a:ext uri="{28A0092B-C50C-407E-A947-70E740481C1C}">
                <a14:useLocalDpi xmlns:a14="http://schemas.microsoft.com/office/drawing/2010/main" val="0"/>
              </a:ext>
            </a:extLst>
          </a:blip>
          <a:srcRect l="2752" r="26148"/>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68921476-D512-42FF-855C-A9D5A06F58A8}"/>
              </a:ext>
            </a:extLst>
          </p:cNvPr>
          <p:cNvSpPr>
            <a:spLocks noGrp="1"/>
          </p:cNvSpPr>
          <p:nvPr>
            <p:ph type="ctrTitle"/>
          </p:nvPr>
        </p:nvSpPr>
        <p:spPr>
          <a:xfrm>
            <a:off x="477981" y="2692065"/>
            <a:ext cx="5363526" cy="1634432"/>
          </a:xfrm>
        </p:spPr>
        <p:txBody>
          <a:bodyPr anchor="b">
            <a:normAutofit fontScale="90000"/>
          </a:bodyPr>
          <a:lstStyle/>
          <a:p>
            <a:pPr algn="l"/>
            <a:r>
              <a:rPr lang="el-GR" sz="5400" dirty="0">
                <a:latin typeface="Bookman Old Style" panose="02050604050505020204" pitchFamily="18" charset="0"/>
              </a:rPr>
              <a:t>Ας αναρωτηθούμε…</a:t>
            </a:r>
          </a:p>
        </p:txBody>
      </p:sp>
      <p:sp>
        <p:nvSpPr>
          <p:cNvPr id="3" name="Υπότιτλος 2">
            <a:extLst>
              <a:ext uri="{FF2B5EF4-FFF2-40B4-BE49-F238E27FC236}">
                <a16:creationId xmlns:a16="http://schemas.microsoft.com/office/drawing/2014/main" id="{6189F462-BBEF-4AA1-8BE0-C2EA1FFEEF24}"/>
              </a:ext>
            </a:extLst>
          </p:cNvPr>
          <p:cNvSpPr>
            <a:spLocks noGrp="1"/>
          </p:cNvSpPr>
          <p:nvPr>
            <p:ph type="subTitle" idx="1"/>
          </p:nvPr>
        </p:nvSpPr>
        <p:spPr>
          <a:xfrm>
            <a:off x="477980" y="4872922"/>
            <a:ext cx="5194851" cy="1208141"/>
          </a:xfrm>
        </p:spPr>
        <p:txBody>
          <a:bodyPr>
            <a:noAutofit/>
          </a:bodyPr>
          <a:lstStyle/>
          <a:p>
            <a:pPr algn="l"/>
            <a:r>
              <a:rPr lang="el-GR" sz="2800" dirty="0">
                <a:latin typeface="Bookman Old Style" panose="02050604050505020204" pitchFamily="18" charset="0"/>
              </a:rPr>
              <a:t>Πώς επιτυγχάνεται η συνοχή και η ομαλή λειτουργία της κοινωνίας;</a:t>
            </a:r>
          </a:p>
        </p:txBody>
      </p:sp>
      <p:sp>
        <p:nvSpPr>
          <p:cNvPr id="17"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8088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Εικόνα 10" descr="Εικόνα που περιέχει άτομο, κορίτσι&#10;&#10;Περιγραφή που δημιουργήθηκε αυτόματα">
            <a:extLst>
              <a:ext uri="{FF2B5EF4-FFF2-40B4-BE49-F238E27FC236}">
                <a16:creationId xmlns:a16="http://schemas.microsoft.com/office/drawing/2014/main" id="{D0E7A766-FA8D-4310-A0C5-08BD870C641A}"/>
              </a:ext>
            </a:extLst>
          </p:cNvPr>
          <p:cNvPicPr>
            <a:picLocks noChangeAspect="1"/>
          </p:cNvPicPr>
          <p:nvPr/>
        </p:nvPicPr>
        <p:blipFill rotWithShape="1">
          <a:blip r:embed="rId2">
            <a:extLst>
              <a:ext uri="{28A0092B-C50C-407E-A947-70E740481C1C}">
                <a14:useLocalDpi xmlns:a14="http://schemas.microsoft.com/office/drawing/2010/main" val="0"/>
              </a:ext>
            </a:extLst>
          </a:blip>
          <a:srcRect r="2" b="216"/>
          <a:stretch/>
        </p:blipFill>
        <p:spPr>
          <a:xfrm>
            <a:off x="-1" y="-3"/>
            <a:ext cx="4064316" cy="2281286"/>
          </a:xfrm>
          <a:prstGeom prst="rect">
            <a:avLst/>
          </a:prstGeom>
        </p:spPr>
      </p:pic>
      <p:pic>
        <p:nvPicPr>
          <p:cNvPr id="9" name="Εικόνα 8" descr="Εικόνα που περιέχει άτομο, άνδρας, κουστούμι, παλιός&#10;&#10;Περιγραφή που δημιουργήθηκε αυτόματα">
            <a:extLst>
              <a:ext uri="{FF2B5EF4-FFF2-40B4-BE49-F238E27FC236}">
                <a16:creationId xmlns:a16="http://schemas.microsoft.com/office/drawing/2014/main" id="{716BA092-F4B7-4EE5-95E0-325F68E8C69D}"/>
              </a:ext>
            </a:extLst>
          </p:cNvPr>
          <p:cNvPicPr>
            <a:picLocks noChangeAspect="1"/>
          </p:cNvPicPr>
          <p:nvPr/>
        </p:nvPicPr>
        <p:blipFill rotWithShape="1">
          <a:blip r:embed="rId3">
            <a:extLst>
              <a:ext uri="{28A0092B-C50C-407E-A947-70E740481C1C}">
                <a14:useLocalDpi xmlns:a14="http://schemas.microsoft.com/office/drawing/2010/main" val="0"/>
              </a:ext>
            </a:extLst>
          </a:blip>
          <a:srcRect l="3442" r="-4" b="-4"/>
          <a:stretch/>
        </p:blipFill>
        <p:spPr>
          <a:xfrm>
            <a:off x="4067494" y="-1357"/>
            <a:ext cx="3953242" cy="2272266"/>
          </a:xfrm>
          <a:prstGeom prst="rect">
            <a:avLst/>
          </a:prstGeom>
        </p:spPr>
      </p:pic>
      <p:pic>
        <p:nvPicPr>
          <p:cNvPr id="15" name="Εικόνα 14" descr="Εικόνα που περιέχει αυτοκίνητο, υπαίθριος, άτομο&#10;&#10;Περιγραφή που δημιουργήθηκε αυτόματα">
            <a:extLst>
              <a:ext uri="{FF2B5EF4-FFF2-40B4-BE49-F238E27FC236}">
                <a16:creationId xmlns:a16="http://schemas.microsoft.com/office/drawing/2014/main" id="{050EECAD-561E-429A-9112-2B3F7F977C1B}"/>
              </a:ext>
            </a:extLst>
          </p:cNvPr>
          <p:cNvPicPr>
            <a:picLocks noChangeAspect="1"/>
          </p:cNvPicPr>
          <p:nvPr/>
        </p:nvPicPr>
        <p:blipFill rotWithShape="1">
          <a:blip r:embed="rId4">
            <a:extLst>
              <a:ext uri="{28A0092B-C50C-407E-A947-70E740481C1C}">
                <a14:useLocalDpi xmlns:a14="http://schemas.microsoft.com/office/drawing/2010/main" val="0"/>
              </a:ext>
            </a:extLst>
          </a:blip>
          <a:srcRect l="15783" r="879"/>
          <a:stretch/>
        </p:blipFill>
        <p:spPr>
          <a:xfrm>
            <a:off x="8027088" y="-1356"/>
            <a:ext cx="4161863" cy="2272264"/>
          </a:xfrm>
          <a:prstGeom prst="rect">
            <a:avLst/>
          </a:prstGeom>
        </p:spPr>
      </p:pic>
      <p:pic>
        <p:nvPicPr>
          <p:cNvPr id="5" name="Θέση περιεχομένου 4" descr="Εικόνα που περιέχει άτομο, αίθουσα συσκέψεων&#10;&#10;Περιγραφή που δημιουργήθηκε αυτόματα">
            <a:extLst>
              <a:ext uri="{FF2B5EF4-FFF2-40B4-BE49-F238E27FC236}">
                <a16:creationId xmlns:a16="http://schemas.microsoft.com/office/drawing/2014/main" id="{16C0668B-CE30-457B-B0C5-8A10EC2E02A7}"/>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r="3" b="15597"/>
          <a:stretch/>
        </p:blipFill>
        <p:spPr>
          <a:xfrm>
            <a:off x="20" y="2292876"/>
            <a:ext cx="4064292" cy="2281271"/>
          </a:xfrm>
          <a:prstGeom prst="rect">
            <a:avLst/>
          </a:prstGeom>
        </p:spPr>
      </p:pic>
      <p:pic>
        <p:nvPicPr>
          <p:cNvPr id="13" name="Εικόνα 12" descr="Εικόνα που περιέχει άτομο, πλήθος, γραμμή&#10;&#10;Περιγραφή που δημιουργήθηκε αυτόματα">
            <a:extLst>
              <a:ext uri="{FF2B5EF4-FFF2-40B4-BE49-F238E27FC236}">
                <a16:creationId xmlns:a16="http://schemas.microsoft.com/office/drawing/2014/main" id="{0968CE1E-4E4A-4DFA-8A84-E06E7F1FDBD8}"/>
              </a:ext>
            </a:extLst>
          </p:cNvPr>
          <p:cNvPicPr>
            <a:picLocks noChangeAspect="1"/>
          </p:cNvPicPr>
          <p:nvPr/>
        </p:nvPicPr>
        <p:blipFill rotWithShape="1">
          <a:blip r:embed="rId6">
            <a:extLst>
              <a:ext uri="{28A0092B-C50C-407E-A947-70E740481C1C}">
                <a14:useLocalDpi xmlns:a14="http://schemas.microsoft.com/office/drawing/2010/main" val="0"/>
              </a:ext>
            </a:extLst>
          </a:blip>
          <a:srcRect r="1" b="532"/>
          <a:stretch/>
        </p:blipFill>
        <p:spPr>
          <a:xfrm>
            <a:off x="3" y="4585734"/>
            <a:ext cx="4061141" cy="2272267"/>
          </a:xfrm>
          <a:prstGeom prst="rect">
            <a:avLst/>
          </a:prstGeom>
        </p:spPr>
      </p:pic>
      <p:sp>
        <p:nvSpPr>
          <p:cNvPr id="33" name="Rectangle 32">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D0C91263-6E42-4F18-96B6-379D7DD022E4}"/>
              </a:ext>
            </a:extLst>
          </p:cNvPr>
          <p:cNvSpPr>
            <a:spLocks noGrp="1"/>
          </p:cNvSpPr>
          <p:nvPr>
            <p:ph type="title"/>
          </p:nvPr>
        </p:nvSpPr>
        <p:spPr>
          <a:xfrm>
            <a:off x="4657256" y="2916520"/>
            <a:ext cx="6465287" cy="2309364"/>
          </a:xfrm>
        </p:spPr>
        <p:txBody>
          <a:bodyPr vert="horz" lIns="91440" tIns="45720" rIns="91440" bIns="45720" rtlCol="0" anchor="b">
            <a:normAutofit/>
          </a:bodyPr>
          <a:lstStyle/>
          <a:p>
            <a:r>
              <a:rPr lang="en-US" sz="3000" kern="1200" dirty="0">
                <a:solidFill>
                  <a:srgbClr val="FFFFFF"/>
                </a:solidFill>
                <a:latin typeface="Bookman Old Style" panose="02050604050505020204" pitchFamily="18" charset="0"/>
              </a:rPr>
              <a:t>Παρατηρώντας τις εικόνες, σε ποιες περιπτώσεις ασκείται έλεγχος; </a:t>
            </a:r>
            <a:br>
              <a:rPr lang="en-US" sz="3000" kern="1200" dirty="0">
                <a:solidFill>
                  <a:srgbClr val="FFFFFF"/>
                </a:solidFill>
                <a:latin typeface="Bookman Old Style" panose="02050604050505020204" pitchFamily="18" charset="0"/>
              </a:rPr>
            </a:br>
            <a:r>
              <a:rPr lang="el-GR" sz="3000" dirty="0">
                <a:solidFill>
                  <a:srgbClr val="FFFFFF"/>
                </a:solidFill>
                <a:latin typeface="Bookman Old Style" panose="02050604050505020204" pitchFamily="18" charset="0"/>
              </a:rPr>
              <a:t>Επίσης, ο έλεγχος ασκείται πριν ή μετά από κάποια ενέργεια;</a:t>
            </a:r>
            <a:endParaRPr lang="en-US" sz="3000" kern="1200" dirty="0">
              <a:solidFill>
                <a:srgbClr val="FFFFFF"/>
              </a:solidFill>
              <a:latin typeface="Bookman Old Style" panose="02050604050505020204" pitchFamily="18" charset="0"/>
            </a:endParaRPr>
          </a:p>
        </p:txBody>
      </p:sp>
      <p:cxnSp>
        <p:nvCxnSpPr>
          <p:cNvPr id="35" name="Straight Connector 34">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6931" y="5336249"/>
            <a:ext cx="5486400"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6967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A5DF924A-4086-4867-841F-1221184AF518}"/>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l-GR" sz="3600" dirty="0">
                <a:solidFill>
                  <a:schemeClr val="bg1"/>
                </a:solidFill>
                <a:latin typeface="Bookman Old Style" panose="02050604050505020204" pitchFamily="18" charset="0"/>
              </a:rPr>
              <a:t>Αφού παρακολουθήσετε τα 2 βίντεο να απαντήσετε:</a:t>
            </a:r>
          </a:p>
        </p:txBody>
      </p:sp>
      <p:sp>
        <p:nvSpPr>
          <p:cNvPr id="8" name="Content Placeholder 7">
            <a:extLst>
              <a:ext uri="{FF2B5EF4-FFF2-40B4-BE49-F238E27FC236}">
                <a16:creationId xmlns:a16="http://schemas.microsoft.com/office/drawing/2014/main" id="{CFDD6D22-B198-44DC-AD16-FE9F8874C984}"/>
              </a:ext>
            </a:extLst>
          </p:cNvPr>
          <p:cNvSpPr>
            <a:spLocks noGrp="1"/>
          </p:cNvSpPr>
          <p:nvPr>
            <p:ph sz="half" idx="1"/>
          </p:nvPr>
        </p:nvSpPr>
        <p:spPr>
          <a:xfrm>
            <a:off x="1476915" y="2888250"/>
            <a:ext cx="4297351" cy="2959777"/>
          </a:xfrm>
        </p:spPr>
        <p:txBody>
          <a:bodyPr anchor="t">
            <a:normAutofit/>
          </a:bodyPr>
          <a:lstStyle/>
          <a:p>
            <a:pPr marL="0" indent="0" algn="ctr">
              <a:buNone/>
            </a:pPr>
            <a:r>
              <a:rPr lang="el-GR" sz="2400" b="1" dirty="0">
                <a:latin typeface="Bookman Old Style" panose="02050604050505020204" pitchFamily="18" charset="0"/>
              </a:rPr>
              <a:t>Εργασία Α’ Ομάδας</a:t>
            </a:r>
          </a:p>
          <a:p>
            <a:pPr marL="0" indent="0">
              <a:buNone/>
            </a:pPr>
            <a:endParaRPr lang="el-GR" sz="2000" dirty="0">
              <a:latin typeface="Bookman Old Style" panose="02050604050505020204" pitchFamily="18" charset="0"/>
            </a:endParaRPr>
          </a:p>
          <a:p>
            <a:pPr marL="0" indent="0" algn="ctr">
              <a:buNone/>
            </a:pPr>
            <a:r>
              <a:rPr lang="el-GR" sz="2000" dirty="0">
                <a:latin typeface="Bookman Old Style" panose="02050604050505020204" pitchFamily="18" charset="0"/>
              </a:rPr>
              <a:t>Αν ασκείται έλεγχος και με ποιον τρόπο γίνεται στις 2 περιπτώσεις;</a:t>
            </a:r>
          </a:p>
        </p:txBody>
      </p:sp>
      <p:cxnSp>
        <p:nvCxnSpPr>
          <p:cNvPr id="15" name="Straight Connector 14">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Θέση περιεχομένου 3">
            <a:extLst>
              <a:ext uri="{FF2B5EF4-FFF2-40B4-BE49-F238E27FC236}">
                <a16:creationId xmlns:a16="http://schemas.microsoft.com/office/drawing/2014/main" id="{DB65B971-16BB-461C-A8A5-2197C5EC8872}"/>
              </a:ext>
            </a:extLst>
          </p:cNvPr>
          <p:cNvSpPr>
            <a:spLocks noGrp="1"/>
          </p:cNvSpPr>
          <p:nvPr>
            <p:ph sz="half" idx="2"/>
          </p:nvPr>
        </p:nvSpPr>
        <p:spPr>
          <a:xfrm>
            <a:off x="6417731" y="2888250"/>
            <a:ext cx="4292594" cy="2959778"/>
          </a:xfrm>
        </p:spPr>
        <p:txBody>
          <a:bodyPr anchor="t">
            <a:normAutofit/>
          </a:bodyPr>
          <a:lstStyle/>
          <a:p>
            <a:pPr marL="0" indent="0" algn="ctr">
              <a:buNone/>
            </a:pPr>
            <a:r>
              <a:rPr lang="el-GR" sz="2400" b="1" dirty="0">
                <a:latin typeface="Bookman Old Style" panose="02050604050505020204" pitchFamily="18" charset="0"/>
              </a:rPr>
              <a:t>Εργασία Β’ Ομάδας</a:t>
            </a:r>
          </a:p>
          <a:p>
            <a:pPr marL="0" indent="0">
              <a:buNone/>
            </a:pPr>
            <a:endParaRPr lang="el-GR" sz="2000" dirty="0">
              <a:latin typeface="Bookman Old Style" panose="02050604050505020204" pitchFamily="18" charset="0"/>
            </a:endParaRPr>
          </a:p>
          <a:p>
            <a:pPr marL="0" indent="0" algn="ctr">
              <a:buNone/>
            </a:pPr>
            <a:r>
              <a:rPr lang="el-GR" sz="2000" dirty="0">
                <a:latin typeface="Bookman Old Style" panose="02050604050505020204" pitchFamily="18" charset="0"/>
              </a:rPr>
              <a:t>Αν επιτυγχάνεται η κοινωνική συνοχή στις 2 περιπτώσεις;</a:t>
            </a:r>
            <a:endParaRPr lang="en-US" sz="2000" dirty="0">
              <a:latin typeface="Bookman Old Style" panose="02050604050505020204" pitchFamily="18" charset="0"/>
            </a:endParaRPr>
          </a:p>
          <a:p>
            <a:pPr marL="0" indent="0">
              <a:buNone/>
            </a:pPr>
            <a:endParaRPr lang="el-GR" sz="2000" dirty="0"/>
          </a:p>
        </p:txBody>
      </p:sp>
    </p:spTree>
    <p:extLst>
      <p:ext uri="{BB962C8B-B14F-4D97-AF65-F5344CB8AC3E}">
        <p14:creationId xmlns:p14="http://schemas.microsoft.com/office/powerpoint/2010/main" val="337271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C9888C69-11CC-40BA-BABF-F9B7E11C91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21" name="Freeform 5">
              <a:extLst>
                <a:ext uri="{FF2B5EF4-FFF2-40B4-BE49-F238E27FC236}">
                  <a16:creationId xmlns:a16="http://schemas.microsoft.com/office/drawing/2014/main" id="{737D08C8-52AD-4B7E-A217-E28E1AF008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22" name="Freeform 5">
              <a:extLst>
                <a:ext uri="{FF2B5EF4-FFF2-40B4-BE49-F238E27FC236}">
                  <a16:creationId xmlns:a16="http://schemas.microsoft.com/office/drawing/2014/main" id="{0ED11528-93DA-433F-9B3C-21106EFD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sp>
        <p:nvSpPr>
          <p:cNvPr id="3" name="TextBox 2">
            <a:extLst>
              <a:ext uri="{FF2B5EF4-FFF2-40B4-BE49-F238E27FC236}">
                <a16:creationId xmlns:a16="http://schemas.microsoft.com/office/drawing/2014/main" id="{5809FF8D-952F-4C05-B53B-5A579CEE9F1F}"/>
              </a:ext>
            </a:extLst>
          </p:cNvPr>
          <p:cNvSpPr txBox="1"/>
          <p:nvPr/>
        </p:nvSpPr>
        <p:spPr>
          <a:xfrm>
            <a:off x="6523226" y="1765465"/>
            <a:ext cx="5137823"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hlinkClick r:id="rId4"/>
              </a:rPr>
              <a:t>https://www.youtube.com/watch?v=yqW-YfTKfgM</a:t>
            </a:r>
            <a:r>
              <a:rPr lang="el-GR" dirty="0"/>
              <a:t> </a:t>
            </a:r>
          </a:p>
          <a:p>
            <a:r>
              <a:rPr lang="el-GR" dirty="0"/>
              <a:t> </a:t>
            </a:r>
          </a:p>
        </p:txBody>
      </p:sp>
      <p:sp>
        <p:nvSpPr>
          <p:cNvPr id="4" name="TextBox 3">
            <a:extLst>
              <a:ext uri="{FF2B5EF4-FFF2-40B4-BE49-F238E27FC236}">
                <a16:creationId xmlns:a16="http://schemas.microsoft.com/office/drawing/2014/main" id="{C0F540E2-15BA-4C48-942F-AF79207588B6}"/>
              </a:ext>
            </a:extLst>
          </p:cNvPr>
          <p:cNvSpPr txBox="1"/>
          <p:nvPr/>
        </p:nvSpPr>
        <p:spPr>
          <a:xfrm>
            <a:off x="470520" y="1765466"/>
            <a:ext cx="5185700" cy="646331"/>
          </a:xfrm>
          <a:prstGeom prst="rect">
            <a:avLst/>
          </a:prstGeom>
          <a:solidFill>
            <a:schemeClr val="tx1"/>
          </a:solidFill>
        </p:spPr>
        <p:txBody>
          <a:bodyPr wrap="square" rtlCol="0">
            <a:spAutoFit/>
          </a:bodyPr>
          <a:lstStyle/>
          <a:p>
            <a:r>
              <a:rPr lang="en-US" dirty="0">
                <a:hlinkClick r:id="rId5"/>
              </a:rPr>
              <a:t>https://www.youtube.com/watch?v=Lak0__1Hqwc&amp;t</a:t>
            </a:r>
            <a:r>
              <a:rPr lang="en-US" dirty="0"/>
              <a:t> </a:t>
            </a:r>
            <a:endParaRPr lang="el-GR" dirty="0"/>
          </a:p>
          <a:p>
            <a:endParaRPr lang="el-GR" dirty="0"/>
          </a:p>
        </p:txBody>
      </p:sp>
      <p:sp>
        <p:nvSpPr>
          <p:cNvPr id="7" name="TextBox 6">
            <a:extLst>
              <a:ext uri="{FF2B5EF4-FFF2-40B4-BE49-F238E27FC236}">
                <a16:creationId xmlns:a16="http://schemas.microsoft.com/office/drawing/2014/main" id="{EA67762A-020F-4E7A-B47F-171506EAD1C9}"/>
              </a:ext>
            </a:extLst>
          </p:cNvPr>
          <p:cNvSpPr txBox="1"/>
          <p:nvPr/>
        </p:nvSpPr>
        <p:spPr>
          <a:xfrm>
            <a:off x="1406746" y="403719"/>
            <a:ext cx="3534865" cy="461665"/>
          </a:xfrm>
          <a:prstGeom prst="rect">
            <a:avLst/>
          </a:prstGeom>
          <a:noFill/>
        </p:spPr>
        <p:txBody>
          <a:bodyPr wrap="square" rtlCol="0">
            <a:spAutoFit/>
          </a:bodyPr>
          <a:lstStyle/>
          <a:p>
            <a:pPr algn="ctr"/>
            <a:r>
              <a:rPr lang="el-GR" sz="2400" dirty="0">
                <a:solidFill>
                  <a:schemeClr val="bg1"/>
                </a:solidFill>
                <a:latin typeface="Bookman Old Style" panose="02050604050505020204" pitchFamily="18" charset="0"/>
              </a:rPr>
              <a:t>Αντιγόνη</a:t>
            </a:r>
          </a:p>
        </p:txBody>
      </p:sp>
      <p:sp>
        <p:nvSpPr>
          <p:cNvPr id="9" name="TextBox 8">
            <a:extLst>
              <a:ext uri="{FF2B5EF4-FFF2-40B4-BE49-F238E27FC236}">
                <a16:creationId xmlns:a16="http://schemas.microsoft.com/office/drawing/2014/main" id="{ADBABBF4-9749-475A-BD70-5B7CB7C18139}"/>
              </a:ext>
            </a:extLst>
          </p:cNvPr>
          <p:cNvSpPr txBox="1"/>
          <p:nvPr/>
        </p:nvSpPr>
        <p:spPr>
          <a:xfrm>
            <a:off x="7344710" y="403719"/>
            <a:ext cx="3498574" cy="830997"/>
          </a:xfrm>
          <a:prstGeom prst="rect">
            <a:avLst/>
          </a:prstGeom>
          <a:noFill/>
        </p:spPr>
        <p:txBody>
          <a:bodyPr wrap="square" rtlCol="0">
            <a:spAutoFit/>
          </a:bodyPr>
          <a:lstStyle/>
          <a:p>
            <a:pPr algn="ctr"/>
            <a:r>
              <a:rPr lang="el-GR" sz="2400" dirty="0">
                <a:latin typeface="Bookman Old Style" panose="02050604050505020204" pitchFamily="18" charset="0"/>
              </a:rPr>
              <a:t>Ο κύκλος των χαμένων ποιητών</a:t>
            </a:r>
          </a:p>
        </p:txBody>
      </p:sp>
      <p:pic>
        <p:nvPicPr>
          <p:cNvPr id="2" name="Ηλεκτρονικά πολυμέσα 1" title="Antigone">
            <a:hlinkClick r:id="" action="ppaction://media"/>
            <a:extLst>
              <a:ext uri="{FF2B5EF4-FFF2-40B4-BE49-F238E27FC236}">
                <a16:creationId xmlns:a16="http://schemas.microsoft.com/office/drawing/2014/main" id="{1FE35BEE-5F3D-4827-817B-D7D0D7C399C6}"/>
              </a:ext>
            </a:extLst>
          </p:cNvPr>
          <p:cNvPicPr>
            <a:picLocks noRot="1" noChangeAspect="1"/>
          </p:cNvPicPr>
          <p:nvPr>
            <a:videoFile r:link="rId1"/>
          </p:nvPr>
        </p:nvPicPr>
        <p:blipFill>
          <a:blip r:embed="rId6"/>
          <a:stretch>
            <a:fillRect/>
          </a:stretch>
        </p:blipFill>
        <p:spPr>
          <a:xfrm>
            <a:off x="498462" y="2546361"/>
            <a:ext cx="4916065" cy="2787639"/>
          </a:xfrm>
          <a:prstGeom prst="rect">
            <a:avLst/>
          </a:prstGeom>
        </p:spPr>
      </p:pic>
      <p:pic>
        <p:nvPicPr>
          <p:cNvPr id="5" name="Ηλεκτρονικά πολυμέσα 4" title="Ω καπετάνιε, καπετάνιε μου!   Robin Williams Dead Poets Society">
            <a:hlinkClick r:id="" action="ppaction://media"/>
            <a:extLst>
              <a:ext uri="{FF2B5EF4-FFF2-40B4-BE49-F238E27FC236}">
                <a16:creationId xmlns:a16="http://schemas.microsoft.com/office/drawing/2014/main" id="{4305E893-DAE9-4CE8-82D2-8D418776F77B}"/>
              </a:ext>
            </a:extLst>
          </p:cNvPr>
          <p:cNvPicPr>
            <a:picLocks noRot="1" noChangeAspect="1"/>
          </p:cNvPicPr>
          <p:nvPr>
            <a:videoFile r:link="rId2"/>
          </p:nvPr>
        </p:nvPicPr>
        <p:blipFill>
          <a:blip r:embed="rId7"/>
          <a:stretch>
            <a:fillRect/>
          </a:stretch>
        </p:blipFill>
        <p:spPr>
          <a:xfrm>
            <a:off x="6625202" y="2546360"/>
            <a:ext cx="4933873" cy="2787639"/>
          </a:xfrm>
          <a:prstGeom prst="rect">
            <a:avLst/>
          </a:prstGeom>
        </p:spPr>
      </p:pic>
    </p:spTree>
    <p:extLst>
      <p:ext uri="{BB962C8B-B14F-4D97-AF65-F5344CB8AC3E}">
        <p14:creationId xmlns:p14="http://schemas.microsoft.com/office/powerpoint/2010/main" val="5145529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F88A13-0846-40C7-A49F-55F294677E77}"/>
              </a:ext>
            </a:extLst>
          </p:cNvPr>
          <p:cNvSpPr>
            <a:spLocks noGrp="1"/>
          </p:cNvSpPr>
          <p:nvPr>
            <p:ph type="title"/>
          </p:nvPr>
        </p:nvSpPr>
        <p:spPr/>
        <p:txBody>
          <a:bodyPr>
            <a:normAutofit/>
          </a:bodyPr>
          <a:lstStyle/>
          <a:p>
            <a:r>
              <a:rPr lang="el-GR" sz="3600" b="1" u="sng" dirty="0">
                <a:latin typeface="Bookman Old Style" panose="02050604050505020204" pitchFamily="18" charset="0"/>
              </a:rPr>
              <a:t>Κοινωνικός έλεγχος</a:t>
            </a:r>
          </a:p>
        </p:txBody>
      </p:sp>
      <p:sp>
        <p:nvSpPr>
          <p:cNvPr id="3" name="Θέση περιεχομένου 2">
            <a:extLst>
              <a:ext uri="{FF2B5EF4-FFF2-40B4-BE49-F238E27FC236}">
                <a16:creationId xmlns:a16="http://schemas.microsoft.com/office/drawing/2014/main" id="{D03571D4-E387-4EBC-AF24-42E5FDD330F2}"/>
              </a:ext>
            </a:extLst>
          </p:cNvPr>
          <p:cNvSpPr>
            <a:spLocks noGrp="1"/>
          </p:cNvSpPr>
          <p:nvPr>
            <p:ph idx="1"/>
          </p:nvPr>
        </p:nvSpPr>
        <p:spPr/>
        <p:txBody>
          <a:bodyPr>
            <a:normAutofit/>
          </a:bodyPr>
          <a:lstStyle/>
          <a:p>
            <a:pPr marL="0" indent="0">
              <a:buNone/>
            </a:pPr>
            <a:r>
              <a:rPr lang="el-GR" sz="3200" dirty="0">
                <a:latin typeface="Bookman Old Style" panose="02050604050505020204" pitchFamily="18" charset="0"/>
              </a:rPr>
              <a:t>Ορισμός: </a:t>
            </a:r>
            <a:r>
              <a:rPr lang="el-GR" sz="3200" i="1" dirty="0">
                <a:latin typeface="Bookman Old Style" panose="02050604050505020204" pitchFamily="18" charset="0"/>
              </a:rPr>
              <a:t>«είναι το </a:t>
            </a:r>
            <a:r>
              <a:rPr lang="el-GR" sz="3200" b="1" i="1" dirty="0">
                <a:latin typeface="Bookman Old Style" panose="02050604050505020204" pitchFamily="18" charset="0"/>
              </a:rPr>
              <a:t>σύνολο των μηχανισμών </a:t>
            </a:r>
            <a:r>
              <a:rPr lang="el-GR" sz="3200" i="1" dirty="0">
                <a:latin typeface="Bookman Old Style" panose="02050604050505020204" pitchFamily="18" charset="0"/>
              </a:rPr>
              <a:t>που χρησιμοποιεί μια κοινωνία, </a:t>
            </a:r>
            <a:r>
              <a:rPr lang="el-GR" sz="3200" b="1" i="1" dirty="0">
                <a:latin typeface="Bookman Old Style" panose="02050604050505020204" pitchFamily="18" charset="0"/>
              </a:rPr>
              <a:t>για να γίνουν αποδεκτές </a:t>
            </a:r>
            <a:r>
              <a:rPr lang="el-GR" sz="3200" i="1" dirty="0">
                <a:latin typeface="Bookman Old Style" panose="02050604050505020204" pitchFamily="18" charset="0"/>
              </a:rPr>
              <a:t>οι αξίες της και να </a:t>
            </a:r>
            <a:r>
              <a:rPr lang="el-GR" sz="3200" b="1" i="1" dirty="0">
                <a:latin typeface="Bookman Old Style" panose="02050604050505020204" pitchFamily="18" charset="0"/>
              </a:rPr>
              <a:t>εφαρμοστούν οι κανόνες</a:t>
            </a:r>
            <a:r>
              <a:rPr lang="el-GR" sz="3200" i="1" dirty="0">
                <a:latin typeface="Bookman Old Style" panose="02050604050505020204" pitchFamily="18" charset="0"/>
              </a:rPr>
              <a:t> από τα μέλη της»</a:t>
            </a:r>
          </a:p>
        </p:txBody>
      </p:sp>
      <p:cxnSp>
        <p:nvCxnSpPr>
          <p:cNvPr id="5" name="Ευθύγραμμο βέλος σύνδεσης 4">
            <a:extLst>
              <a:ext uri="{FF2B5EF4-FFF2-40B4-BE49-F238E27FC236}">
                <a16:creationId xmlns:a16="http://schemas.microsoft.com/office/drawing/2014/main" id="{A68209E8-FFFC-458E-A202-2880587B0E8E}"/>
              </a:ext>
            </a:extLst>
          </p:cNvPr>
          <p:cNvCxnSpPr>
            <a:cxnSpLocks/>
          </p:cNvCxnSpPr>
          <p:nvPr/>
        </p:nvCxnSpPr>
        <p:spPr>
          <a:xfrm flipH="1">
            <a:off x="3433439" y="2299316"/>
            <a:ext cx="1187389" cy="1795509"/>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1664DBB2-05F2-46AB-8B20-855AE98CB297}"/>
              </a:ext>
            </a:extLst>
          </p:cNvPr>
          <p:cNvSpPr txBox="1"/>
          <p:nvPr/>
        </p:nvSpPr>
        <p:spPr>
          <a:xfrm>
            <a:off x="1683798" y="4094825"/>
            <a:ext cx="2050742"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l-GR" sz="2000" dirty="0">
                <a:latin typeface="Bookman Old Style" panose="02050604050505020204" pitchFamily="18" charset="0"/>
              </a:rPr>
              <a:t>Θεσμοί, νόμοι, παραδόσεις, κρατικός μηχανισμός κλπ.</a:t>
            </a:r>
          </a:p>
        </p:txBody>
      </p:sp>
      <p:cxnSp>
        <p:nvCxnSpPr>
          <p:cNvPr id="8" name="Ευθύγραμμο βέλος σύνδεσης 7">
            <a:extLst>
              <a:ext uri="{FF2B5EF4-FFF2-40B4-BE49-F238E27FC236}">
                <a16:creationId xmlns:a16="http://schemas.microsoft.com/office/drawing/2014/main" id="{2BD0D275-9D0E-4DEF-B585-62E30B0C17DE}"/>
              </a:ext>
            </a:extLst>
          </p:cNvPr>
          <p:cNvCxnSpPr>
            <a:cxnSpLocks/>
          </p:cNvCxnSpPr>
          <p:nvPr/>
        </p:nvCxnSpPr>
        <p:spPr>
          <a:xfrm flipH="1">
            <a:off x="6096000" y="2763175"/>
            <a:ext cx="494939" cy="133165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7971C186-FD9A-41C4-A2BD-CA364B10085D}"/>
              </a:ext>
            </a:extLst>
          </p:cNvPr>
          <p:cNvSpPr txBox="1"/>
          <p:nvPr/>
        </p:nvSpPr>
        <p:spPr>
          <a:xfrm>
            <a:off x="4647459" y="4094825"/>
            <a:ext cx="215283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l-GR" sz="2400" dirty="0">
                <a:latin typeface="Bookman Old Style" panose="02050604050505020204" pitchFamily="18" charset="0"/>
              </a:rPr>
              <a:t>Προληπτικά </a:t>
            </a:r>
          </a:p>
          <a:p>
            <a:pPr algn="ctr"/>
            <a:r>
              <a:rPr lang="el-GR" sz="2400" dirty="0">
                <a:latin typeface="Bookman Old Style" panose="02050604050505020204" pitchFamily="18" charset="0"/>
              </a:rPr>
              <a:t>ή </a:t>
            </a:r>
          </a:p>
          <a:p>
            <a:pPr algn="ctr"/>
            <a:r>
              <a:rPr lang="el-GR" sz="2400" dirty="0">
                <a:latin typeface="Bookman Old Style" panose="02050604050505020204" pitchFamily="18" charset="0"/>
              </a:rPr>
              <a:t>Κατασταλτικά </a:t>
            </a:r>
          </a:p>
        </p:txBody>
      </p:sp>
      <p:cxnSp>
        <p:nvCxnSpPr>
          <p:cNvPr id="12" name="Ευθύγραμμο βέλος σύνδεσης 11">
            <a:extLst>
              <a:ext uri="{FF2B5EF4-FFF2-40B4-BE49-F238E27FC236}">
                <a16:creationId xmlns:a16="http://schemas.microsoft.com/office/drawing/2014/main" id="{04CCF335-31C0-4E34-9B1D-5C16100A4C1E}"/>
              </a:ext>
            </a:extLst>
          </p:cNvPr>
          <p:cNvCxnSpPr>
            <a:cxnSpLocks/>
          </p:cNvCxnSpPr>
          <p:nvPr/>
        </p:nvCxnSpPr>
        <p:spPr>
          <a:xfrm>
            <a:off x="8371273" y="3156805"/>
            <a:ext cx="319966" cy="93802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3881AC58-3CEB-4461-A555-66012386E373}"/>
              </a:ext>
            </a:extLst>
          </p:cNvPr>
          <p:cNvSpPr txBox="1"/>
          <p:nvPr/>
        </p:nvSpPr>
        <p:spPr>
          <a:xfrm>
            <a:off x="7896687" y="4094825"/>
            <a:ext cx="205074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l-GR" sz="2400" dirty="0">
                <a:latin typeface="Bookman Old Style" panose="02050604050505020204" pitchFamily="18" charset="0"/>
              </a:rPr>
              <a:t>Τυπικός</a:t>
            </a:r>
          </a:p>
          <a:p>
            <a:pPr algn="ctr"/>
            <a:r>
              <a:rPr lang="el-GR" sz="2400" dirty="0">
                <a:latin typeface="Bookman Old Style" panose="02050604050505020204" pitchFamily="18" charset="0"/>
              </a:rPr>
              <a:t>Άτυπος</a:t>
            </a:r>
          </a:p>
          <a:p>
            <a:pPr algn="ctr"/>
            <a:r>
              <a:rPr lang="el-GR" sz="2400" dirty="0">
                <a:latin typeface="Bookman Old Style" panose="02050604050505020204" pitchFamily="18" charset="0"/>
              </a:rPr>
              <a:t>Αυτοέλεγχος </a:t>
            </a:r>
          </a:p>
        </p:txBody>
      </p:sp>
      <mc:AlternateContent xmlns:mc="http://schemas.openxmlformats.org/markup-compatibility/2006" xmlns:am3d="http://schemas.microsoft.com/office/drawing/2017/model3d">
        <mc:Choice Requires="am3d">
          <p:graphicFrame>
            <p:nvGraphicFramePr>
              <p:cNvPr id="18" name="Μοντέλο 3D 17" descr="Information">
                <a:extLst>
                  <a:ext uri="{FF2B5EF4-FFF2-40B4-BE49-F238E27FC236}">
                    <a16:creationId xmlns:a16="http://schemas.microsoft.com/office/drawing/2014/main" id="{791162B4-C8F3-48D5-BFC2-EF9E016C5D66}"/>
                  </a:ext>
                </a:extLst>
              </p:cNvPr>
              <p:cNvGraphicFramePr>
                <a:graphicFrameLocks/>
              </p:cNvGraphicFramePr>
              <p:nvPr>
                <p:extLst>
                  <p:ext uri="{D42A27DB-BD31-4B8C-83A1-F6EECF244321}">
                    <p14:modId xmlns:p14="http://schemas.microsoft.com/office/powerpoint/2010/main" val="1238798209"/>
                  </p:ext>
                </p:extLst>
              </p:nvPr>
            </p:nvGraphicFramePr>
            <p:xfrm>
              <a:off x="5808231" y="427740"/>
              <a:ext cx="1200327" cy="1200328"/>
            </p:xfrm>
            <a:graphic>
              <a:graphicData uri="http://schemas.microsoft.com/office/drawing/2017/model3d">
                <am3d:model3d r:embed="rId2">
                  <am3d:spPr>
                    <a:xfrm>
                      <a:off x="0" y="0"/>
                      <a:ext cx="1200327" cy="1200328"/>
                    </a:xfrm>
                    <a:prstGeom prst="rect">
                      <a:avLst/>
                    </a:prstGeom>
                  </am3d:spPr>
                  <am3d:camera>
                    <am3d:pos x="0" y="0" z="66592610"/>
                    <am3d:up dx="0" dy="36000000" dz="0"/>
                    <am3d:lookAt x="0" y="0" z="0"/>
                    <am3d:perspective fov="1846693"/>
                  </am3d:camera>
                  <am3d:trans>
                    <am3d:meterPerModelUnit n="3008490" d="1000000"/>
                    <am3d:preTrans dx="0" dy="-18000000" dz="-1483"/>
                    <am3d:scale>
                      <am3d:sx n="1000000" d="1000000"/>
                      <am3d:sy n="1000000" d="1000000"/>
                      <am3d:sz n="1000000" d="1000000"/>
                    </am3d:scale>
                    <am3d:rot ay="10800000"/>
                    <am3d:postTrans dx="0" dy="0" dz="0"/>
                  </am3d:trans>
                  <am3d:raster rName="Office3DRenderer" rVer="16.0.8326">
                    <am3d:blip r:embed="rId3"/>
                  </am3d:raster>
                  <am3d:winViewport/>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8" name="Μοντέλο 3D 17" descr="Information">
                <a:extLst>
                  <a:ext uri="{FF2B5EF4-FFF2-40B4-BE49-F238E27FC236}">
                    <a16:creationId xmlns:a16="http://schemas.microsoft.com/office/drawing/2014/main" id="{791162B4-C8F3-48D5-BFC2-EF9E016C5D66}"/>
                  </a:ext>
                </a:extLst>
              </p:cNvPr>
              <p:cNvPicPr>
                <a:picLocks noGrp="1" noRot="1" noChangeAspect="1" noMove="1" noResize="1" noEditPoints="1" noAdjustHandles="1" noChangeArrowheads="1" noChangeShapeType="1" noCrop="1"/>
              </p:cNvPicPr>
              <p:nvPr/>
            </p:nvPicPr>
            <p:blipFill>
              <a:blip r:embed="rId4"/>
              <a:stretch>
                <a:fillRect/>
              </a:stretch>
            </p:blipFill>
            <p:spPr>
              <a:xfrm>
                <a:off x="5808231" y="427740"/>
                <a:ext cx="1200327" cy="1200328"/>
              </a:xfrm>
              <a:prstGeom prst="rect">
                <a:avLst/>
              </a:prstGeom>
            </p:spPr>
          </p:pic>
        </mc:Fallback>
      </mc:AlternateContent>
    </p:spTree>
    <p:extLst>
      <p:ext uri="{BB962C8B-B14F-4D97-AF65-F5344CB8AC3E}">
        <p14:creationId xmlns:p14="http://schemas.microsoft.com/office/powerpoint/2010/main" val="2987324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Εικόνα 4">
            <a:extLst>
              <a:ext uri="{FF2B5EF4-FFF2-40B4-BE49-F238E27FC236}">
                <a16:creationId xmlns:a16="http://schemas.microsoft.com/office/drawing/2014/main" id="{DB0784E8-9822-4BE8-8A20-50BC37ADBA3F}"/>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35364"/>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3741C3F1-736F-4894-B016-408A9DB07FEF}"/>
              </a:ext>
            </a:extLst>
          </p:cNvPr>
          <p:cNvSpPr>
            <a:spLocks noGrp="1"/>
          </p:cNvSpPr>
          <p:nvPr>
            <p:ph type="title"/>
          </p:nvPr>
        </p:nvSpPr>
        <p:spPr>
          <a:xfrm>
            <a:off x="371094" y="1161288"/>
            <a:ext cx="3438144" cy="1124712"/>
          </a:xfrm>
        </p:spPr>
        <p:txBody>
          <a:bodyPr anchor="b">
            <a:normAutofit fontScale="90000"/>
          </a:bodyPr>
          <a:lstStyle/>
          <a:p>
            <a:r>
              <a:rPr lang="el-GR" sz="2800" b="1" u="sng" dirty="0">
                <a:latin typeface="Bookman Old Style" panose="02050604050505020204" pitchFamily="18" charset="0"/>
              </a:rPr>
              <a:t>Μορφές κοινωνικού ελέγχου (1/3)</a:t>
            </a:r>
          </a:p>
        </p:txBody>
      </p:sp>
      <p:sp>
        <p:nvSpPr>
          <p:cNvPr id="19"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DA8B6993-15D9-469B-A648-4CFBA2B070ED}"/>
              </a:ext>
            </a:extLst>
          </p:cNvPr>
          <p:cNvSpPr>
            <a:spLocks noGrp="1"/>
          </p:cNvSpPr>
          <p:nvPr>
            <p:ph idx="1"/>
          </p:nvPr>
        </p:nvSpPr>
        <p:spPr>
          <a:xfrm>
            <a:off x="371094" y="2718054"/>
            <a:ext cx="3438906" cy="3207258"/>
          </a:xfrm>
        </p:spPr>
        <p:txBody>
          <a:bodyPr anchor="t">
            <a:normAutofit fontScale="92500" lnSpcReduction="20000"/>
          </a:bodyPr>
          <a:lstStyle/>
          <a:p>
            <a:pPr marL="0" indent="0">
              <a:buNone/>
            </a:pPr>
            <a:r>
              <a:rPr lang="el-GR" sz="2000" b="1" dirty="0">
                <a:latin typeface="Bookman Old Style" panose="02050604050505020204" pitchFamily="18" charset="0"/>
              </a:rPr>
              <a:t>1. Τυπικός κοινωνικός έλεγχος:</a:t>
            </a:r>
          </a:p>
          <a:p>
            <a:pPr marL="0" indent="0">
              <a:buNone/>
            </a:pPr>
            <a:r>
              <a:rPr lang="el-GR" sz="2000" dirty="0">
                <a:latin typeface="Bookman Old Style" panose="02050604050505020204" pitchFamily="18" charset="0"/>
              </a:rPr>
              <a:t>Θεσμοθετημένος</a:t>
            </a:r>
          </a:p>
          <a:p>
            <a:pPr marL="0" indent="0">
              <a:buNone/>
            </a:pPr>
            <a:r>
              <a:rPr lang="el-GR" sz="2000" dirty="0">
                <a:latin typeface="Bookman Old Style" panose="02050604050505020204" pitchFamily="18" charset="0"/>
              </a:rPr>
              <a:t>Κράτος και εντεταλμένα όργανα (αστυνομία, δικαστήρια)</a:t>
            </a:r>
          </a:p>
          <a:p>
            <a:pPr marL="0" indent="0">
              <a:buNone/>
            </a:pPr>
            <a:r>
              <a:rPr lang="el-GR" sz="2000" dirty="0">
                <a:latin typeface="Bookman Old Style" panose="02050604050505020204" pitchFamily="18" charset="0"/>
              </a:rPr>
              <a:t>Καταστολή και τιμωρία</a:t>
            </a:r>
          </a:p>
          <a:p>
            <a:pPr marL="0" indent="0">
              <a:buNone/>
            </a:pPr>
            <a:r>
              <a:rPr lang="el-GR" sz="2000" dirty="0">
                <a:latin typeface="Bookman Old Style" panose="02050604050505020204" pitchFamily="18" charset="0"/>
              </a:rPr>
              <a:t>Ακριβής προσδιορισμός ποινών</a:t>
            </a:r>
          </a:p>
          <a:p>
            <a:pPr marL="0" indent="0">
              <a:buNone/>
            </a:pPr>
            <a:r>
              <a:rPr lang="el-GR" sz="2000" dirty="0">
                <a:latin typeface="Bookman Old Style" panose="02050604050505020204" pitchFamily="18" charset="0"/>
              </a:rPr>
              <a:t>Πότε; </a:t>
            </a:r>
            <a:r>
              <a:rPr lang="el-GR" sz="2000" dirty="0">
                <a:latin typeface="Bookman Old Style" panose="02050604050505020204" pitchFamily="18" charset="0"/>
                <a:sym typeface="Wingdings" panose="05000000000000000000" pitchFamily="2" charset="2"/>
              </a:rPr>
              <a:t> παραβίαση θεμελιωδών αξιών + κανόνων κοινωνικής ζωής</a:t>
            </a:r>
            <a:endParaRPr lang="el-GR" sz="2000" dirty="0">
              <a:latin typeface="Bookman Old Style" panose="02050604050505020204" pitchFamily="18" charset="0"/>
            </a:endParaRPr>
          </a:p>
          <a:p>
            <a:pPr marL="0" indent="0">
              <a:buNone/>
            </a:pPr>
            <a:endParaRPr lang="el-GR" sz="1700" b="1" dirty="0">
              <a:sym typeface="Wingdings" panose="05000000000000000000" pitchFamily="2" charset="2"/>
            </a:endParaRPr>
          </a:p>
        </p:txBody>
      </p:sp>
    </p:spTree>
    <p:extLst>
      <p:ext uri="{BB962C8B-B14F-4D97-AF65-F5344CB8AC3E}">
        <p14:creationId xmlns:p14="http://schemas.microsoft.com/office/powerpoint/2010/main" val="201554026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Εικόνα 4" descr="Εικόνα που περιέχει άτομο&#10;&#10;Περιγραφή που δημιουργήθηκε αυτόματα">
            <a:extLst>
              <a:ext uri="{FF2B5EF4-FFF2-40B4-BE49-F238E27FC236}">
                <a16:creationId xmlns:a16="http://schemas.microsoft.com/office/drawing/2014/main" id="{FCC271E4-1EB5-4EA1-9C27-B66C06D26770}"/>
              </a:ext>
            </a:extLst>
          </p:cNvPr>
          <p:cNvPicPr>
            <a:picLocks noChangeAspect="1"/>
          </p:cNvPicPr>
          <p:nvPr/>
        </p:nvPicPr>
        <p:blipFill rotWithShape="1">
          <a:blip r:embed="rId2">
            <a:extLst>
              <a:ext uri="{28A0092B-C50C-407E-A947-70E740481C1C}">
                <a14:useLocalDpi xmlns:a14="http://schemas.microsoft.com/office/drawing/2010/main" val="0"/>
              </a:ext>
            </a:extLst>
          </a:blip>
          <a:srcRect t="2122" r="9089" b="25044"/>
          <a:stretch/>
        </p:blipFill>
        <p:spPr>
          <a:xfrm>
            <a:off x="4342638" y="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611F64B8-A1D5-4DEF-93BA-16227F4338AC}"/>
              </a:ext>
            </a:extLst>
          </p:cNvPr>
          <p:cNvSpPr>
            <a:spLocks noGrp="1"/>
          </p:cNvSpPr>
          <p:nvPr>
            <p:ph type="title"/>
          </p:nvPr>
        </p:nvSpPr>
        <p:spPr>
          <a:xfrm>
            <a:off x="371094" y="1161288"/>
            <a:ext cx="3438144" cy="1124712"/>
          </a:xfrm>
        </p:spPr>
        <p:txBody>
          <a:bodyPr anchor="b">
            <a:normAutofit fontScale="90000"/>
          </a:bodyPr>
          <a:lstStyle/>
          <a:p>
            <a:r>
              <a:rPr lang="el-GR" sz="2800" b="1" u="sng" dirty="0">
                <a:latin typeface="Bookman Old Style" panose="02050604050505020204" pitchFamily="18" charset="0"/>
              </a:rPr>
              <a:t>Μορφές κοινωνικού ελέγχου (2/3)</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51CC697E-607E-4186-A865-B955C6FDEDE6}"/>
              </a:ext>
            </a:extLst>
          </p:cNvPr>
          <p:cNvSpPr>
            <a:spLocks noGrp="1"/>
          </p:cNvSpPr>
          <p:nvPr>
            <p:ph idx="1"/>
          </p:nvPr>
        </p:nvSpPr>
        <p:spPr>
          <a:xfrm>
            <a:off x="371094" y="2718054"/>
            <a:ext cx="3438906" cy="3207258"/>
          </a:xfrm>
        </p:spPr>
        <p:txBody>
          <a:bodyPr anchor="t">
            <a:normAutofit lnSpcReduction="10000"/>
          </a:bodyPr>
          <a:lstStyle/>
          <a:p>
            <a:pPr marL="0" indent="0">
              <a:buNone/>
            </a:pPr>
            <a:r>
              <a:rPr lang="el-GR" sz="2000" b="1" dirty="0">
                <a:latin typeface="Bookman Old Style" panose="02050604050505020204" pitchFamily="18" charset="0"/>
              </a:rPr>
              <a:t>2. Άτυπος κοινωνικός έλεγχος</a:t>
            </a:r>
          </a:p>
          <a:p>
            <a:pPr marL="0" indent="0">
              <a:buNone/>
            </a:pPr>
            <a:r>
              <a:rPr lang="el-GR" sz="2000" u="sng" dirty="0">
                <a:latin typeface="Bookman Old Style" panose="02050604050505020204" pitchFamily="18" charset="0"/>
              </a:rPr>
              <a:t>Μη</a:t>
            </a:r>
            <a:r>
              <a:rPr lang="el-GR" sz="2000" dirty="0">
                <a:latin typeface="Bookman Old Style" panose="02050604050505020204" pitchFamily="18" charset="0"/>
              </a:rPr>
              <a:t> θεσμοθετημένος</a:t>
            </a:r>
          </a:p>
          <a:p>
            <a:pPr marL="0" indent="0">
              <a:buNone/>
            </a:pPr>
            <a:r>
              <a:rPr lang="el-GR" sz="2000" dirty="0">
                <a:latin typeface="Bookman Old Style" panose="02050604050505020204" pitchFamily="18" charset="0"/>
              </a:rPr>
              <a:t>Απόκλιση από τα πρότυπα συμπεριφοράς</a:t>
            </a:r>
          </a:p>
          <a:p>
            <a:pPr marL="0" indent="0">
              <a:buNone/>
            </a:pPr>
            <a:r>
              <a:rPr lang="el-GR" sz="2000" dirty="0">
                <a:latin typeface="Bookman Old Style" panose="02050604050505020204" pitchFamily="18" charset="0"/>
              </a:rPr>
              <a:t>Σχόλια, κριτική, μορφασμοί, χειρονομίες</a:t>
            </a:r>
          </a:p>
          <a:p>
            <a:pPr marL="0" indent="0">
              <a:buNone/>
            </a:pPr>
            <a:r>
              <a:rPr lang="el-GR" sz="2000" dirty="0">
                <a:latin typeface="Bookman Old Style" panose="02050604050505020204" pitchFamily="18" charset="0"/>
              </a:rPr>
              <a:t>Πότε; </a:t>
            </a:r>
            <a:r>
              <a:rPr lang="el-GR" sz="2000" dirty="0">
                <a:latin typeface="Bookman Old Style" panose="02050604050505020204" pitchFamily="18" charset="0"/>
                <a:sym typeface="Wingdings" panose="05000000000000000000" pitchFamily="2" charset="2"/>
              </a:rPr>
              <a:t> παραβίαση </a:t>
            </a:r>
            <a:r>
              <a:rPr lang="el-GR" sz="2000" u="sng" dirty="0">
                <a:latin typeface="Bookman Old Style" panose="02050604050505020204" pitchFamily="18" charset="0"/>
                <a:sym typeface="Wingdings" panose="05000000000000000000" pitchFamily="2" charset="2"/>
              </a:rPr>
              <a:t>λιγότερο</a:t>
            </a:r>
            <a:r>
              <a:rPr lang="el-GR" sz="2000" dirty="0">
                <a:latin typeface="Bookman Old Style" panose="02050604050505020204" pitchFamily="18" charset="0"/>
                <a:sym typeface="Wingdings" panose="05000000000000000000" pitchFamily="2" charset="2"/>
              </a:rPr>
              <a:t> θεμελιωδών κανόνων συμπεριφοράς</a:t>
            </a:r>
            <a:endParaRPr lang="el-GR" sz="2000" dirty="0">
              <a:latin typeface="Bookman Old Style" panose="02050604050505020204" pitchFamily="18" charset="0"/>
            </a:endParaRPr>
          </a:p>
          <a:p>
            <a:pPr marL="0" indent="0">
              <a:buNone/>
            </a:pPr>
            <a:endParaRPr lang="el-GR" sz="1700" dirty="0"/>
          </a:p>
        </p:txBody>
      </p:sp>
    </p:spTree>
    <p:extLst>
      <p:ext uri="{BB962C8B-B14F-4D97-AF65-F5344CB8AC3E}">
        <p14:creationId xmlns:p14="http://schemas.microsoft.com/office/powerpoint/2010/main" val="367185142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Εικόνα 4" descr="Εικόνα που περιέχει κείμενο, μουσική, ηλεκτρικό όργανο&#10;&#10;Περιγραφή που δημιουργήθηκε αυτόματα">
            <a:extLst>
              <a:ext uri="{FF2B5EF4-FFF2-40B4-BE49-F238E27FC236}">
                <a16:creationId xmlns:a16="http://schemas.microsoft.com/office/drawing/2014/main" id="{41A32E75-3D8A-4677-A068-DA2A8D985533}"/>
              </a:ext>
            </a:extLst>
          </p:cNvPr>
          <p:cNvPicPr>
            <a:picLocks noChangeAspect="1"/>
          </p:cNvPicPr>
          <p:nvPr/>
        </p:nvPicPr>
        <p:blipFill rotWithShape="1">
          <a:blip r:embed="rId2">
            <a:extLst>
              <a:ext uri="{28A0092B-C50C-407E-A947-70E740481C1C}">
                <a14:useLocalDpi xmlns:a14="http://schemas.microsoft.com/office/drawing/2010/main" val="0"/>
              </a:ext>
            </a:extLst>
          </a:blip>
          <a:srcRect l="22215" t="9091" r="20331"/>
          <a:stretch/>
        </p:blipFill>
        <p:spPr>
          <a:xfrm>
            <a:off x="3523486"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AB17644B-6F4D-4170-88F6-7DBA423B3D51}"/>
              </a:ext>
            </a:extLst>
          </p:cNvPr>
          <p:cNvSpPr>
            <a:spLocks noGrp="1"/>
          </p:cNvSpPr>
          <p:nvPr>
            <p:ph type="title"/>
          </p:nvPr>
        </p:nvSpPr>
        <p:spPr>
          <a:xfrm>
            <a:off x="371094" y="1161288"/>
            <a:ext cx="3438144" cy="1124712"/>
          </a:xfrm>
        </p:spPr>
        <p:txBody>
          <a:bodyPr anchor="b">
            <a:normAutofit fontScale="90000"/>
          </a:bodyPr>
          <a:lstStyle/>
          <a:p>
            <a:r>
              <a:rPr lang="el-GR" sz="2800" b="1" u="sng" dirty="0">
                <a:latin typeface="Bookman Old Style" panose="02050604050505020204" pitchFamily="18" charset="0"/>
              </a:rPr>
              <a:t>Μορφές κοινωνικού ελέγχου (3/3)</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64755713-CCF5-4B3D-92C6-62B7F2AB8DA0}"/>
              </a:ext>
            </a:extLst>
          </p:cNvPr>
          <p:cNvSpPr>
            <a:spLocks noGrp="1"/>
          </p:cNvSpPr>
          <p:nvPr>
            <p:ph idx="1"/>
          </p:nvPr>
        </p:nvSpPr>
        <p:spPr>
          <a:xfrm>
            <a:off x="371094" y="2718054"/>
            <a:ext cx="3438906" cy="3207258"/>
          </a:xfrm>
        </p:spPr>
        <p:txBody>
          <a:bodyPr anchor="t">
            <a:normAutofit/>
          </a:bodyPr>
          <a:lstStyle/>
          <a:p>
            <a:pPr marL="0" indent="0">
              <a:buNone/>
            </a:pPr>
            <a:r>
              <a:rPr lang="el-GR" sz="2000" b="1" dirty="0">
                <a:latin typeface="Bookman Old Style" panose="02050604050505020204" pitchFamily="18" charset="0"/>
              </a:rPr>
              <a:t>3. Αυτοέλεγχος</a:t>
            </a:r>
          </a:p>
          <a:p>
            <a:pPr marL="0" indent="0">
              <a:buNone/>
            </a:pPr>
            <a:r>
              <a:rPr lang="el-GR" sz="2000" dirty="0">
                <a:latin typeface="Bookman Old Style" panose="02050604050505020204" pitchFamily="18" charset="0"/>
              </a:rPr>
              <a:t>Εσωτερίκευση αξιών και κανόνων συμπεριφοράς</a:t>
            </a:r>
          </a:p>
          <a:p>
            <a:pPr marL="0" indent="0">
              <a:buNone/>
            </a:pPr>
            <a:r>
              <a:rPr lang="el-GR" sz="2000" dirty="0">
                <a:latin typeface="Bookman Old Style" panose="02050604050505020204" pitchFamily="18" charset="0"/>
              </a:rPr>
              <a:t>Αξιολόγηση πριν από κάθε ενέργεια </a:t>
            </a:r>
            <a:r>
              <a:rPr lang="el-GR" sz="2000" dirty="0">
                <a:latin typeface="Bookman Old Style" panose="02050604050505020204" pitchFamily="18" charset="0"/>
                <a:sym typeface="Wingdings" panose="05000000000000000000" pitchFamily="2" charset="2"/>
              </a:rPr>
              <a:t> συνέπειες</a:t>
            </a:r>
          </a:p>
          <a:p>
            <a:pPr marL="0" indent="0">
              <a:buNone/>
            </a:pPr>
            <a:r>
              <a:rPr lang="el-GR" sz="2000" dirty="0">
                <a:latin typeface="Bookman Old Style" panose="02050604050505020204" pitchFamily="18" charset="0"/>
                <a:sym typeface="Wingdings" panose="05000000000000000000" pitchFamily="2" charset="2"/>
              </a:rPr>
              <a:t>Ενθάρρυνση ή αποτροπή </a:t>
            </a:r>
          </a:p>
          <a:p>
            <a:pPr marL="0" indent="0">
              <a:buNone/>
            </a:pPr>
            <a:r>
              <a:rPr lang="el-GR" sz="2000" dirty="0">
                <a:latin typeface="Bookman Old Style" panose="02050604050505020204" pitchFamily="18" charset="0"/>
                <a:sym typeface="Wingdings" panose="05000000000000000000" pitchFamily="2" charset="2"/>
              </a:rPr>
              <a:t>Σημαντικός ρόλος: ο βαθμός εσωτερίκευσης</a:t>
            </a:r>
            <a:endParaRPr lang="el-GR" sz="2000" dirty="0">
              <a:latin typeface="Bookman Old Style" panose="02050604050505020204" pitchFamily="18" charset="0"/>
            </a:endParaRPr>
          </a:p>
          <a:p>
            <a:pPr marL="0" indent="0">
              <a:buNone/>
            </a:pPr>
            <a:endParaRPr lang="el-GR" sz="1700" dirty="0"/>
          </a:p>
        </p:txBody>
      </p:sp>
    </p:spTree>
    <p:extLst>
      <p:ext uri="{BB962C8B-B14F-4D97-AF65-F5344CB8AC3E}">
        <p14:creationId xmlns:p14="http://schemas.microsoft.com/office/powerpoint/2010/main" val="920089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9651</TotalTime>
  <Words>772</Words>
  <Application>Microsoft Office PowerPoint</Application>
  <PresentationFormat>Ευρεία οθόνη</PresentationFormat>
  <Paragraphs>78</Paragraphs>
  <Slides>16</Slides>
  <Notes>0</Notes>
  <HiddenSlides>0</HiddenSlides>
  <MMClips>2</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16</vt:i4>
      </vt:variant>
    </vt:vector>
  </HeadingPairs>
  <TitlesOfParts>
    <vt:vector size="24" baseType="lpstr">
      <vt:lpstr>Arial</vt:lpstr>
      <vt:lpstr>Bahnschrift SemiLight SemiConde</vt:lpstr>
      <vt:lpstr>Bookman Old Style</vt:lpstr>
      <vt:lpstr>Calibri</vt:lpstr>
      <vt:lpstr>Calibri Light</vt:lpstr>
      <vt:lpstr>Times New Roman</vt:lpstr>
      <vt:lpstr>Wingdings</vt:lpstr>
      <vt:lpstr>Θέμα του Office</vt:lpstr>
      <vt:lpstr>Στο προηγούμενο μάθημα</vt:lpstr>
      <vt:lpstr>Ας αναρωτηθούμε…</vt:lpstr>
      <vt:lpstr>Παρατηρώντας τις εικόνες, σε ποιες περιπτώσεις ασκείται έλεγχος;  Επίσης, ο έλεγχος ασκείται πριν ή μετά από κάποια ενέργεια;</vt:lpstr>
      <vt:lpstr>Αφού παρακολουθήσετε τα 2 βίντεο να απαντήσετε:</vt:lpstr>
      <vt:lpstr>Παρουσίαση του PowerPoint</vt:lpstr>
      <vt:lpstr>Κοινωνικός έλεγχος</vt:lpstr>
      <vt:lpstr>Μορφές κοινωνικού ελέγχου (1/3)</vt:lpstr>
      <vt:lpstr>Μορφές κοινωνικού ελέγχου (2/3)</vt:lpstr>
      <vt:lpstr>Μορφές κοινωνικού ελέγχου (3/3)</vt:lpstr>
      <vt:lpstr>Η περίπτωση του Σπύρου…</vt:lpstr>
      <vt:lpstr>Επομένως…</vt:lpstr>
      <vt:lpstr>Αυτός είναι ο Σπύρος!</vt:lpstr>
      <vt:lpstr>Ομαδικό φύλλο αξιολόγησης</vt:lpstr>
      <vt:lpstr>Ανακεφαλαίωση</vt:lpstr>
      <vt:lpstr>Ώρα για δράση… αλλάζοντας τις στήλες!</vt:lpstr>
      <vt:lpstr>Στο επόμενο μάθημα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Ας αναρωτηθούμε…</dc:title>
  <dc:creator>Stavros Syriopoulos</dc:creator>
  <cp:lastModifiedBy>user</cp:lastModifiedBy>
  <cp:revision>80</cp:revision>
  <dcterms:created xsi:type="dcterms:W3CDTF">2021-02-17T10:12:24Z</dcterms:created>
  <dcterms:modified xsi:type="dcterms:W3CDTF">2023-04-23T10:06:17Z</dcterms:modified>
</cp:coreProperties>
</file>