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C Diary Girl" charset="-95"/>
      <p:regular r:id="rId12"/>
    </p:embeddedFont>
    <p:embeddedFont>
      <p:font typeface="Nunito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DejaVu Serif Bold Italics" charset="0"/>
      <p:regular r:id="rId18"/>
    </p:embeddedFont>
    <p:embeddedFont>
      <p:font typeface="DejaVu Serif Bold" charset="0"/>
      <p:regular r:id="rId19"/>
    </p:embeddedFont>
    <p:embeddedFont>
      <p:font typeface="Nunito Bold" charset="0"/>
      <p:regular r:id="rId20"/>
    </p:embeddedFont>
    <p:embeddedFont>
      <p:font typeface="Canva Sans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0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85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protection.ie/sites/default/files/uploads/2019-01/EN_DPC_ChildrensConsultation_SchoolsPack_FINAL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ico.org.uk/for-organisations/uk-gdpr-guidance-and-resources/childrens-information/children-and-the-uk-gdp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Freeform 3"/>
          <p:cNvSpPr/>
          <p:nvPr/>
        </p:nvSpPr>
        <p:spPr>
          <a:xfrm rot="-465442">
            <a:off x="15105791" y="2458225"/>
            <a:ext cx="2013817" cy="2206373"/>
          </a:xfrm>
          <a:custGeom>
            <a:avLst/>
            <a:gdLst/>
            <a:ahLst/>
            <a:cxnLst/>
            <a:rect l="l" t="t" r="r" b="b"/>
            <a:pathLst>
              <a:path w="2013817" h="2206373">
                <a:moveTo>
                  <a:pt x="0" y="0"/>
                </a:moveTo>
                <a:lnTo>
                  <a:pt x="2013817" y="0"/>
                </a:lnTo>
                <a:lnTo>
                  <a:pt x="2013817" y="2206373"/>
                </a:lnTo>
                <a:lnTo>
                  <a:pt x="0" y="2206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4072" y="-1475968"/>
            <a:ext cx="3808435" cy="4114800"/>
          </a:xfrm>
          <a:custGeom>
            <a:avLst/>
            <a:gdLst/>
            <a:ahLst/>
            <a:cxnLst/>
            <a:rect l="l" t="t" r="r" b="b"/>
            <a:pathLst>
              <a:path w="3808435" h="4114800">
                <a:moveTo>
                  <a:pt x="0" y="0"/>
                </a:moveTo>
                <a:lnTo>
                  <a:pt x="3808435" y="0"/>
                </a:lnTo>
                <a:lnTo>
                  <a:pt x="380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25094" y="8627655"/>
            <a:ext cx="3434206" cy="630645"/>
          </a:xfrm>
          <a:custGeom>
            <a:avLst/>
            <a:gdLst/>
            <a:ahLst/>
            <a:cxnLst/>
            <a:rect l="l" t="t" r="r" b="b"/>
            <a:pathLst>
              <a:path w="3434206" h="630645">
                <a:moveTo>
                  <a:pt x="0" y="0"/>
                </a:moveTo>
                <a:lnTo>
                  <a:pt x="3434206" y="0"/>
                </a:lnTo>
                <a:lnTo>
                  <a:pt x="3434206" y="630645"/>
                </a:lnTo>
                <a:lnTo>
                  <a:pt x="0" y="630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7417">
            <a:off x="1699513" y="6606455"/>
            <a:ext cx="3549699" cy="2562238"/>
          </a:xfrm>
          <a:custGeom>
            <a:avLst/>
            <a:gdLst/>
            <a:ahLst/>
            <a:cxnLst/>
            <a:rect l="l" t="t" r="r" b="b"/>
            <a:pathLst>
              <a:path w="3549699" h="2562238">
                <a:moveTo>
                  <a:pt x="0" y="0"/>
                </a:moveTo>
                <a:lnTo>
                  <a:pt x="3549700" y="0"/>
                </a:lnTo>
                <a:lnTo>
                  <a:pt x="3549700" y="2562237"/>
                </a:lnTo>
                <a:lnTo>
                  <a:pt x="0" y="2562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83575" y="2381657"/>
            <a:ext cx="12858622" cy="322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Προσωπικά Δεδομένα &amp; GDPR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0622" y="5861538"/>
            <a:ext cx="9624529" cy="86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Γρηγορία Γούλα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43677" y="4653388"/>
            <a:ext cx="9229062" cy="152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5652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Ευχαριστώ για την προσοχή σου!</a:t>
            </a:r>
          </a:p>
        </p:txBody>
      </p:sp>
      <p:sp>
        <p:nvSpPr>
          <p:cNvPr id="4" name="Freeform 4"/>
          <p:cNvSpPr/>
          <p:nvPr/>
        </p:nvSpPr>
        <p:spPr>
          <a:xfrm>
            <a:off x="-334072" y="-1475968"/>
            <a:ext cx="3808435" cy="4114800"/>
          </a:xfrm>
          <a:custGeom>
            <a:avLst/>
            <a:gdLst/>
            <a:ahLst/>
            <a:cxnLst/>
            <a:rect l="l" t="t" r="r" b="b"/>
            <a:pathLst>
              <a:path w="3808435" h="4114800">
                <a:moveTo>
                  <a:pt x="0" y="0"/>
                </a:moveTo>
                <a:lnTo>
                  <a:pt x="3808435" y="0"/>
                </a:lnTo>
                <a:lnTo>
                  <a:pt x="380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62311" y="8487580"/>
            <a:ext cx="4196989" cy="770720"/>
          </a:xfrm>
          <a:custGeom>
            <a:avLst/>
            <a:gdLst/>
            <a:ahLst/>
            <a:cxnLst/>
            <a:rect l="l" t="t" r="r" b="b"/>
            <a:pathLst>
              <a:path w="4196989" h="770720">
                <a:moveTo>
                  <a:pt x="0" y="0"/>
                </a:moveTo>
                <a:lnTo>
                  <a:pt x="4196989" y="0"/>
                </a:lnTo>
                <a:lnTo>
                  <a:pt x="4196989" y="770720"/>
                </a:lnTo>
                <a:lnTo>
                  <a:pt x="0" y="770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8246">
            <a:off x="3423654" y="3579497"/>
            <a:ext cx="4333509" cy="3128006"/>
          </a:xfrm>
          <a:custGeom>
            <a:avLst/>
            <a:gdLst/>
            <a:ahLst/>
            <a:cxnLst/>
            <a:rect l="l" t="t" r="r" b="b"/>
            <a:pathLst>
              <a:path w="4333509" h="3128006">
                <a:moveTo>
                  <a:pt x="0" y="0"/>
                </a:moveTo>
                <a:lnTo>
                  <a:pt x="4333509" y="0"/>
                </a:lnTo>
                <a:lnTo>
                  <a:pt x="4333509" y="3128006"/>
                </a:lnTo>
                <a:lnTo>
                  <a:pt x="0" y="31280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12678" y="3614092"/>
            <a:ext cx="1393186" cy="1125001"/>
            <a:chOff x="0" y="0"/>
            <a:chExt cx="366930" cy="2962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6930" cy="296297"/>
            </a:xfrm>
            <a:custGeom>
              <a:avLst/>
              <a:gdLst/>
              <a:ahLst/>
              <a:cxnLst/>
              <a:rect l="l" t="t" r="r" b="b"/>
              <a:pathLst>
                <a:path w="366930" h="296297">
                  <a:moveTo>
                    <a:pt x="0" y="0"/>
                  </a:moveTo>
                  <a:lnTo>
                    <a:pt x="366930" y="0"/>
                  </a:lnTo>
                  <a:lnTo>
                    <a:pt x="366930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337271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6930" cy="334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46771" y="4461140"/>
            <a:ext cx="4325000" cy="2059129"/>
            <a:chOff x="0" y="0"/>
            <a:chExt cx="1139095" cy="5423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9095" cy="542322"/>
            </a:xfrm>
            <a:custGeom>
              <a:avLst/>
              <a:gdLst/>
              <a:ahLst/>
              <a:cxnLst/>
              <a:rect l="l" t="t" r="r" b="b"/>
              <a:pathLst>
                <a:path w="1139095" h="542322">
                  <a:moveTo>
                    <a:pt x="179004" y="0"/>
                  </a:moveTo>
                  <a:lnTo>
                    <a:pt x="960091" y="0"/>
                  </a:lnTo>
                  <a:cubicBezTo>
                    <a:pt x="1058952" y="0"/>
                    <a:pt x="1139095" y="80143"/>
                    <a:pt x="1139095" y="179004"/>
                  </a:cubicBezTo>
                  <a:lnTo>
                    <a:pt x="1139095" y="363318"/>
                  </a:lnTo>
                  <a:cubicBezTo>
                    <a:pt x="1139095" y="410793"/>
                    <a:pt x="1120235" y="456323"/>
                    <a:pt x="1086666" y="489893"/>
                  </a:cubicBezTo>
                  <a:cubicBezTo>
                    <a:pt x="1053096" y="523463"/>
                    <a:pt x="1007565" y="542322"/>
                    <a:pt x="960091" y="542322"/>
                  </a:cubicBezTo>
                  <a:lnTo>
                    <a:pt x="179004" y="542322"/>
                  </a:lnTo>
                  <a:cubicBezTo>
                    <a:pt x="131529" y="542322"/>
                    <a:pt x="85999" y="523463"/>
                    <a:pt x="52429" y="489893"/>
                  </a:cubicBezTo>
                  <a:cubicBezTo>
                    <a:pt x="18859" y="456323"/>
                    <a:pt x="0" y="410793"/>
                    <a:pt x="0" y="363318"/>
                  </a:cubicBezTo>
                  <a:lnTo>
                    <a:pt x="0" y="179004"/>
                  </a:lnTo>
                  <a:cubicBezTo>
                    <a:pt x="0" y="131529"/>
                    <a:pt x="18859" y="85999"/>
                    <a:pt x="52429" y="52429"/>
                  </a:cubicBezTo>
                  <a:cubicBezTo>
                    <a:pt x="85999" y="18859"/>
                    <a:pt x="131529" y="0"/>
                    <a:pt x="179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337271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39095" cy="58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28612" y="-19796"/>
            <a:ext cx="13133870" cy="322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Τι είναι προσωπικά δεδομένα;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25518" y="5386487"/>
            <a:ext cx="3767506" cy="56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Το όνομά μου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447407" y="3614092"/>
            <a:ext cx="1393186" cy="1125001"/>
            <a:chOff x="0" y="0"/>
            <a:chExt cx="366930" cy="2962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6930" cy="296297"/>
            </a:xfrm>
            <a:custGeom>
              <a:avLst/>
              <a:gdLst/>
              <a:ahLst/>
              <a:cxnLst/>
              <a:rect l="l" t="t" r="r" b="b"/>
              <a:pathLst>
                <a:path w="366930" h="296297">
                  <a:moveTo>
                    <a:pt x="0" y="0"/>
                  </a:moveTo>
                  <a:lnTo>
                    <a:pt x="366930" y="0"/>
                  </a:lnTo>
                  <a:lnTo>
                    <a:pt x="366930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33727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66930" cy="334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81500" y="4461140"/>
            <a:ext cx="4325000" cy="2059129"/>
            <a:chOff x="0" y="0"/>
            <a:chExt cx="1139095" cy="5423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39095" cy="542322"/>
            </a:xfrm>
            <a:custGeom>
              <a:avLst/>
              <a:gdLst/>
              <a:ahLst/>
              <a:cxnLst/>
              <a:rect l="l" t="t" r="r" b="b"/>
              <a:pathLst>
                <a:path w="1139095" h="542322">
                  <a:moveTo>
                    <a:pt x="179004" y="0"/>
                  </a:moveTo>
                  <a:lnTo>
                    <a:pt x="960091" y="0"/>
                  </a:lnTo>
                  <a:cubicBezTo>
                    <a:pt x="1058952" y="0"/>
                    <a:pt x="1139095" y="80143"/>
                    <a:pt x="1139095" y="179004"/>
                  </a:cubicBezTo>
                  <a:lnTo>
                    <a:pt x="1139095" y="363318"/>
                  </a:lnTo>
                  <a:cubicBezTo>
                    <a:pt x="1139095" y="410793"/>
                    <a:pt x="1120235" y="456323"/>
                    <a:pt x="1086666" y="489893"/>
                  </a:cubicBezTo>
                  <a:cubicBezTo>
                    <a:pt x="1053096" y="523463"/>
                    <a:pt x="1007565" y="542322"/>
                    <a:pt x="960091" y="542322"/>
                  </a:cubicBezTo>
                  <a:lnTo>
                    <a:pt x="179004" y="542322"/>
                  </a:lnTo>
                  <a:cubicBezTo>
                    <a:pt x="131529" y="542322"/>
                    <a:pt x="85999" y="523463"/>
                    <a:pt x="52429" y="489893"/>
                  </a:cubicBezTo>
                  <a:cubicBezTo>
                    <a:pt x="18859" y="456323"/>
                    <a:pt x="0" y="410793"/>
                    <a:pt x="0" y="363318"/>
                  </a:cubicBezTo>
                  <a:lnTo>
                    <a:pt x="0" y="179004"/>
                  </a:lnTo>
                  <a:cubicBezTo>
                    <a:pt x="0" y="131529"/>
                    <a:pt x="18859" y="85999"/>
                    <a:pt x="52429" y="52429"/>
                  </a:cubicBezTo>
                  <a:cubicBezTo>
                    <a:pt x="85999" y="18859"/>
                    <a:pt x="131529" y="0"/>
                    <a:pt x="179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337271"/>
              </a:solidFill>
              <a:prstDash val="lg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39095" cy="58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60247" y="5386487"/>
            <a:ext cx="3767506" cy="53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Η διεύθυνσή μου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382136" y="3614092"/>
            <a:ext cx="1393186" cy="1125001"/>
            <a:chOff x="0" y="0"/>
            <a:chExt cx="366930" cy="2962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6930" cy="296297"/>
            </a:xfrm>
            <a:custGeom>
              <a:avLst/>
              <a:gdLst/>
              <a:ahLst/>
              <a:cxnLst/>
              <a:rect l="l" t="t" r="r" b="b"/>
              <a:pathLst>
                <a:path w="366930" h="296297">
                  <a:moveTo>
                    <a:pt x="0" y="0"/>
                  </a:moveTo>
                  <a:lnTo>
                    <a:pt x="366930" y="0"/>
                  </a:lnTo>
                  <a:lnTo>
                    <a:pt x="366930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337271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66930" cy="334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916229" y="4461140"/>
            <a:ext cx="4325000" cy="2059129"/>
            <a:chOff x="0" y="0"/>
            <a:chExt cx="1139095" cy="5423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9095" cy="542322"/>
            </a:xfrm>
            <a:custGeom>
              <a:avLst/>
              <a:gdLst/>
              <a:ahLst/>
              <a:cxnLst/>
              <a:rect l="l" t="t" r="r" b="b"/>
              <a:pathLst>
                <a:path w="1139095" h="542322">
                  <a:moveTo>
                    <a:pt x="179004" y="0"/>
                  </a:moveTo>
                  <a:lnTo>
                    <a:pt x="960091" y="0"/>
                  </a:lnTo>
                  <a:cubicBezTo>
                    <a:pt x="1058952" y="0"/>
                    <a:pt x="1139095" y="80143"/>
                    <a:pt x="1139095" y="179004"/>
                  </a:cubicBezTo>
                  <a:lnTo>
                    <a:pt x="1139095" y="363318"/>
                  </a:lnTo>
                  <a:cubicBezTo>
                    <a:pt x="1139095" y="410793"/>
                    <a:pt x="1120235" y="456323"/>
                    <a:pt x="1086666" y="489893"/>
                  </a:cubicBezTo>
                  <a:cubicBezTo>
                    <a:pt x="1053096" y="523463"/>
                    <a:pt x="1007565" y="542322"/>
                    <a:pt x="960091" y="542322"/>
                  </a:cubicBezTo>
                  <a:lnTo>
                    <a:pt x="179004" y="542322"/>
                  </a:lnTo>
                  <a:cubicBezTo>
                    <a:pt x="131529" y="542322"/>
                    <a:pt x="85999" y="523463"/>
                    <a:pt x="52429" y="489893"/>
                  </a:cubicBezTo>
                  <a:cubicBezTo>
                    <a:pt x="18859" y="456323"/>
                    <a:pt x="0" y="410793"/>
                    <a:pt x="0" y="363318"/>
                  </a:cubicBezTo>
                  <a:lnTo>
                    <a:pt x="0" y="179004"/>
                  </a:lnTo>
                  <a:cubicBezTo>
                    <a:pt x="0" y="131529"/>
                    <a:pt x="18859" y="85999"/>
                    <a:pt x="52429" y="52429"/>
                  </a:cubicBezTo>
                  <a:cubicBezTo>
                    <a:pt x="85999" y="18859"/>
                    <a:pt x="131529" y="0"/>
                    <a:pt x="179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337271"/>
              </a:solidFill>
              <a:prstDash val="lgDash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139095" cy="58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194976" y="5405537"/>
            <a:ext cx="376750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Η φωτογραφία μου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63257" y="3654305"/>
            <a:ext cx="1092028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597986" y="3654305"/>
            <a:ext cx="1092028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32715" y="3654305"/>
            <a:ext cx="1092028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3</a:t>
            </a:r>
          </a:p>
        </p:txBody>
      </p:sp>
      <p:sp>
        <p:nvSpPr>
          <p:cNvPr id="28" name="Freeform 28"/>
          <p:cNvSpPr/>
          <p:nvPr/>
        </p:nvSpPr>
        <p:spPr>
          <a:xfrm>
            <a:off x="-334072" y="-1475968"/>
            <a:ext cx="3808435" cy="4114800"/>
          </a:xfrm>
          <a:custGeom>
            <a:avLst/>
            <a:gdLst/>
            <a:ahLst/>
            <a:cxnLst/>
            <a:rect l="l" t="t" r="r" b="b"/>
            <a:pathLst>
              <a:path w="3808435" h="4114800">
                <a:moveTo>
                  <a:pt x="0" y="0"/>
                </a:moveTo>
                <a:lnTo>
                  <a:pt x="3808435" y="0"/>
                </a:lnTo>
                <a:lnTo>
                  <a:pt x="380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2046771" y="7985259"/>
            <a:ext cx="4325000" cy="2059129"/>
            <a:chOff x="0" y="0"/>
            <a:chExt cx="1139095" cy="5423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39095" cy="542322"/>
            </a:xfrm>
            <a:custGeom>
              <a:avLst/>
              <a:gdLst/>
              <a:ahLst/>
              <a:cxnLst/>
              <a:rect l="l" t="t" r="r" b="b"/>
              <a:pathLst>
                <a:path w="1139095" h="542322">
                  <a:moveTo>
                    <a:pt x="179004" y="0"/>
                  </a:moveTo>
                  <a:lnTo>
                    <a:pt x="960091" y="0"/>
                  </a:lnTo>
                  <a:cubicBezTo>
                    <a:pt x="1058952" y="0"/>
                    <a:pt x="1139095" y="80143"/>
                    <a:pt x="1139095" y="179004"/>
                  </a:cubicBezTo>
                  <a:lnTo>
                    <a:pt x="1139095" y="363318"/>
                  </a:lnTo>
                  <a:cubicBezTo>
                    <a:pt x="1139095" y="410793"/>
                    <a:pt x="1120235" y="456323"/>
                    <a:pt x="1086666" y="489893"/>
                  </a:cubicBezTo>
                  <a:cubicBezTo>
                    <a:pt x="1053096" y="523463"/>
                    <a:pt x="1007565" y="542322"/>
                    <a:pt x="960091" y="542322"/>
                  </a:cubicBezTo>
                  <a:lnTo>
                    <a:pt x="179004" y="542322"/>
                  </a:lnTo>
                  <a:cubicBezTo>
                    <a:pt x="131529" y="542322"/>
                    <a:pt x="85999" y="523463"/>
                    <a:pt x="52429" y="489893"/>
                  </a:cubicBezTo>
                  <a:cubicBezTo>
                    <a:pt x="18859" y="456323"/>
                    <a:pt x="0" y="410793"/>
                    <a:pt x="0" y="363318"/>
                  </a:cubicBezTo>
                  <a:lnTo>
                    <a:pt x="0" y="179004"/>
                  </a:lnTo>
                  <a:cubicBezTo>
                    <a:pt x="0" y="131529"/>
                    <a:pt x="18859" y="85999"/>
                    <a:pt x="52429" y="52429"/>
                  </a:cubicBezTo>
                  <a:cubicBezTo>
                    <a:pt x="85999" y="18859"/>
                    <a:pt x="131529" y="0"/>
                    <a:pt x="179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337271"/>
              </a:solidFill>
              <a:prstDash val="lgDash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139095" cy="58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233047" y="7985259"/>
            <a:ext cx="4325000" cy="2059129"/>
            <a:chOff x="0" y="0"/>
            <a:chExt cx="1139095" cy="54232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39095" cy="542322"/>
            </a:xfrm>
            <a:custGeom>
              <a:avLst/>
              <a:gdLst/>
              <a:ahLst/>
              <a:cxnLst/>
              <a:rect l="l" t="t" r="r" b="b"/>
              <a:pathLst>
                <a:path w="1139095" h="542322">
                  <a:moveTo>
                    <a:pt x="179004" y="0"/>
                  </a:moveTo>
                  <a:lnTo>
                    <a:pt x="960091" y="0"/>
                  </a:lnTo>
                  <a:cubicBezTo>
                    <a:pt x="1058952" y="0"/>
                    <a:pt x="1139095" y="80143"/>
                    <a:pt x="1139095" y="179004"/>
                  </a:cubicBezTo>
                  <a:lnTo>
                    <a:pt x="1139095" y="363318"/>
                  </a:lnTo>
                  <a:cubicBezTo>
                    <a:pt x="1139095" y="410793"/>
                    <a:pt x="1120235" y="456323"/>
                    <a:pt x="1086666" y="489893"/>
                  </a:cubicBezTo>
                  <a:cubicBezTo>
                    <a:pt x="1053096" y="523463"/>
                    <a:pt x="1007565" y="542322"/>
                    <a:pt x="960091" y="542322"/>
                  </a:cubicBezTo>
                  <a:lnTo>
                    <a:pt x="179004" y="542322"/>
                  </a:lnTo>
                  <a:cubicBezTo>
                    <a:pt x="131529" y="542322"/>
                    <a:pt x="85999" y="523463"/>
                    <a:pt x="52429" y="489893"/>
                  </a:cubicBezTo>
                  <a:cubicBezTo>
                    <a:pt x="18859" y="456323"/>
                    <a:pt x="0" y="410793"/>
                    <a:pt x="0" y="363318"/>
                  </a:cubicBezTo>
                  <a:lnTo>
                    <a:pt x="0" y="179004"/>
                  </a:lnTo>
                  <a:cubicBezTo>
                    <a:pt x="0" y="131529"/>
                    <a:pt x="18859" y="85999"/>
                    <a:pt x="52429" y="52429"/>
                  </a:cubicBezTo>
                  <a:cubicBezTo>
                    <a:pt x="85999" y="18859"/>
                    <a:pt x="131529" y="0"/>
                    <a:pt x="179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337271"/>
              </a:solidFill>
              <a:prstDash val="lgDash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139095" cy="58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419323" y="7985259"/>
            <a:ext cx="4325000" cy="2059129"/>
            <a:chOff x="0" y="0"/>
            <a:chExt cx="1139095" cy="54232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39095" cy="542322"/>
            </a:xfrm>
            <a:custGeom>
              <a:avLst/>
              <a:gdLst/>
              <a:ahLst/>
              <a:cxnLst/>
              <a:rect l="l" t="t" r="r" b="b"/>
              <a:pathLst>
                <a:path w="1139095" h="542322">
                  <a:moveTo>
                    <a:pt x="179004" y="0"/>
                  </a:moveTo>
                  <a:lnTo>
                    <a:pt x="960091" y="0"/>
                  </a:lnTo>
                  <a:cubicBezTo>
                    <a:pt x="1058952" y="0"/>
                    <a:pt x="1139095" y="80143"/>
                    <a:pt x="1139095" y="179004"/>
                  </a:cubicBezTo>
                  <a:lnTo>
                    <a:pt x="1139095" y="363318"/>
                  </a:lnTo>
                  <a:cubicBezTo>
                    <a:pt x="1139095" y="410793"/>
                    <a:pt x="1120235" y="456323"/>
                    <a:pt x="1086666" y="489893"/>
                  </a:cubicBezTo>
                  <a:cubicBezTo>
                    <a:pt x="1053096" y="523463"/>
                    <a:pt x="1007565" y="542322"/>
                    <a:pt x="960091" y="542322"/>
                  </a:cubicBezTo>
                  <a:lnTo>
                    <a:pt x="179004" y="542322"/>
                  </a:lnTo>
                  <a:cubicBezTo>
                    <a:pt x="131529" y="542322"/>
                    <a:pt x="85999" y="523463"/>
                    <a:pt x="52429" y="489893"/>
                  </a:cubicBezTo>
                  <a:cubicBezTo>
                    <a:pt x="18859" y="456323"/>
                    <a:pt x="0" y="410793"/>
                    <a:pt x="0" y="363318"/>
                  </a:cubicBezTo>
                  <a:lnTo>
                    <a:pt x="0" y="179004"/>
                  </a:lnTo>
                  <a:cubicBezTo>
                    <a:pt x="0" y="131529"/>
                    <a:pt x="18859" y="85999"/>
                    <a:pt x="52429" y="52429"/>
                  </a:cubicBezTo>
                  <a:cubicBezTo>
                    <a:pt x="85999" y="18859"/>
                    <a:pt x="131529" y="0"/>
                    <a:pt x="1790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337271"/>
              </a:solidFill>
              <a:prstDash val="lgDash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139095" cy="58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512678" y="7422759"/>
            <a:ext cx="1393186" cy="1125001"/>
            <a:chOff x="0" y="0"/>
            <a:chExt cx="366930" cy="29629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66930" cy="296297"/>
            </a:xfrm>
            <a:custGeom>
              <a:avLst/>
              <a:gdLst/>
              <a:ahLst/>
              <a:cxnLst/>
              <a:rect l="l" t="t" r="r" b="b"/>
              <a:pathLst>
                <a:path w="366930" h="296297">
                  <a:moveTo>
                    <a:pt x="0" y="0"/>
                  </a:moveTo>
                  <a:lnTo>
                    <a:pt x="366930" y="0"/>
                  </a:lnTo>
                  <a:lnTo>
                    <a:pt x="366930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337271"/>
            </a:solidFill>
            <a:ln cap="sq">
              <a:noFill/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366930" cy="334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597986" y="7422759"/>
            <a:ext cx="1393186" cy="1125001"/>
            <a:chOff x="0" y="0"/>
            <a:chExt cx="366930" cy="29629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66930" cy="296297"/>
            </a:xfrm>
            <a:custGeom>
              <a:avLst/>
              <a:gdLst/>
              <a:ahLst/>
              <a:cxnLst/>
              <a:rect l="l" t="t" r="r" b="b"/>
              <a:pathLst>
                <a:path w="366930" h="296297">
                  <a:moveTo>
                    <a:pt x="0" y="0"/>
                  </a:moveTo>
                  <a:lnTo>
                    <a:pt x="366930" y="0"/>
                  </a:lnTo>
                  <a:lnTo>
                    <a:pt x="366930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337271"/>
            </a:solidFill>
            <a:ln cap="sq">
              <a:noFill/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366930" cy="334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683294" y="7422759"/>
            <a:ext cx="1393186" cy="1125001"/>
            <a:chOff x="0" y="0"/>
            <a:chExt cx="366930" cy="29629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66930" cy="296297"/>
            </a:xfrm>
            <a:custGeom>
              <a:avLst/>
              <a:gdLst/>
              <a:ahLst/>
              <a:cxnLst/>
              <a:rect l="l" t="t" r="r" b="b"/>
              <a:pathLst>
                <a:path w="366930" h="296297">
                  <a:moveTo>
                    <a:pt x="0" y="0"/>
                  </a:moveTo>
                  <a:lnTo>
                    <a:pt x="366930" y="0"/>
                  </a:lnTo>
                  <a:lnTo>
                    <a:pt x="366930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337271"/>
            </a:solidFill>
            <a:ln cap="sq">
              <a:noFill/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366930" cy="334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663257" y="7462972"/>
            <a:ext cx="1092028" cy="901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49533" y="7462972"/>
            <a:ext cx="1092028" cy="901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786897" y="7462972"/>
            <a:ext cx="1092028" cy="901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325518" y="8943033"/>
            <a:ext cx="3767506" cy="56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Το τηλέφωνό μου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538994" y="8890660"/>
            <a:ext cx="3767506" cy="56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Το email μου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740990" y="8890660"/>
            <a:ext cx="3767506" cy="56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Το username μου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82456" y="4637361"/>
            <a:ext cx="4634336" cy="1193812"/>
            <a:chOff x="0" y="0"/>
            <a:chExt cx="1220566" cy="3144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0566" cy="314420"/>
            </a:xfrm>
            <a:custGeom>
              <a:avLst/>
              <a:gdLst/>
              <a:ahLst/>
              <a:cxnLst/>
              <a:rect l="l" t="t" r="r" b="b"/>
              <a:pathLst>
                <a:path w="1220566" h="314420">
                  <a:moveTo>
                    <a:pt x="0" y="0"/>
                  </a:moveTo>
                  <a:lnTo>
                    <a:pt x="1220566" y="0"/>
                  </a:lnTo>
                  <a:lnTo>
                    <a:pt x="1220566" y="314420"/>
                  </a:lnTo>
                  <a:lnTo>
                    <a:pt x="0" y="314420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0566" cy="352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26832" y="4637361"/>
            <a:ext cx="4634336" cy="1193812"/>
            <a:chOff x="0" y="0"/>
            <a:chExt cx="1220566" cy="3144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0566" cy="314420"/>
            </a:xfrm>
            <a:custGeom>
              <a:avLst/>
              <a:gdLst/>
              <a:ahLst/>
              <a:cxnLst/>
              <a:rect l="l" t="t" r="r" b="b"/>
              <a:pathLst>
                <a:path w="1220566" h="314420">
                  <a:moveTo>
                    <a:pt x="0" y="0"/>
                  </a:moveTo>
                  <a:lnTo>
                    <a:pt x="1220566" y="0"/>
                  </a:lnTo>
                  <a:lnTo>
                    <a:pt x="1220566" y="314420"/>
                  </a:lnTo>
                  <a:lnTo>
                    <a:pt x="0" y="314420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20566" cy="352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71208" y="4637361"/>
            <a:ext cx="4634336" cy="1193812"/>
            <a:chOff x="0" y="0"/>
            <a:chExt cx="1220566" cy="3144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0566" cy="314420"/>
            </a:xfrm>
            <a:custGeom>
              <a:avLst/>
              <a:gdLst/>
              <a:ahLst/>
              <a:cxnLst/>
              <a:rect l="l" t="t" r="r" b="b"/>
              <a:pathLst>
                <a:path w="1220566" h="314420">
                  <a:moveTo>
                    <a:pt x="0" y="0"/>
                  </a:moveTo>
                  <a:lnTo>
                    <a:pt x="1220566" y="0"/>
                  </a:lnTo>
                  <a:lnTo>
                    <a:pt x="1220566" y="314420"/>
                  </a:lnTo>
                  <a:lnTo>
                    <a:pt x="0" y="314420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20566" cy="352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04644" y="6545547"/>
            <a:ext cx="4634336" cy="2017284"/>
            <a:chOff x="0" y="0"/>
            <a:chExt cx="1220566" cy="5313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0566" cy="531301"/>
            </a:xfrm>
            <a:custGeom>
              <a:avLst/>
              <a:gdLst/>
              <a:ahLst/>
              <a:cxnLst/>
              <a:rect l="l" t="t" r="r" b="b"/>
              <a:pathLst>
                <a:path w="1220566" h="531301">
                  <a:moveTo>
                    <a:pt x="0" y="0"/>
                  </a:moveTo>
                  <a:lnTo>
                    <a:pt x="1220566" y="0"/>
                  </a:lnTo>
                  <a:lnTo>
                    <a:pt x="1220566" y="531301"/>
                  </a:lnTo>
                  <a:lnTo>
                    <a:pt x="0" y="531301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20566" cy="569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49020" y="6545547"/>
            <a:ext cx="4586345" cy="2017284"/>
            <a:chOff x="0" y="0"/>
            <a:chExt cx="1207926" cy="5313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7926" cy="531301"/>
            </a:xfrm>
            <a:custGeom>
              <a:avLst/>
              <a:gdLst/>
              <a:ahLst/>
              <a:cxnLst/>
              <a:rect l="l" t="t" r="r" b="b"/>
              <a:pathLst>
                <a:path w="1207926" h="531301">
                  <a:moveTo>
                    <a:pt x="0" y="0"/>
                  </a:moveTo>
                  <a:lnTo>
                    <a:pt x="1207926" y="0"/>
                  </a:lnTo>
                  <a:lnTo>
                    <a:pt x="1207926" y="531301"/>
                  </a:lnTo>
                  <a:lnTo>
                    <a:pt x="0" y="531301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07926" cy="569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15690050" y="7739359"/>
            <a:ext cx="3551363" cy="1646945"/>
          </a:xfrm>
          <a:custGeom>
            <a:avLst/>
            <a:gdLst/>
            <a:ahLst/>
            <a:cxnLst/>
            <a:rect l="l" t="t" r="r" b="b"/>
            <a:pathLst>
              <a:path w="3551363" h="1646945">
                <a:moveTo>
                  <a:pt x="3551363" y="0"/>
                </a:moveTo>
                <a:lnTo>
                  <a:pt x="0" y="0"/>
                </a:lnTo>
                <a:lnTo>
                  <a:pt x="0" y="1646944"/>
                </a:lnTo>
                <a:lnTo>
                  <a:pt x="3551363" y="1646944"/>
                </a:lnTo>
                <a:lnTo>
                  <a:pt x="35513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183785" y="25556"/>
            <a:ext cx="11310390" cy="482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Δραστηριότητα</a:t>
            </a:r>
          </a:p>
          <a:p>
            <a:pPr algn="ctr">
              <a:lnSpc>
                <a:spcPts val="12600"/>
              </a:lnSpc>
            </a:pPr>
            <a:endParaRPr/>
          </a:p>
          <a:p>
            <a:pPr algn="ctr">
              <a:lnSpc>
                <a:spcPts val="126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839779" y="4750079"/>
            <a:ext cx="4119690" cy="86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Όνομα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84155" y="4750079"/>
            <a:ext cx="4119690" cy="86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Ψευδώνυμο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28531" y="4750079"/>
            <a:ext cx="4119690" cy="86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Τηλέφωνο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61967" y="6658266"/>
            <a:ext cx="4119690" cy="17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Αγαπημένο φαγητό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06343" y="6658266"/>
            <a:ext cx="4119690" cy="17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Username &amp; Password</a:t>
            </a:r>
          </a:p>
        </p:txBody>
      </p:sp>
      <p:sp>
        <p:nvSpPr>
          <p:cNvPr id="25" name="Freeform 25"/>
          <p:cNvSpPr/>
          <p:nvPr/>
        </p:nvSpPr>
        <p:spPr>
          <a:xfrm>
            <a:off x="-746982" y="1028700"/>
            <a:ext cx="3551363" cy="1646945"/>
          </a:xfrm>
          <a:custGeom>
            <a:avLst/>
            <a:gdLst/>
            <a:ahLst/>
            <a:cxnLst/>
            <a:rect l="l" t="t" r="r" b="b"/>
            <a:pathLst>
              <a:path w="3551363" h="1646945">
                <a:moveTo>
                  <a:pt x="0" y="0"/>
                </a:moveTo>
                <a:lnTo>
                  <a:pt x="3551364" y="0"/>
                </a:lnTo>
                <a:lnTo>
                  <a:pt x="3551364" y="1646945"/>
                </a:lnTo>
                <a:lnTo>
                  <a:pt x="0" y="1646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0" y="2483067"/>
            <a:ext cx="18288000" cy="153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i="1">
                <a:solidFill>
                  <a:srgbClr val="337271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Σκέψου. Ποιo από τα παρακάτω ΔΕΝ είναι προσωπικό δεδομένο;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99932" y="-1172339"/>
            <a:ext cx="6257264" cy="3629213"/>
          </a:xfrm>
          <a:custGeom>
            <a:avLst/>
            <a:gdLst/>
            <a:ahLst/>
            <a:cxnLst/>
            <a:rect l="l" t="t" r="r" b="b"/>
            <a:pathLst>
              <a:path w="6257264" h="3629213">
                <a:moveTo>
                  <a:pt x="0" y="0"/>
                </a:moveTo>
                <a:lnTo>
                  <a:pt x="6257264" y="0"/>
                </a:lnTo>
                <a:lnTo>
                  <a:pt x="6257264" y="3629214"/>
                </a:lnTo>
                <a:lnTo>
                  <a:pt x="0" y="3629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33991" y="6870677"/>
            <a:ext cx="2977619" cy="4114800"/>
          </a:xfrm>
          <a:custGeom>
            <a:avLst/>
            <a:gdLst/>
            <a:ahLst/>
            <a:cxnLst/>
            <a:rect l="l" t="t" r="r" b="b"/>
            <a:pathLst>
              <a:path w="2977619" h="4114800">
                <a:moveTo>
                  <a:pt x="0" y="0"/>
                </a:moveTo>
                <a:lnTo>
                  <a:pt x="2977619" y="0"/>
                </a:lnTo>
                <a:lnTo>
                  <a:pt x="29776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43945">
            <a:off x="15781316" y="1936181"/>
            <a:ext cx="1477984" cy="1477984"/>
          </a:xfrm>
          <a:custGeom>
            <a:avLst/>
            <a:gdLst/>
            <a:ahLst/>
            <a:cxnLst/>
            <a:rect l="l" t="t" r="r" b="b"/>
            <a:pathLst>
              <a:path w="1477984" h="1477984">
                <a:moveTo>
                  <a:pt x="0" y="0"/>
                </a:moveTo>
                <a:lnTo>
                  <a:pt x="1477984" y="0"/>
                </a:lnTo>
                <a:lnTo>
                  <a:pt x="1477984" y="1477984"/>
                </a:lnTo>
                <a:lnTo>
                  <a:pt x="0" y="147798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20964" y="1305162"/>
            <a:ext cx="8695587" cy="162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dirty="0" err="1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Τι</a:t>
            </a:r>
            <a:r>
              <a:rPr lang="en-US" sz="9000" dirty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 </a:t>
            </a:r>
            <a:r>
              <a:rPr lang="en-US" sz="9000" dirty="0" err="1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είναι</a:t>
            </a:r>
            <a:r>
              <a:rPr lang="en-US" sz="9000" dirty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 </a:t>
            </a:r>
            <a:r>
              <a:rPr lang="en-US" sz="9000" dirty="0" smtClean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GDPR</a:t>
            </a:r>
            <a:r>
              <a:rPr lang="el-GR" sz="9000" dirty="0" smtClean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*</a:t>
            </a:r>
            <a:r>
              <a:rPr lang="en-US" sz="9000" dirty="0" smtClean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;</a:t>
            </a:r>
            <a:endParaRPr lang="en-US" sz="9000" dirty="0">
              <a:solidFill>
                <a:srgbClr val="337271"/>
              </a:solidFill>
              <a:latin typeface="AC Diary Girl"/>
              <a:ea typeface="AC Diary Girl"/>
              <a:cs typeface="AC Diary Girl"/>
              <a:sym typeface="AC Diary Gir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74976" y="3915350"/>
            <a:ext cx="14338047" cy="584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8" lvl="1" indent="-367029" algn="l">
              <a:lnSpc>
                <a:spcPts val="6799"/>
              </a:lnSpc>
              <a:buFont typeface="Arial"/>
              <a:buChar char="•"/>
            </a:pP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Είναι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ένας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κανονισμός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της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Ευρωπαϊκής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Ένωσης</a:t>
            </a:r>
            <a:endParaRPr lang="en-US" sz="3399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34058" lvl="1" indent="-367029" algn="l">
              <a:lnSpc>
                <a:spcPts val="6799"/>
              </a:lnSpc>
              <a:buFont typeface="Arial"/>
              <a:buChar char="•"/>
            </a:pP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Προστατεύει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τα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προσωπικά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δεδομένα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όλων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των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πολιτών</a:t>
            </a:r>
            <a:endParaRPr lang="en-US" sz="3399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34058" lvl="1" indent="-367029" algn="l">
              <a:lnSpc>
                <a:spcPts val="6799"/>
              </a:lnSpc>
              <a:buFont typeface="Arial"/>
              <a:buChar char="•"/>
            </a:pP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Ισχύει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για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όλους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μικρούς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και</a:t>
            </a:r>
            <a:r>
              <a:rPr lang="en-US" sz="3399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399" dirty="0" err="1" smtClean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μεγάλους</a:t>
            </a:r>
            <a:endParaRPr lang="el-GR" sz="3399" dirty="0" smtClean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34058" lvl="1" indent="-367029" algn="l">
              <a:lnSpc>
                <a:spcPts val="6799"/>
              </a:lnSpc>
              <a:buFont typeface="Arial"/>
              <a:buChar char="•"/>
            </a:pPr>
            <a:endParaRPr lang="el-GR" sz="3399" dirty="0" smtClean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34058" lvl="1" indent="-367029" algn="l">
              <a:lnSpc>
                <a:spcPts val="6799"/>
              </a:lnSpc>
              <a:buFont typeface="Arial"/>
              <a:buChar char="•"/>
            </a:pPr>
            <a:endParaRPr lang="el-GR" sz="3399" dirty="0" smtClean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34058" lvl="1" indent="-367029">
              <a:lnSpc>
                <a:spcPts val="6799"/>
              </a:lnSpc>
            </a:pPr>
            <a:r>
              <a:rPr lang="el-GR" sz="3399" dirty="0" smtClean="0">
                <a:solidFill>
                  <a:srgbClr val="3A5042"/>
                </a:solidFill>
                <a:latin typeface="Nunito"/>
                <a:ea typeface="Nunito"/>
                <a:cs typeface="Nunito"/>
                <a:sym typeface="Nunito"/>
              </a:rPr>
              <a:t>*</a:t>
            </a:r>
            <a:r>
              <a:rPr lang="el-GR" sz="3600" dirty="0" smtClean="0">
                <a:solidFill>
                  <a:srgbClr val="3A5042"/>
                </a:solidFill>
              </a:rPr>
              <a:t> γενικός κανονισμός για την προστασία των προσωπικών δεδομένων</a:t>
            </a:r>
            <a:endParaRPr lang="en-US" sz="3399" dirty="0">
              <a:solidFill>
                <a:srgbClr val="3A504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759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97845" y="3579127"/>
            <a:ext cx="12892311" cy="1365838"/>
            <a:chOff x="0" y="0"/>
            <a:chExt cx="3395506" cy="3597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5506" cy="359727"/>
            </a:xfrm>
            <a:custGeom>
              <a:avLst/>
              <a:gdLst/>
              <a:ahLst/>
              <a:cxnLst/>
              <a:rect l="l" t="t" r="r" b="b"/>
              <a:pathLst>
                <a:path w="3395506" h="359727">
                  <a:moveTo>
                    <a:pt x="0" y="0"/>
                  </a:moveTo>
                  <a:lnTo>
                    <a:pt x="3395506" y="0"/>
                  </a:lnTo>
                  <a:lnTo>
                    <a:pt x="3395506" y="359727"/>
                  </a:lnTo>
                  <a:lnTo>
                    <a:pt x="0" y="359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372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5506" cy="397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97845" y="5345015"/>
            <a:ext cx="12892311" cy="1365838"/>
            <a:chOff x="0" y="0"/>
            <a:chExt cx="3395506" cy="3597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95506" cy="359727"/>
            </a:xfrm>
            <a:custGeom>
              <a:avLst/>
              <a:gdLst/>
              <a:ahLst/>
              <a:cxnLst/>
              <a:rect l="l" t="t" r="r" b="b"/>
              <a:pathLst>
                <a:path w="3395506" h="359727">
                  <a:moveTo>
                    <a:pt x="0" y="0"/>
                  </a:moveTo>
                  <a:lnTo>
                    <a:pt x="3395506" y="0"/>
                  </a:lnTo>
                  <a:lnTo>
                    <a:pt x="3395506" y="359727"/>
                  </a:lnTo>
                  <a:lnTo>
                    <a:pt x="0" y="359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3727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395506" cy="397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97845" y="7110903"/>
            <a:ext cx="12892311" cy="1365838"/>
            <a:chOff x="0" y="0"/>
            <a:chExt cx="3395506" cy="3597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95506" cy="359727"/>
            </a:xfrm>
            <a:custGeom>
              <a:avLst/>
              <a:gdLst/>
              <a:ahLst/>
              <a:cxnLst/>
              <a:rect l="l" t="t" r="r" b="b"/>
              <a:pathLst>
                <a:path w="3395506" h="359727">
                  <a:moveTo>
                    <a:pt x="0" y="0"/>
                  </a:moveTo>
                  <a:lnTo>
                    <a:pt x="3395506" y="0"/>
                  </a:lnTo>
                  <a:lnTo>
                    <a:pt x="3395506" y="359727"/>
                  </a:lnTo>
                  <a:lnTo>
                    <a:pt x="0" y="359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3727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395506" cy="397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70145" y="493633"/>
            <a:ext cx="16436779" cy="268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Ποια δεδομένα δεν πρέπει να μοιράζομαι εύκολα;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83500" y="3690546"/>
            <a:ext cx="12721001" cy="69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Όνομα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83500" y="5456434"/>
            <a:ext cx="12721001" cy="69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Φωτογραφίες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83500" y="7222322"/>
            <a:ext cx="12721001" cy="69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Τοποθεσία</a:t>
            </a:r>
          </a:p>
        </p:txBody>
      </p:sp>
      <p:sp>
        <p:nvSpPr>
          <p:cNvPr id="16" name="Freeform 16"/>
          <p:cNvSpPr/>
          <p:nvPr/>
        </p:nvSpPr>
        <p:spPr>
          <a:xfrm>
            <a:off x="-334072" y="-1475968"/>
            <a:ext cx="3808435" cy="4114800"/>
          </a:xfrm>
          <a:custGeom>
            <a:avLst/>
            <a:gdLst/>
            <a:ahLst/>
            <a:cxnLst/>
            <a:rect l="l" t="t" r="r" b="b"/>
            <a:pathLst>
              <a:path w="3808435" h="4114800">
                <a:moveTo>
                  <a:pt x="0" y="0"/>
                </a:moveTo>
                <a:lnTo>
                  <a:pt x="3808435" y="0"/>
                </a:lnTo>
                <a:lnTo>
                  <a:pt x="380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406006" y="9057766"/>
            <a:ext cx="4196989" cy="770720"/>
          </a:xfrm>
          <a:custGeom>
            <a:avLst/>
            <a:gdLst/>
            <a:ahLst/>
            <a:cxnLst/>
            <a:rect l="l" t="t" r="r" b="b"/>
            <a:pathLst>
              <a:path w="4196989" h="770720">
                <a:moveTo>
                  <a:pt x="0" y="0"/>
                </a:moveTo>
                <a:lnTo>
                  <a:pt x="4196989" y="0"/>
                </a:lnTo>
                <a:lnTo>
                  <a:pt x="4196989" y="770720"/>
                </a:lnTo>
                <a:lnTo>
                  <a:pt x="0" y="770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2783500" y="8921162"/>
            <a:ext cx="12721001" cy="1365838"/>
            <a:chOff x="0" y="0"/>
            <a:chExt cx="3350387" cy="3597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350387" cy="359727"/>
            </a:xfrm>
            <a:custGeom>
              <a:avLst/>
              <a:gdLst/>
              <a:ahLst/>
              <a:cxnLst/>
              <a:rect l="l" t="t" r="r" b="b"/>
              <a:pathLst>
                <a:path w="3350387" h="359727">
                  <a:moveTo>
                    <a:pt x="0" y="0"/>
                  </a:moveTo>
                  <a:lnTo>
                    <a:pt x="3350387" y="0"/>
                  </a:lnTo>
                  <a:lnTo>
                    <a:pt x="3350387" y="359727"/>
                  </a:lnTo>
                  <a:lnTo>
                    <a:pt x="0" y="359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37271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350387" cy="397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954810" y="9132546"/>
            <a:ext cx="12721001" cy="69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e- mail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4705" y="255652"/>
            <a:ext cx="17709780" cy="2863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Πώς προστατεύω τα προσωπικά μου δεδομένα;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92167" y="4203781"/>
            <a:ext cx="14630634" cy="4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5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Δεν μοιράζομαι πληροφορίες με αγνώστους</a:t>
            </a:r>
          </a:p>
          <a:p>
            <a:pPr marL="842005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Ρωτάω πάντα τους γονείς ή τους δασκάλους μου</a:t>
            </a:r>
          </a:p>
          <a:p>
            <a:pPr marL="842005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Χρησιμοποιώ ασφαλείς και δυνατούς κωδικούς</a:t>
            </a:r>
          </a:p>
          <a:p>
            <a:pPr marL="842005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Αποφεύγω να δημοσιεύω ευαίσθητα στοιχεία στο διαδίκτυο</a:t>
            </a:r>
          </a:p>
          <a:p>
            <a:pPr algn="ctr">
              <a:lnSpc>
                <a:spcPts val="5459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-2099932" y="-1172339"/>
            <a:ext cx="6257264" cy="3629213"/>
          </a:xfrm>
          <a:custGeom>
            <a:avLst/>
            <a:gdLst/>
            <a:ahLst/>
            <a:cxnLst/>
            <a:rect l="l" t="t" r="r" b="b"/>
            <a:pathLst>
              <a:path w="6257264" h="3629213">
                <a:moveTo>
                  <a:pt x="0" y="0"/>
                </a:moveTo>
                <a:lnTo>
                  <a:pt x="6257264" y="0"/>
                </a:lnTo>
                <a:lnTo>
                  <a:pt x="6257264" y="3629214"/>
                </a:lnTo>
                <a:lnTo>
                  <a:pt x="0" y="3629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33991" y="6870677"/>
            <a:ext cx="2977619" cy="4114800"/>
          </a:xfrm>
          <a:custGeom>
            <a:avLst/>
            <a:gdLst/>
            <a:ahLst/>
            <a:cxnLst/>
            <a:rect l="l" t="t" r="r" b="b"/>
            <a:pathLst>
              <a:path w="2977619" h="4114800">
                <a:moveTo>
                  <a:pt x="0" y="0"/>
                </a:moveTo>
                <a:lnTo>
                  <a:pt x="2977619" y="0"/>
                </a:lnTo>
                <a:lnTo>
                  <a:pt x="29776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7790">
            <a:off x="16445849" y="5755251"/>
            <a:ext cx="1223255" cy="1621181"/>
          </a:xfrm>
          <a:custGeom>
            <a:avLst/>
            <a:gdLst/>
            <a:ahLst/>
            <a:cxnLst/>
            <a:rect l="l" t="t" r="r" b="b"/>
            <a:pathLst>
              <a:path w="1223255" h="1621181">
                <a:moveTo>
                  <a:pt x="0" y="0"/>
                </a:moveTo>
                <a:lnTo>
                  <a:pt x="1223255" y="0"/>
                </a:lnTo>
                <a:lnTo>
                  <a:pt x="1223255" y="1621182"/>
                </a:lnTo>
                <a:lnTo>
                  <a:pt x="0" y="16211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84466" y="358003"/>
            <a:ext cx="10519068" cy="159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0"/>
              </a:lnSpc>
            </a:pPr>
            <a:r>
              <a:rPr lang="en-US" sz="89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Δραστηριότητα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74976" y="4115375"/>
            <a:ext cx="14338047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Ένας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ισχυρός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κωδικός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περιέχει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συνήθως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πάνω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από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8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χαρακτήρες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ανάμεσα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στους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οποίους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συναντάμε</a:t>
            </a:r>
            <a:endParaRPr lang="en-US" sz="3000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κεφαλαία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και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μικρά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γράμματα</a:t>
            </a:r>
            <a:endParaRPr lang="en-US" sz="3000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σύμβολα</a:t>
            </a:r>
            <a:endParaRPr lang="en-US" sz="3000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αριθμούς</a:t>
            </a:r>
            <a:endParaRPr lang="en-US" sz="3000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Παράδειγμα</a:t>
            </a:r>
            <a:r>
              <a:rPr lang="en-US" sz="3000" dirty="0" smtClean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l-GR" sz="3000" dirty="0" smtClean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n-US" sz="3000" dirty="0" smtClean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HKOSheo19_*</a:t>
            </a:r>
          </a:p>
          <a:p>
            <a:pPr algn="l">
              <a:lnSpc>
                <a:spcPts val="4200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 flipH="1">
            <a:off x="15690050" y="7739359"/>
            <a:ext cx="3551363" cy="1646945"/>
          </a:xfrm>
          <a:custGeom>
            <a:avLst/>
            <a:gdLst/>
            <a:ahLst/>
            <a:cxnLst/>
            <a:rect l="l" t="t" r="r" b="b"/>
            <a:pathLst>
              <a:path w="3551363" h="1646945">
                <a:moveTo>
                  <a:pt x="3551363" y="0"/>
                </a:moveTo>
                <a:lnTo>
                  <a:pt x="0" y="0"/>
                </a:lnTo>
                <a:lnTo>
                  <a:pt x="0" y="1646944"/>
                </a:lnTo>
                <a:lnTo>
                  <a:pt x="3551363" y="1646944"/>
                </a:lnTo>
                <a:lnTo>
                  <a:pt x="35513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746982" y="1028700"/>
            <a:ext cx="3551363" cy="1646945"/>
          </a:xfrm>
          <a:custGeom>
            <a:avLst/>
            <a:gdLst/>
            <a:ahLst/>
            <a:cxnLst/>
            <a:rect l="l" t="t" r="r" b="b"/>
            <a:pathLst>
              <a:path w="3551363" h="1646945">
                <a:moveTo>
                  <a:pt x="0" y="0"/>
                </a:moveTo>
                <a:lnTo>
                  <a:pt x="3551364" y="0"/>
                </a:lnTo>
                <a:lnTo>
                  <a:pt x="3551364" y="1646945"/>
                </a:lnTo>
                <a:lnTo>
                  <a:pt x="0" y="1646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84466" y="2123629"/>
            <a:ext cx="10519068" cy="16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i="1">
                <a:solidFill>
                  <a:srgbClr val="337271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Φτιάξε έναν δικό σου ισχυρό κωδικό!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14712" y="7358078"/>
            <a:ext cx="10519068" cy="13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endParaRPr lang="el-GR" sz="3800" b="1" dirty="0" smtClean="0">
              <a:solidFill>
                <a:srgbClr val="337271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5320"/>
              </a:lnSpc>
            </a:pPr>
            <a:r>
              <a:rPr lang="en-US" sz="3800" b="1" dirty="0" err="1" smtClean="0">
                <a:solidFill>
                  <a:srgbClr val="33727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Σειρά</a:t>
            </a:r>
            <a:r>
              <a:rPr lang="en-US" sz="3800" b="1" dirty="0" smtClean="0">
                <a:solidFill>
                  <a:srgbClr val="33727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800" b="1" dirty="0" err="1">
                <a:solidFill>
                  <a:srgbClr val="33727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σου</a:t>
            </a:r>
            <a:r>
              <a:rPr lang="en-US" sz="3800" b="1" dirty="0">
                <a:solidFill>
                  <a:srgbClr val="33727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!</a:t>
            </a:r>
          </a:p>
        </p:txBody>
      </p:sp>
      <p:sp>
        <p:nvSpPr>
          <p:cNvPr id="9" name="Freeform 9"/>
          <p:cNvSpPr/>
          <p:nvPr/>
        </p:nvSpPr>
        <p:spPr>
          <a:xfrm rot="-537417">
            <a:off x="11866425" y="6396425"/>
            <a:ext cx="3549699" cy="2562238"/>
          </a:xfrm>
          <a:custGeom>
            <a:avLst/>
            <a:gdLst/>
            <a:ahLst/>
            <a:cxnLst/>
            <a:rect l="l" t="t" r="r" b="b"/>
            <a:pathLst>
              <a:path w="3549699" h="2562238">
                <a:moveTo>
                  <a:pt x="0" y="0"/>
                </a:moveTo>
                <a:lnTo>
                  <a:pt x="3549700" y="0"/>
                </a:lnTo>
                <a:lnTo>
                  <a:pt x="3549700" y="2562238"/>
                </a:lnTo>
                <a:lnTo>
                  <a:pt x="0" y="2562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3"/>
          <p:cNvGrpSpPr/>
          <p:nvPr/>
        </p:nvGrpSpPr>
        <p:grpSpPr>
          <a:xfrm>
            <a:off x="6143604" y="8786838"/>
            <a:ext cx="5303147" cy="873035"/>
            <a:chOff x="0" y="0"/>
            <a:chExt cx="3395506" cy="35972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395506" cy="359727"/>
            </a:xfrm>
            <a:custGeom>
              <a:avLst/>
              <a:gdLst/>
              <a:ahLst/>
              <a:cxnLst/>
              <a:rect l="l" t="t" r="r" b="b"/>
              <a:pathLst>
                <a:path w="3395506" h="359727">
                  <a:moveTo>
                    <a:pt x="0" y="0"/>
                  </a:moveTo>
                  <a:lnTo>
                    <a:pt x="3395506" y="0"/>
                  </a:lnTo>
                  <a:lnTo>
                    <a:pt x="3395506" y="359727"/>
                  </a:lnTo>
                  <a:lnTo>
                    <a:pt x="0" y="359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37271"/>
              </a:solidFill>
              <a:prstDash val="solid"/>
              <a:miter/>
            </a:ln>
          </p:spPr>
        </p:sp>
        <p:sp>
          <p:nvSpPr>
            <p:cNvPr id="12" name="TextBox 5"/>
            <p:cNvSpPr txBox="1"/>
            <p:nvPr/>
          </p:nvSpPr>
          <p:spPr>
            <a:xfrm>
              <a:off x="0" y="-38100"/>
              <a:ext cx="3395506" cy="397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3"/>
          <p:cNvGrpSpPr/>
          <p:nvPr/>
        </p:nvGrpSpPr>
        <p:grpSpPr>
          <a:xfrm>
            <a:off x="4071902" y="6643698"/>
            <a:ext cx="3160007" cy="801597"/>
            <a:chOff x="0" y="0"/>
            <a:chExt cx="3395506" cy="359727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3395506" cy="359727"/>
            </a:xfrm>
            <a:custGeom>
              <a:avLst/>
              <a:gdLst/>
              <a:ahLst/>
              <a:cxnLst/>
              <a:rect l="l" t="t" r="r" b="b"/>
              <a:pathLst>
                <a:path w="3395506" h="359727">
                  <a:moveTo>
                    <a:pt x="0" y="0"/>
                  </a:moveTo>
                  <a:lnTo>
                    <a:pt x="3395506" y="0"/>
                  </a:lnTo>
                  <a:lnTo>
                    <a:pt x="3395506" y="359727"/>
                  </a:lnTo>
                  <a:lnTo>
                    <a:pt x="0" y="359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37271"/>
              </a:solidFill>
              <a:prstDash val="solid"/>
              <a:miter/>
            </a:ln>
          </p:spPr>
        </p:sp>
        <p:sp>
          <p:nvSpPr>
            <p:cNvPr id="15" name="TextBox 5"/>
            <p:cNvSpPr txBox="1"/>
            <p:nvPr/>
          </p:nvSpPr>
          <p:spPr>
            <a:xfrm>
              <a:off x="0" y="-38100"/>
              <a:ext cx="3395506" cy="397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0606" y="2847636"/>
            <a:ext cx="5908762" cy="3548661"/>
            <a:chOff x="0" y="0"/>
            <a:chExt cx="1556217" cy="9346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56217" cy="934627"/>
            </a:xfrm>
            <a:custGeom>
              <a:avLst/>
              <a:gdLst/>
              <a:ahLst/>
              <a:cxnLst/>
              <a:rect l="l" t="t" r="r" b="b"/>
              <a:pathLst>
                <a:path w="1556217" h="934627">
                  <a:moveTo>
                    <a:pt x="0" y="0"/>
                  </a:moveTo>
                  <a:lnTo>
                    <a:pt x="1556217" y="0"/>
                  </a:lnTo>
                  <a:lnTo>
                    <a:pt x="1556217" y="934627"/>
                  </a:lnTo>
                  <a:lnTo>
                    <a:pt x="0" y="934627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56217" cy="972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08389" y="435624"/>
            <a:ext cx="8695587" cy="146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Θυμήσου!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4316" y="4143368"/>
            <a:ext cx="5908762" cy="158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Είμαστε</a:t>
            </a:r>
            <a:r>
              <a:rPr lang="en-US" sz="3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ασφαλείς</a:t>
            </a:r>
            <a:r>
              <a:rPr lang="en-US" sz="3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όταν</a:t>
            </a:r>
            <a:r>
              <a:rPr lang="en-US" sz="3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προσέχουμε</a:t>
            </a:r>
            <a:r>
              <a:rPr lang="en-US" sz="3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τι</a:t>
            </a:r>
            <a:r>
              <a:rPr lang="en-US" sz="3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μοιραζόμαστε</a:t>
            </a:r>
            <a:endParaRPr lang="en-US" sz="3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552476" y="3084174"/>
            <a:ext cx="2365022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048866" y="2172142"/>
            <a:ext cx="5184818" cy="3602177"/>
            <a:chOff x="0" y="0"/>
            <a:chExt cx="1365549" cy="9487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65549" cy="948722"/>
            </a:xfrm>
            <a:custGeom>
              <a:avLst/>
              <a:gdLst/>
              <a:ahLst/>
              <a:cxnLst/>
              <a:rect l="l" t="t" r="r" b="b"/>
              <a:pathLst>
                <a:path w="1365549" h="948722">
                  <a:moveTo>
                    <a:pt x="0" y="0"/>
                  </a:moveTo>
                  <a:lnTo>
                    <a:pt x="1365549" y="0"/>
                  </a:lnTo>
                  <a:lnTo>
                    <a:pt x="1365549" y="948722"/>
                  </a:lnTo>
                  <a:lnTo>
                    <a:pt x="0" y="948722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65549" cy="986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312096" y="3536264"/>
            <a:ext cx="4658357" cy="211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1"/>
              </a:lnSpc>
            </a:pPr>
            <a:r>
              <a:rPr lang="en-US" sz="3008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Ρωτάμε τους γονείς μας όταν δεν είμαστε σίγουροι</a:t>
            </a:r>
          </a:p>
          <a:p>
            <a:pPr algn="ctr">
              <a:lnSpc>
                <a:spcPts val="4211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2458764" y="2325349"/>
            <a:ext cx="2365022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2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533991" y="6870677"/>
            <a:ext cx="2977619" cy="4114800"/>
          </a:xfrm>
          <a:custGeom>
            <a:avLst/>
            <a:gdLst/>
            <a:ahLst/>
            <a:cxnLst/>
            <a:rect l="l" t="t" r="r" b="b"/>
            <a:pathLst>
              <a:path w="2977619" h="4114800">
                <a:moveTo>
                  <a:pt x="0" y="0"/>
                </a:moveTo>
                <a:lnTo>
                  <a:pt x="2977619" y="0"/>
                </a:lnTo>
                <a:lnTo>
                  <a:pt x="29776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425143" y="-389831"/>
            <a:ext cx="2977619" cy="4114800"/>
          </a:xfrm>
          <a:custGeom>
            <a:avLst/>
            <a:gdLst/>
            <a:ahLst/>
            <a:cxnLst/>
            <a:rect l="l" t="t" r="r" b="b"/>
            <a:pathLst>
              <a:path w="2977619" h="4114800">
                <a:moveTo>
                  <a:pt x="0" y="0"/>
                </a:moveTo>
                <a:lnTo>
                  <a:pt x="2977619" y="0"/>
                </a:lnTo>
                <a:lnTo>
                  <a:pt x="29776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7463173" y="6396297"/>
            <a:ext cx="5270119" cy="3498341"/>
            <a:chOff x="0" y="0"/>
            <a:chExt cx="1388015" cy="9213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88015" cy="921374"/>
            </a:xfrm>
            <a:custGeom>
              <a:avLst/>
              <a:gdLst/>
              <a:ahLst/>
              <a:cxnLst/>
              <a:rect l="l" t="t" r="r" b="b"/>
              <a:pathLst>
                <a:path w="1388015" h="921374">
                  <a:moveTo>
                    <a:pt x="0" y="0"/>
                  </a:moveTo>
                  <a:lnTo>
                    <a:pt x="1388015" y="0"/>
                  </a:lnTo>
                  <a:lnTo>
                    <a:pt x="1388015" y="921374"/>
                  </a:lnTo>
                  <a:lnTo>
                    <a:pt x="0" y="921374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88015" cy="959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915721" y="6727802"/>
            <a:ext cx="2365022" cy="901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AC Diary Girl"/>
                <a:ea typeface="AC Diary Girl"/>
                <a:cs typeface="AC Diary Girl"/>
                <a:sym typeface="AC Diary Girl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11974" y="7839094"/>
            <a:ext cx="5908762" cy="158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Ο σεβασμός στην ιδιωτικότητα είναι δικαίωμα όλων!</a:t>
            </a:r>
          </a:p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21" name="Freeform 21"/>
          <p:cNvSpPr/>
          <p:nvPr/>
        </p:nvSpPr>
        <p:spPr>
          <a:xfrm rot="-465442">
            <a:off x="14527083" y="6146924"/>
            <a:ext cx="2013817" cy="2206373"/>
          </a:xfrm>
          <a:custGeom>
            <a:avLst/>
            <a:gdLst/>
            <a:ahLst/>
            <a:cxnLst/>
            <a:rect l="l" t="t" r="r" b="b"/>
            <a:pathLst>
              <a:path w="2013817" h="2206373">
                <a:moveTo>
                  <a:pt x="0" y="0"/>
                </a:moveTo>
                <a:lnTo>
                  <a:pt x="2013817" y="0"/>
                </a:lnTo>
                <a:lnTo>
                  <a:pt x="2013817" y="2206373"/>
                </a:lnTo>
                <a:lnTo>
                  <a:pt x="0" y="22063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66724" y="324257"/>
            <a:ext cx="8695587" cy="162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Βιβλιογραφία</a:t>
            </a:r>
          </a:p>
        </p:txBody>
      </p:sp>
      <p:sp>
        <p:nvSpPr>
          <p:cNvPr id="4" name="Freeform 4"/>
          <p:cNvSpPr/>
          <p:nvPr/>
        </p:nvSpPr>
        <p:spPr>
          <a:xfrm>
            <a:off x="-334072" y="-1475968"/>
            <a:ext cx="3808435" cy="4114800"/>
          </a:xfrm>
          <a:custGeom>
            <a:avLst/>
            <a:gdLst/>
            <a:ahLst/>
            <a:cxnLst/>
            <a:rect l="l" t="t" r="r" b="b"/>
            <a:pathLst>
              <a:path w="3808435" h="4114800">
                <a:moveTo>
                  <a:pt x="0" y="0"/>
                </a:moveTo>
                <a:lnTo>
                  <a:pt x="3808435" y="0"/>
                </a:lnTo>
                <a:lnTo>
                  <a:pt x="380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62311" y="8487580"/>
            <a:ext cx="4196989" cy="770720"/>
          </a:xfrm>
          <a:custGeom>
            <a:avLst/>
            <a:gdLst/>
            <a:ahLst/>
            <a:cxnLst/>
            <a:rect l="l" t="t" r="r" b="b"/>
            <a:pathLst>
              <a:path w="4196989" h="770720">
                <a:moveTo>
                  <a:pt x="0" y="0"/>
                </a:moveTo>
                <a:lnTo>
                  <a:pt x="4196989" y="0"/>
                </a:lnTo>
                <a:lnTo>
                  <a:pt x="4196989" y="770720"/>
                </a:lnTo>
                <a:lnTo>
                  <a:pt x="0" y="770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39238" y="2572157"/>
            <a:ext cx="9525" cy="580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40837" y="2848085"/>
            <a:ext cx="18288000" cy="485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337271"/>
                </a:solidFill>
                <a:latin typeface="Canva Sans"/>
                <a:ea typeface="Canva Sans"/>
                <a:cs typeface="Canva Sans"/>
                <a:sym typeface="Canva Sans"/>
              </a:rPr>
              <a:t>Information Commissioner's Office. (n.d.). Children and the UK GDPR. Retrieved April 15, 2025, from </a:t>
            </a:r>
            <a:r>
              <a:rPr lang="en-US" sz="3099" u="sng">
                <a:solidFill>
                  <a:srgbClr val="337271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ico.org.uk/for-organisations/uk-gdpr-guidance-and-resources/childrens-information/children-and-the-uk-gdpr/"/>
              </a:rPr>
              <a:t>https://ico.org.uk/for-organisations/uk-gdpr-guidance-and-resources/childrens-information/children-and-the-uk-gdpr/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337271"/>
                </a:solidFill>
                <a:latin typeface="Canva Sans"/>
                <a:ea typeface="Canva Sans"/>
                <a:cs typeface="Canva Sans"/>
                <a:sym typeface="Canva Sans"/>
              </a:rPr>
              <a:t>Data Protection Commission. (2019). Our data, our rights! Protect our personal data! [PDF]. Retrieved April 15, 2025, from </a:t>
            </a:r>
            <a:r>
              <a:rPr lang="en-US" sz="3099" u="sng">
                <a:solidFill>
                  <a:srgbClr val="337271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www.dataprotection.ie/sites/default/files/uploads/2019-01/EN_DPC_ChildrensConsultation_SchoolsPack_FINAL.pdf"/>
              </a:rPr>
              <a:t>https://www.dataprotection.ie/sites/default/files/uploads/2019-01/EN_DPC_ChildrensConsultation_SchoolsPack_FINAL.pdf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262</Words>
  <Application>Microsoft Office PowerPoint</Application>
  <PresentationFormat>Προσαρμογή</PresentationFormat>
  <Paragraphs>60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9" baseType="lpstr">
      <vt:lpstr>Arial</vt:lpstr>
      <vt:lpstr>AC Diary Girl</vt:lpstr>
      <vt:lpstr>Nunito</vt:lpstr>
      <vt:lpstr>Calibri</vt:lpstr>
      <vt:lpstr>DejaVu Serif Bold Italics</vt:lpstr>
      <vt:lpstr>DejaVu Serif Bold</vt:lpstr>
      <vt:lpstr>Nunito Bold</vt:lpstr>
      <vt:lpstr>Canva Sans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Προσωπικά Δεδομένα &amp; GDPR</dc:title>
  <cp:lastModifiedBy>GRIGORIA GOULA</cp:lastModifiedBy>
  <cp:revision>5</cp:revision>
  <dcterms:created xsi:type="dcterms:W3CDTF">2006-08-16T00:00:00Z</dcterms:created>
  <dcterms:modified xsi:type="dcterms:W3CDTF">2025-04-21T16:11:40Z</dcterms:modified>
  <dc:identifier>DAGkrrooWj0</dc:identifier>
</cp:coreProperties>
</file>