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6"/>
  </p:notesMasterIdLst>
  <p:sldIdLst>
    <p:sldId id="265" r:id="rId2"/>
    <p:sldId id="256" r:id="rId3"/>
    <p:sldId id="257" r:id="rId4"/>
    <p:sldId id="267" r:id="rId5"/>
    <p:sldId id="258" r:id="rId6"/>
    <p:sldId id="259" r:id="rId7"/>
    <p:sldId id="263" r:id="rId8"/>
    <p:sldId id="262" r:id="rId9"/>
    <p:sldId id="276" r:id="rId10"/>
    <p:sldId id="264" r:id="rId11"/>
    <p:sldId id="271" r:id="rId12"/>
    <p:sldId id="272" r:id="rId13"/>
    <p:sldId id="273" r:id="rId14"/>
    <p:sldId id="274" r:id="rId15"/>
    <p:sldId id="275" r:id="rId16"/>
    <p:sldId id="268" r:id="rId17"/>
    <p:sldId id="269" r:id="rId18"/>
    <p:sldId id="279" r:id="rId19"/>
    <p:sldId id="282" r:id="rId20"/>
    <p:sldId id="277" r:id="rId21"/>
    <p:sldId id="278" r:id="rId22"/>
    <p:sldId id="280" r:id="rId23"/>
    <p:sldId id="281" r:id="rId24"/>
    <p:sldId id="270" r:id="rId25"/>
    <p:sldId id="283" r:id="rId26"/>
    <p:sldId id="284" r:id="rId27"/>
    <p:sldId id="285" r:id="rId28"/>
    <p:sldId id="286" r:id="rId29"/>
    <p:sldId id="287" r:id="rId30"/>
    <p:sldId id="288" r:id="rId31"/>
    <p:sldId id="289" r:id="rId32"/>
    <p:sldId id="290" r:id="rId33"/>
    <p:sldId id="291" r:id="rId34"/>
    <p:sldId id="292"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77" autoAdjust="0"/>
    <p:restoredTop sz="84915" autoAdjust="0"/>
  </p:normalViewPr>
  <p:slideViewPr>
    <p:cSldViewPr>
      <p:cViewPr varScale="1">
        <p:scale>
          <a:sx n="65" d="100"/>
          <a:sy n="65" d="100"/>
        </p:scale>
        <p:origin x="-63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2DC934-567D-4C73-B414-FDAC4A5F2856}" type="datetimeFigureOut">
              <a:rPr lang="el-GR" smtClean="0"/>
              <a:pPr/>
              <a:t>5/4/2013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4DDA7F-C270-4998-B482-22CAB8EE9EA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3481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dirty="0" smtClean="0"/>
              <a:t>Τα ατυχήματα αφορούν κυρίως τον υγιή πληθυσμό </a:t>
            </a:r>
          </a:p>
          <a:p>
            <a:pPr>
              <a:spcBef>
                <a:spcPct val="0"/>
              </a:spcBef>
            </a:pPr>
            <a:r>
              <a:rPr lang="el-GR" dirty="0" smtClean="0"/>
              <a:t>Ηλικιακά κυρίως τα παιδιά και τους νέους ενήλικες</a:t>
            </a:r>
          </a:p>
        </p:txBody>
      </p:sp>
      <p:sp>
        <p:nvSpPr>
          <p:cNvPr id="34819"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3D342E-E1FC-42FE-8018-F410D4402EB0}" type="slidenum">
              <a:rPr lang="el-GR"/>
              <a:pPr fontAlgn="base">
                <a:spcBef>
                  <a:spcPct val="0"/>
                </a:spcBef>
                <a:spcAft>
                  <a:spcPct val="0"/>
                </a:spcAft>
              </a:pPr>
              <a:t>2</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Το</a:t>
            </a:r>
            <a:r>
              <a:rPr lang="el-GR" baseline="0" dirty="0" smtClean="0"/>
              <a:t> σώμα μας διαρρέεται από ηλεκτρικό ρεύμα το σώμα μας είναι καλός αγωγός μπορούν να προκληθούν εγκαύματα</a:t>
            </a:r>
            <a:endParaRPr lang="el-GR" dirty="0"/>
          </a:p>
        </p:txBody>
      </p:sp>
      <p:sp>
        <p:nvSpPr>
          <p:cNvPr id="4" name="3 - Θέση αριθμού διαφάνειας"/>
          <p:cNvSpPr>
            <a:spLocks noGrp="1"/>
          </p:cNvSpPr>
          <p:nvPr>
            <p:ph type="sldNum" sz="quarter" idx="10"/>
          </p:nvPr>
        </p:nvSpPr>
        <p:spPr/>
        <p:txBody>
          <a:bodyPr/>
          <a:lstStyle/>
          <a:p>
            <a:fld id="{F24DDA7F-C270-4998-B482-22CAB8EE9EA5}"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3686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smtClean="0"/>
              <a:t> Επίσης συμπεριλαμβάνονται περιπτώσεις όπως για παράδειγμα πνιγμός, περίσφιξη, πήξη, στις οποίες το ατύχημα προκύπτει από ανεπάρκεια μίας βασικής ζωτικής λειτουργίας, όπως συνθήκες στέρησης οξυγόνου.  </a:t>
            </a:r>
          </a:p>
          <a:p>
            <a:pPr>
              <a:spcBef>
                <a:spcPct val="0"/>
              </a:spcBef>
            </a:pPr>
            <a:r>
              <a:rPr lang="el-GR" smtClean="0"/>
              <a:t>Ο ορισμός  αυτός αναιρεί την αντίληψη περι κακής τύχης απρόβλεπτου γεγονότος</a:t>
            </a:r>
          </a:p>
          <a:p>
            <a:pPr>
              <a:spcBef>
                <a:spcPct val="0"/>
              </a:spcBef>
            </a:pPr>
            <a:r>
              <a:rPr lang="el-GR" smtClean="0"/>
              <a:t>Αλλά ανθρώπινο λάθος αμέλεια απερισκεψία αγνοια και  υποτίμηση του κιωδύνου έλλειψη υποδομών ασφαλείας έλλεψη επίβλεψης ειδικά στα παιδικά εκείνων που φροντίζουν το παιδί</a:t>
            </a:r>
          </a:p>
        </p:txBody>
      </p:sp>
      <p:sp>
        <p:nvSpPr>
          <p:cNvPr id="36867"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C38CC1-DB64-4CD3-AE53-7691EB627E09}" type="slidenum">
              <a:rPr lang="el-GR"/>
              <a:pPr fontAlgn="base">
                <a:spcBef>
                  <a:spcPct val="0"/>
                </a:spcBef>
                <a:spcAft>
                  <a:spcPct val="0"/>
                </a:spcAft>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t>για τα ελληνόπουλα 1</a:t>
            </a:r>
            <a:r>
              <a:rPr lang="el-GR" baseline="30000" dirty="0" smtClean="0"/>
              <a:t>η</a:t>
            </a:r>
            <a:r>
              <a:rPr lang="el-GR" baseline="0" dirty="0" smtClean="0"/>
              <a:t> αιτία θανάτου τα ατυχήματα, 2</a:t>
            </a:r>
            <a:r>
              <a:rPr lang="el-GR" baseline="30000" dirty="0" smtClean="0"/>
              <a:t>η</a:t>
            </a:r>
            <a:r>
              <a:rPr lang="el-GR" baseline="0" dirty="0" smtClean="0"/>
              <a:t> τα κακοήθη νοσήματα 3</a:t>
            </a:r>
            <a:r>
              <a:rPr lang="el-GR" baseline="30000" dirty="0" smtClean="0"/>
              <a:t>η</a:t>
            </a:r>
            <a:r>
              <a:rPr lang="el-GR" baseline="0" dirty="0" smtClean="0"/>
              <a:t> οι συγγενείς διαμαρτίες  </a:t>
            </a:r>
          </a:p>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Τροχαία</a:t>
            </a:r>
            <a:r>
              <a:rPr lang="el-GR" baseline="0" dirty="0" smtClean="0"/>
              <a:t> κατείχαν 1</a:t>
            </a:r>
            <a:r>
              <a:rPr lang="el-GR" baseline="30000" dirty="0" smtClean="0"/>
              <a:t>η</a:t>
            </a:r>
            <a:r>
              <a:rPr lang="el-GR" baseline="0" dirty="0" smtClean="0"/>
              <a:t> θέση για τις ηλικίες 15-18 ετών</a:t>
            </a:r>
          </a:p>
          <a:p>
            <a:r>
              <a:rPr lang="el-GR" baseline="0" dirty="0" smtClean="0"/>
              <a:t> αξίζει να σημειωθεί ότι  από τους 500.000 τραυματισμούς οι </a:t>
            </a:r>
            <a:r>
              <a:rPr lang="el-GR" b="1" baseline="0" dirty="0" smtClean="0"/>
              <a:t>100 λαμβάνουν χώρα μέσα στο σπίτι και στο 50% των περιπτώσεων παρουσία ενηλίκων</a:t>
            </a:r>
            <a:endParaRPr lang="el-GR" b="1" dirty="0"/>
          </a:p>
        </p:txBody>
      </p:sp>
      <p:sp>
        <p:nvSpPr>
          <p:cNvPr id="4" name="3 - Θέση αριθμού διαφάνειας"/>
          <p:cNvSpPr>
            <a:spLocks noGrp="1"/>
          </p:cNvSpPr>
          <p:nvPr>
            <p:ph type="sldNum" sz="quarter" idx="10"/>
          </p:nvPr>
        </p:nvSpPr>
        <p:spPr/>
        <p:txBody>
          <a:bodyPr/>
          <a:lstStyle/>
          <a:p>
            <a:fld id="{E05C4E1E-1BA0-49E1-9E7D-F5FBCB06DB49}" type="slidenum">
              <a:rPr lang="el-GR" smtClean="0"/>
              <a:pPr/>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3993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dirty="0" smtClean="0"/>
              <a:t>Αν και τα όρια είναι ασαφή μεταξύ των κατηγοριών</a:t>
            </a:r>
          </a:p>
          <a:p>
            <a:pPr>
              <a:spcBef>
                <a:spcPct val="0"/>
              </a:spcBef>
            </a:pPr>
            <a:r>
              <a:rPr lang="el-GR" dirty="0" smtClean="0"/>
              <a:t>Στην πρώτη κατηγορία, δηλαδή ατυχήματα που συμβαίνουν μέσα στο σπίτι και τον περιβάλλοντα χώρο περιλαμβάνονται οι πτώσεις, οι τραυματισμοί, η εισρόφηση ξένων σωμάτων, ο πνιγμός, τα εγκαύματα και η ηλεκτροπληξία. Επίσης στην κατηγορία αυτή κατατάσσονται και οι δηλητηριάσεις που αποτελούν</a:t>
            </a:r>
            <a:r>
              <a:rPr lang="el-GR" i="1" dirty="0" smtClean="0"/>
              <a:t> </a:t>
            </a:r>
            <a:r>
              <a:rPr lang="el-GR" dirty="0" smtClean="0"/>
              <a:t>το κυρίως θέμα της παρούσης εργασίας. </a:t>
            </a:r>
          </a:p>
          <a:p>
            <a:pPr>
              <a:spcBef>
                <a:spcPct val="0"/>
              </a:spcBef>
            </a:pPr>
            <a:r>
              <a:rPr lang="el-GR" dirty="0" smtClean="0"/>
              <a:t>Τα είδη των ατυχημάτων που ανήκουν στην δεύτερη κατηγορία είναι αυτά που συμβαίνουν έξω από το σπίτι και είναι τα τροχαία, τα ατυχήματα αναψυχής και τα αθλητικά, τα ατυχήματα στο σχολείο, στην παιδική χαρά και τον παιδότοπο και τέλος τα ατυχήματα στο χώρο εργασίας.</a:t>
            </a:r>
          </a:p>
          <a:p>
            <a:pPr>
              <a:spcBef>
                <a:spcPct val="0"/>
              </a:spcBef>
            </a:pPr>
            <a:r>
              <a:rPr lang="el-GR" dirty="0" smtClean="0"/>
              <a:t> Τέλος υπάρχουν και κάποια ατυχήματα που δεν ανήκουν σε καμία από τις δύο παραπάνω κατηγορίες, τα οποία  χαρακτηρίζονται ως μη ταξινομήσιμα και είναι αποτέλεσμα περιβαλλοντικών ατυχημάτων όπως τα πυρηνικά ατυχήματα ή αποτέλεσμα φυσικών καταστροφών όπως σεισμοί, πλημμύρες, τυφώνες, πυρκαγιές. Καταστάσεις που είναι δυνατόν να επηρεάσουν μεγάλες ομάδες πληθυσμών στις οποίες συμπεριλαμβάνονται και τα παιδιά. Στα μη ταξινομήσιμα ατυχήματα περιλαμβάνονται επίσης οι αυτοκτονίες και τα ατυχήματα από οινοπνευματώδη και </a:t>
            </a:r>
            <a:r>
              <a:rPr lang="el-GR" dirty="0" err="1" smtClean="0"/>
              <a:t>εξαρτησιογόνες</a:t>
            </a:r>
            <a:r>
              <a:rPr lang="el-GR" dirty="0" smtClean="0"/>
              <a:t> ουσίες</a:t>
            </a:r>
            <a:r>
              <a:rPr lang="el-GR" baseline="30000" dirty="0" smtClean="0"/>
              <a:t>(8)</a:t>
            </a:r>
            <a:r>
              <a:rPr lang="el-GR" dirty="0" smtClean="0"/>
              <a:t>.</a:t>
            </a:r>
          </a:p>
          <a:p>
            <a:pPr>
              <a:spcBef>
                <a:spcPct val="0"/>
              </a:spcBef>
            </a:pPr>
            <a:endParaRPr lang="el-GR" dirty="0" smtClean="0"/>
          </a:p>
        </p:txBody>
      </p:sp>
      <p:sp>
        <p:nvSpPr>
          <p:cNvPr id="39939"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72DA4B-7076-499F-AC8F-214907C178A8}" type="slidenum">
              <a:rPr lang="el-GR"/>
              <a:pPr fontAlgn="base">
                <a:spcBef>
                  <a:spcPct val="0"/>
                </a:spcBef>
                <a:spcAft>
                  <a:spcPct val="0"/>
                </a:spcAft>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5017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b="1" dirty="0" smtClean="0"/>
              <a:t>η έννοια</a:t>
            </a:r>
            <a:r>
              <a:rPr lang="el-GR" b="1" baseline="0" dirty="0" smtClean="0"/>
              <a:t> της πρόληψης στα ατυχήματα βρίσκει την ιδανική σημασία της</a:t>
            </a:r>
            <a:r>
              <a:rPr lang="el-GR" baseline="0" dirty="0" smtClean="0"/>
              <a:t> </a:t>
            </a:r>
            <a:r>
              <a:rPr lang="el-GR" dirty="0" smtClean="0"/>
              <a:t> </a:t>
            </a:r>
          </a:p>
          <a:p>
            <a:pPr>
              <a:spcBef>
                <a:spcPct val="0"/>
              </a:spcBef>
            </a:pPr>
            <a:r>
              <a:rPr lang="el-GR" dirty="0" smtClean="0"/>
              <a:t>Η πρόληψη των παιδικών ατυχημάτων και των ατυχημάτων γενικότερα αποτελεί πρώτιστο θέμα της δημόσιας υγείας όλων των προηγμένων χωρών. πολιτεία, οι επαγγελματίες υγείας οικογένεια, η οποία είναι η πρώτη που πλήττεται σε περίπτωση ατυχήματος. Οι γονείς μπορούν και οφείλουν να ενημερώνονται, να μαθαίνουν και να εφαρμόζουν κανόνες ασφαλείας και μέτρα πρόληψης κατά των ατυχημάτων. Σημαντικό είναι να δείχνουν υπομονή και επιμονή στο να επαναλαμβάνουν στα παιδιά τους συγκεκριμένες παρατηρήσεις, μέχρι αυτά να φτάσουν στο σημείο να θυμούνται </a:t>
            </a:r>
          </a:p>
          <a:p>
            <a:pPr>
              <a:spcBef>
                <a:spcPct val="0"/>
              </a:spcBef>
            </a:pPr>
            <a:r>
              <a:rPr lang="el-GR" dirty="0" smtClean="0"/>
              <a:t>η πρόληψη επικεντρώνεται σε εκείνο τον αιτιολογικό παράγοντα που είναι πιο εύκολα αντιμετωπίσιμος ο οποίος δεν είναι απαραίτητα ο σημαντικότερος από πλευράς επικινδυνότητας. </a:t>
            </a:r>
          </a:p>
        </p:txBody>
      </p:sp>
      <p:sp>
        <p:nvSpPr>
          <p:cNvPr id="50179"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1B7605-18FB-40A7-99C2-65501422D665}" type="slidenum">
              <a:rPr lang="el-GR"/>
              <a:pPr fontAlgn="base">
                <a:spcBef>
                  <a:spcPct val="0"/>
                </a:spcBef>
                <a:spcAft>
                  <a:spcPct val="0"/>
                </a:spcAft>
              </a:pPr>
              <a:t>10</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Παιδικό κάθισμα έως 9 κιλά κάθισμα</a:t>
            </a:r>
            <a:r>
              <a:rPr lang="el-GR" baseline="0" dirty="0" smtClean="0"/>
              <a:t> προς τα πίσω</a:t>
            </a:r>
          </a:p>
          <a:p>
            <a:r>
              <a:rPr lang="el-GR" baseline="0" dirty="0" smtClean="0"/>
              <a:t>Έως 18 κιλά διπλής κατεύθυνσης</a:t>
            </a:r>
          </a:p>
          <a:p>
            <a:r>
              <a:rPr lang="el-GR" baseline="0" dirty="0" smtClean="0"/>
              <a:t>9 – 25 κιλά στραμμένα προς τα εμπρός</a:t>
            </a:r>
          </a:p>
          <a:p>
            <a:r>
              <a:rPr lang="el-GR" baseline="0" dirty="0" smtClean="0"/>
              <a:t>18 – 35 κιλά ανυψωτικά καθίσματα</a:t>
            </a:r>
          </a:p>
        </p:txBody>
      </p:sp>
      <p:sp>
        <p:nvSpPr>
          <p:cNvPr id="4" name="3 - Θέση αριθμού διαφάνειας"/>
          <p:cNvSpPr>
            <a:spLocks noGrp="1"/>
          </p:cNvSpPr>
          <p:nvPr>
            <p:ph type="sldNum" sz="quarter" idx="10"/>
          </p:nvPr>
        </p:nvSpPr>
        <p:spPr/>
        <p:txBody>
          <a:bodyPr/>
          <a:lstStyle/>
          <a:p>
            <a:fld id="{F24DDA7F-C270-4998-B482-22CAB8EE9EA5}" type="slidenum">
              <a:rPr lang="el-GR" smtClean="0"/>
              <a:pPr/>
              <a:t>14</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7577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smtClean="0"/>
              <a:t>ΓΟΝΕΙΣ ψυχραιμία – ταχύτητα  όλα πρέπει να γίνονται σε σύντομο χρόνο – αποτελεσματικότητα παράδειγμα τσιγάρο  </a:t>
            </a:r>
          </a:p>
          <a:p>
            <a:pPr>
              <a:spcBef>
                <a:spcPct val="0"/>
              </a:spcBef>
            </a:pPr>
            <a:r>
              <a:rPr lang="el-GR" smtClean="0"/>
              <a:t>Το τηλ. Του κ.δ. να είναι σε εμφανές σημείο ή να  αποστηθίζεται</a:t>
            </a:r>
          </a:p>
        </p:txBody>
      </p:sp>
      <p:sp>
        <p:nvSpPr>
          <p:cNvPr id="75779"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A40111-C9BD-4AA2-9EA0-B249F5FC864B}" type="slidenum">
              <a:rPr lang="el-GR"/>
              <a:pPr fontAlgn="base">
                <a:spcBef>
                  <a:spcPct val="0"/>
                </a:spcBef>
                <a:spcAft>
                  <a:spcPct val="0"/>
                </a:spcAft>
              </a:pPr>
              <a:t>20</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7885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smtClean="0"/>
              <a:t>Είτε διαπιστωμένη λήψη είτε πιθανολογούμενη από ενδείξεις</a:t>
            </a:r>
          </a:p>
          <a:p>
            <a:pPr>
              <a:spcBef>
                <a:spcPct val="0"/>
              </a:spcBef>
            </a:pPr>
            <a:r>
              <a:rPr lang="el-GR" smtClean="0"/>
              <a:t>Κατάλληλη και ταχεία αντιμετώπιση</a:t>
            </a:r>
          </a:p>
          <a:p>
            <a:pPr>
              <a:spcBef>
                <a:spcPct val="0"/>
              </a:spcBef>
            </a:pPr>
            <a:endParaRPr lang="el-GR" smtClean="0"/>
          </a:p>
          <a:p>
            <a:pPr>
              <a:spcBef>
                <a:spcPct val="0"/>
              </a:spcBef>
            </a:pPr>
            <a:endParaRPr lang="el-GR" smtClean="0"/>
          </a:p>
        </p:txBody>
      </p:sp>
      <p:sp>
        <p:nvSpPr>
          <p:cNvPr id="78851"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C25CDA-CA7F-4838-B5A2-A1224DE94391}" type="slidenum">
              <a:rPr lang="el-GR"/>
              <a:pPr fontAlgn="base">
                <a:spcBef>
                  <a:spcPct val="0"/>
                </a:spcBef>
                <a:spcAft>
                  <a:spcPct val="0"/>
                </a:spcAft>
              </a:pPr>
              <a:t>22</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Σε ηλικία 2 –</a:t>
            </a:r>
            <a:r>
              <a:rPr lang="el-GR" baseline="0" dirty="0" smtClean="0"/>
              <a:t> 5 ετών</a:t>
            </a:r>
            <a:endParaRPr lang="el-GR" dirty="0"/>
          </a:p>
        </p:txBody>
      </p:sp>
      <p:sp>
        <p:nvSpPr>
          <p:cNvPr id="4" name="3 - Θέση αριθμού διαφάνειας"/>
          <p:cNvSpPr>
            <a:spLocks noGrp="1"/>
          </p:cNvSpPr>
          <p:nvPr>
            <p:ph type="sldNum" sz="quarter" idx="10"/>
          </p:nvPr>
        </p:nvSpPr>
        <p:spPr/>
        <p:txBody>
          <a:bodyPr/>
          <a:lstStyle/>
          <a:p>
            <a:fld id="{F24DDA7F-C270-4998-B482-22CAB8EE9EA5}" type="slidenum">
              <a:rPr lang="el-GR" smtClean="0"/>
              <a:pPr/>
              <a:t>24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2342CEA3-3058-4D43-AE35-B3DA76CB4003}" type="datetimeFigureOut">
              <a:rPr lang="el-GR" smtClean="0"/>
              <a:pPr/>
              <a:t>5/4/2013</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3F1D1C4-C2D9-4231-9FB2-B2D9D97AA41D}" type="slidenum">
              <a:rPr lang="el-GR" smtClean="0"/>
              <a:pPr/>
              <a:t>‹#›</a:t>
            </a:fld>
            <a:endParaRPr lang="el-G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2342CEA3-3058-4D43-AE35-B3DA76CB4003}" type="datetimeFigureOut">
              <a:rPr lang="el-GR" smtClean="0"/>
              <a:pPr/>
              <a:t>5/4/2013</a:t>
            </a:fld>
            <a:endParaRPr lang="el-GR"/>
          </a:p>
        </p:txBody>
      </p:sp>
      <p:sp>
        <p:nvSpPr>
          <p:cNvPr id="27" name="2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2342CEA3-3058-4D43-AE35-B3DA76CB4003}" type="datetimeFigureOut">
              <a:rPr lang="el-GR" smtClean="0"/>
              <a:pPr/>
              <a:t>5/4/2013</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5/4/2013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342CEA3-3058-4D43-AE35-B3DA76CB4003}" type="datetimeFigureOut">
              <a:rPr lang="el-GR" smtClean="0"/>
              <a:pPr/>
              <a:t>5/4/2013</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solidFill>
                  <a:srgbClr val="C00000"/>
                </a:solidFill>
              </a:rPr>
              <a:t>Το παιδί και το περιβάλλον του</a:t>
            </a:r>
            <a:endParaRPr lang="el-GR" dirty="0">
              <a:solidFill>
                <a:srgbClr val="C00000"/>
              </a:solidFill>
            </a:endParaRPr>
          </a:p>
        </p:txBody>
      </p:sp>
      <p:sp>
        <p:nvSpPr>
          <p:cNvPr id="3" name="2 - Υπότιτλος"/>
          <p:cNvSpPr>
            <a:spLocks noGrp="1"/>
          </p:cNvSpPr>
          <p:nvPr>
            <p:ph type="subTitle" idx="1"/>
          </p:nvPr>
        </p:nvSpPr>
        <p:spPr>
          <a:xfrm>
            <a:off x="457200" y="3899938"/>
            <a:ext cx="7829576" cy="2529458"/>
          </a:xfrm>
        </p:spPr>
        <p:txBody>
          <a:bodyPr>
            <a:normAutofit/>
          </a:bodyPr>
          <a:lstStyle/>
          <a:p>
            <a:r>
              <a:rPr lang="el-GR" sz="3300" dirty="0" smtClean="0">
                <a:solidFill>
                  <a:srgbClr val="FFC000"/>
                </a:solidFill>
              </a:rPr>
              <a:t>Ατυχήματα</a:t>
            </a:r>
          </a:p>
          <a:p>
            <a:endParaRPr lang="el-GR" dirty="0" smtClean="0"/>
          </a:p>
          <a:p>
            <a:endParaRPr lang="el-GR" dirty="0" smtClean="0"/>
          </a:p>
          <a:p>
            <a:endParaRPr lang="el-GR" dirty="0" smtClean="0"/>
          </a:p>
          <a:p>
            <a:r>
              <a:rPr lang="el-GR" sz="2000" dirty="0" smtClean="0"/>
              <a:t>ΣΤΟΙΧΕΙΑ ΠΑΙΔΙΑΤΡΙΚΗΣ</a:t>
            </a:r>
          </a:p>
          <a:p>
            <a:r>
              <a:rPr lang="el-GR" sz="2000" dirty="0" smtClean="0"/>
              <a:t>Γ΄ Ε.ΠΑΛ.</a:t>
            </a:r>
          </a:p>
          <a:p>
            <a:endParaRPr lang="el-GR" sz="2000" dirty="0" smtClean="0"/>
          </a:p>
          <a:p>
            <a:endParaRPr lang="el-GR" sz="2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0" y="714356"/>
            <a:ext cx="8229600" cy="1139825"/>
          </a:xfrm>
        </p:spPr>
        <p:txBody>
          <a:bodyPr anchorCtr="0">
            <a:noAutofit/>
          </a:bodyPr>
          <a:lstStyle/>
          <a:p>
            <a:pPr algn="ctr"/>
            <a:r>
              <a:rPr lang="el-GR" dirty="0">
                <a:solidFill>
                  <a:srgbClr val="FFFF00"/>
                </a:solidFill>
                <a:latin typeface="Times New Roman" pitchFamily="18" charset="0"/>
                <a:cs typeface="Times New Roman" pitchFamily="18" charset="0"/>
              </a:rPr>
              <a:t>Παιδικά </a:t>
            </a:r>
            <a:r>
              <a:rPr lang="el-GR" dirty="0" smtClean="0">
                <a:solidFill>
                  <a:srgbClr val="FFFF00"/>
                </a:solidFill>
                <a:latin typeface="Times New Roman" pitchFamily="18" charset="0"/>
                <a:cs typeface="Times New Roman" pitchFamily="18" charset="0"/>
              </a:rPr>
              <a:t>Ατυχήματα Πρόληψη</a:t>
            </a:r>
            <a:endParaRPr lang="el-GR" dirty="0">
              <a:solidFill>
                <a:srgbClr val="FFFF00"/>
              </a:solidFill>
              <a:latin typeface="Times New Roman" pitchFamily="18" charset="0"/>
              <a:cs typeface="Times New Roman" pitchFamily="18" charset="0"/>
            </a:endParaRPr>
          </a:p>
        </p:txBody>
      </p:sp>
      <p:sp>
        <p:nvSpPr>
          <p:cNvPr id="49154" name="2 - Θέση περιεχομένου"/>
          <p:cNvSpPr>
            <a:spLocks noGrp="1"/>
          </p:cNvSpPr>
          <p:nvPr>
            <p:ph sz="half" idx="4294967295"/>
          </p:nvPr>
        </p:nvSpPr>
        <p:spPr>
          <a:xfrm>
            <a:off x="0" y="2133600"/>
            <a:ext cx="4038600" cy="4525963"/>
          </a:xfrm>
        </p:spPr>
        <p:txBody>
          <a:bodyPr/>
          <a:lstStyle/>
          <a:p>
            <a:pPr>
              <a:buFont typeface="Wingdings" pitchFamily="2" charset="2"/>
              <a:buNone/>
            </a:pPr>
            <a:r>
              <a:rPr lang="el-GR" sz="2400" b="1" dirty="0">
                <a:solidFill>
                  <a:srgbClr val="FFC000"/>
                </a:solidFill>
                <a:latin typeface="Times New Roman" pitchFamily="18" charset="0"/>
                <a:cs typeface="Times New Roman" pitchFamily="18" charset="0"/>
              </a:rPr>
              <a:t>Πρωτογενής ή ενεργητική πρόληψη:</a:t>
            </a:r>
          </a:p>
          <a:p>
            <a:pPr>
              <a:buFont typeface="Wingdings" pitchFamily="2" charset="2"/>
              <a:buNone/>
            </a:pPr>
            <a:endParaRPr lang="el-GR" sz="2400" b="1" dirty="0">
              <a:latin typeface="Times New Roman" pitchFamily="18" charset="0"/>
              <a:cs typeface="Times New Roman" pitchFamily="18" charset="0"/>
            </a:endParaRPr>
          </a:p>
          <a:p>
            <a:pPr>
              <a:buClr>
                <a:schemeClr val="tx1"/>
              </a:buClr>
            </a:pPr>
            <a:r>
              <a:rPr lang="el-GR" sz="2400" dirty="0">
                <a:latin typeface="Times New Roman" pitchFamily="18" charset="0"/>
                <a:cs typeface="Times New Roman" pitchFamily="18" charset="0"/>
              </a:rPr>
              <a:t>Στοχεύει στη μείωση της πιθανότητας να συμβεί ένα ατύχημα </a:t>
            </a:r>
          </a:p>
        </p:txBody>
      </p:sp>
      <p:sp>
        <p:nvSpPr>
          <p:cNvPr id="49155" name="3 - Θέση περιεχομένου"/>
          <p:cNvSpPr>
            <a:spLocks noGrp="1"/>
          </p:cNvSpPr>
          <p:nvPr>
            <p:ph sz="half" idx="4294967295"/>
          </p:nvPr>
        </p:nvSpPr>
        <p:spPr>
          <a:xfrm>
            <a:off x="5105400" y="2133600"/>
            <a:ext cx="4038600" cy="4525963"/>
          </a:xfrm>
        </p:spPr>
        <p:txBody>
          <a:bodyPr/>
          <a:lstStyle/>
          <a:p>
            <a:pPr>
              <a:buFont typeface="Wingdings" pitchFamily="2" charset="2"/>
              <a:buNone/>
            </a:pPr>
            <a:r>
              <a:rPr lang="el-GR" sz="2400" b="1" dirty="0">
                <a:solidFill>
                  <a:srgbClr val="FFC000"/>
                </a:solidFill>
                <a:latin typeface="Times New Roman" pitchFamily="18" charset="0"/>
                <a:cs typeface="Times New Roman" pitchFamily="18" charset="0"/>
              </a:rPr>
              <a:t>Δευτερογενής ή παθητική πρόληψη:</a:t>
            </a:r>
          </a:p>
          <a:p>
            <a:pPr>
              <a:buFont typeface="Wingdings" pitchFamily="2" charset="2"/>
              <a:buNone/>
            </a:pPr>
            <a:endParaRPr lang="el-GR" sz="2400" b="1" dirty="0">
              <a:latin typeface="Times New Roman" pitchFamily="18" charset="0"/>
              <a:cs typeface="Times New Roman" pitchFamily="18" charset="0"/>
            </a:endParaRPr>
          </a:p>
          <a:p>
            <a:pPr>
              <a:buClr>
                <a:schemeClr val="tx1"/>
              </a:buClr>
            </a:pPr>
            <a:r>
              <a:rPr lang="el-GR" sz="2400" dirty="0">
                <a:latin typeface="Times New Roman" pitchFamily="18" charset="0"/>
                <a:cs typeface="Times New Roman" pitchFamily="18" charset="0"/>
              </a:rPr>
              <a:t>Στοχεύει στη μείωση των συνεπειών από το ατύχημα</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solidFill>
                  <a:srgbClr val="FFFF00"/>
                </a:solidFill>
                <a:latin typeface="Times New Roman" pitchFamily="18" charset="0"/>
                <a:cs typeface="Times New Roman" pitchFamily="18" charset="0"/>
              </a:rPr>
              <a:t>Τροχαία Ατυχήματα</a:t>
            </a:r>
            <a:endParaRPr lang="el-GR" dirty="0">
              <a:solidFill>
                <a:srgbClr val="FFFF0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nSpc>
                <a:spcPct val="200000"/>
              </a:lnSpc>
              <a:buNone/>
            </a:pPr>
            <a:r>
              <a:rPr lang="el-GR" sz="2400" b="1" dirty="0" smtClean="0">
                <a:solidFill>
                  <a:srgbClr val="FFC000"/>
                </a:solidFill>
                <a:latin typeface="Times New Roman" pitchFamily="18" charset="0"/>
                <a:cs typeface="Times New Roman" pitchFamily="18" charset="0"/>
              </a:rPr>
              <a:t>Το παιδί ως :</a:t>
            </a:r>
          </a:p>
          <a:p>
            <a:pPr>
              <a:lnSpc>
                <a:spcPct val="200000"/>
              </a:lnSpc>
              <a:buClrTx/>
            </a:pPr>
            <a:r>
              <a:rPr lang="el-GR" sz="2400" dirty="0" smtClean="0">
                <a:latin typeface="Times New Roman" pitchFamily="18" charset="0"/>
                <a:cs typeface="Times New Roman" pitchFamily="18" charset="0"/>
              </a:rPr>
              <a:t> πεζός</a:t>
            </a:r>
          </a:p>
          <a:p>
            <a:pPr marL="365760" lvl="1" indent="-256032">
              <a:lnSpc>
                <a:spcPct val="200000"/>
              </a:lnSpc>
              <a:buClrTx/>
              <a:buFont typeface="Georgia"/>
              <a:buChar char="•"/>
            </a:pPr>
            <a:r>
              <a:rPr lang="el-GR" sz="2400" dirty="0" smtClean="0">
                <a:solidFill>
                  <a:schemeClr val="tx1"/>
                </a:solidFill>
                <a:latin typeface="Times New Roman" pitchFamily="18" charset="0"/>
                <a:cs typeface="Times New Roman" pitchFamily="18" charset="0"/>
              </a:rPr>
              <a:t>επιβάτης</a:t>
            </a:r>
          </a:p>
          <a:p>
            <a:pPr marL="365760" lvl="1" indent="-256032">
              <a:lnSpc>
                <a:spcPct val="200000"/>
              </a:lnSpc>
              <a:buClrTx/>
              <a:buFont typeface="Georgia"/>
              <a:buChar char="•"/>
            </a:pPr>
            <a:r>
              <a:rPr lang="el-GR" sz="2400" dirty="0" smtClean="0">
                <a:solidFill>
                  <a:schemeClr val="tx1"/>
                </a:solidFill>
                <a:latin typeface="Times New Roman" pitchFamily="18" charset="0"/>
                <a:cs typeface="Times New Roman" pitchFamily="18" charset="0"/>
              </a:rPr>
              <a:t> οδηγός</a:t>
            </a:r>
            <a:endParaRPr lang="el-GR" sz="2400" dirty="0">
              <a:solidFill>
                <a:schemeClr val="tx1"/>
              </a:solidFill>
              <a:latin typeface="Times New Roman" pitchFamily="18" charset="0"/>
              <a:cs typeface="Times New Roman" pitchFamily="18" charset="0"/>
            </a:endParaRPr>
          </a:p>
        </p:txBody>
      </p:sp>
      <p:sp>
        <p:nvSpPr>
          <p:cNvPr id="5" name="4 - Καμπύλο βέλος προς τα επάνω">
            <a:hlinkClick r:id="rId2" action="ppaction://hlinksldjump"/>
          </p:cNvPr>
          <p:cNvSpPr/>
          <p:nvPr/>
        </p:nvSpPr>
        <p:spPr>
          <a:xfrm>
            <a:off x="7572396" y="1643050"/>
            <a:ext cx="428628" cy="28575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Τροχαία Ατυχήματα</a:t>
            </a:r>
            <a:endParaRPr lang="el-GR" dirty="0"/>
          </a:p>
        </p:txBody>
      </p:sp>
      <p:sp>
        <p:nvSpPr>
          <p:cNvPr id="3" name="2 - Θέση περιεχομένου"/>
          <p:cNvSpPr>
            <a:spLocks noGrp="1"/>
          </p:cNvSpPr>
          <p:nvPr>
            <p:ph idx="1"/>
          </p:nvPr>
        </p:nvSpPr>
        <p:spPr/>
        <p:txBody>
          <a:bodyPr/>
          <a:lstStyle/>
          <a:p>
            <a:pPr>
              <a:buNone/>
            </a:pPr>
            <a:r>
              <a:rPr lang="el-GR" sz="2400" b="1" dirty="0" smtClean="0">
                <a:solidFill>
                  <a:srgbClr val="FFC000"/>
                </a:solidFill>
                <a:latin typeface="Times New Roman" pitchFamily="18" charset="0"/>
                <a:cs typeface="Times New Roman" pitchFamily="18" charset="0"/>
              </a:rPr>
              <a:t>Το παιδί ως πεζός</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Περιορισμένο οπτικοακουστικό πεδίο</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Αδυνατεί να ερμηνεύσει τα σήματα της τροχαίας</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Ορμητικό, αγνοεί τους κινδύνους, </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Δεν έχει πλήρη αίσθηση : απόσταση, ταχύτητα, ακινητοποίηση</a:t>
            </a:r>
          </a:p>
          <a:p>
            <a:pPr lvl="1"/>
            <a:endParaRPr lang="el-GR" sz="2400" dirty="0" smtClean="0">
              <a:solidFill>
                <a:schemeClr val="tx1"/>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Τροχαία Ατυχήματα</a:t>
            </a:r>
            <a:endParaRPr lang="el-GR" dirty="0"/>
          </a:p>
        </p:txBody>
      </p:sp>
      <p:sp>
        <p:nvSpPr>
          <p:cNvPr id="3" name="2 - Θέση περιεχομένου"/>
          <p:cNvSpPr>
            <a:spLocks noGrp="1"/>
          </p:cNvSpPr>
          <p:nvPr>
            <p:ph idx="1"/>
          </p:nvPr>
        </p:nvSpPr>
        <p:spPr/>
        <p:txBody>
          <a:bodyPr/>
          <a:lstStyle/>
          <a:p>
            <a:pPr>
              <a:buNone/>
            </a:pPr>
            <a:r>
              <a:rPr lang="el-GR" sz="2400" b="1" dirty="0" smtClean="0">
                <a:solidFill>
                  <a:srgbClr val="FFC000"/>
                </a:solidFill>
                <a:latin typeface="Times New Roman" pitchFamily="18" charset="0"/>
                <a:cs typeface="Times New Roman" pitchFamily="18" charset="0"/>
              </a:rPr>
              <a:t>Προληπτικά μέτρα</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Παιδιά &lt; 5ετών όχι μόνα τους στο δρόμο</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Παιδιά 5-8 ετών με επιτήρηση</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Παιδιά 8 – 12 ετών μόνα τους σε μικρούς δρόμους με εκπαίδευση</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Να βαδίζουν στο πεζοδρόμιο</a:t>
            </a:r>
          </a:p>
          <a:p>
            <a:pPr marL="365760" lvl="1" indent="-256032">
              <a:lnSpc>
                <a:spcPct val="140000"/>
              </a:lnSpc>
              <a:buClrTx/>
              <a:buFont typeface="Georgia"/>
              <a:buChar char="•"/>
            </a:pPr>
            <a:r>
              <a:rPr lang="el-GR" sz="2400" dirty="0" smtClean="0">
                <a:solidFill>
                  <a:schemeClr val="tx1"/>
                </a:solidFill>
                <a:latin typeface="Times New Roman" pitchFamily="18" charset="0"/>
                <a:cs typeface="Times New Roman" pitchFamily="18" charset="0"/>
              </a:rPr>
              <a:t>Να φορούν ρούχα με έντονα χρώματα</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071546"/>
            <a:ext cx="8229600" cy="1066800"/>
          </a:xfrm>
        </p:spPr>
        <p:txBody>
          <a:bodyPr/>
          <a:lstStyle/>
          <a:p>
            <a:pPr algn="ctr"/>
            <a:r>
              <a:rPr lang="el-GR" dirty="0" smtClean="0">
                <a:solidFill>
                  <a:srgbClr val="FFFF00"/>
                </a:solidFill>
                <a:latin typeface="Times New Roman" pitchFamily="18" charset="0"/>
                <a:cs typeface="Times New Roman" pitchFamily="18" charset="0"/>
              </a:rPr>
              <a:t>Τροχαία Ατυχήματα</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sz="2400" b="1" dirty="0" smtClean="0">
                <a:solidFill>
                  <a:srgbClr val="FFC000"/>
                </a:solidFill>
                <a:latin typeface="Times New Roman" pitchFamily="18" charset="0"/>
                <a:cs typeface="Times New Roman" pitchFamily="18" charset="0"/>
              </a:rPr>
              <a:t>Το παιδί ως επιβάτης – προληπτικά μέτρα</a:t>
            </a:r>
          </a:p>
          <a:p>
            <a:pPr marL="365760" lvl="1" indent="-256032">
              <a:lnSpc>
                <a:spcPct val="150000"/>
              </a:lnSpc>
              <a:buClrTx/>
              <a:buFont typeface="Georgia"/>
              <a:buChar char="•"/>
            </a:pPr>
            <a:r>
              <a:rPr lang="el-GR" sz="2400" dirty="0" smtClean="0">
                <a:solidFill>
                  <a:schemeClr val="tx1"/>
                </a:solidFill>
                <a:latin typeface="Times New Roman" pitchFamily="18" charset="0"/>
                <a:cs typeface="Times New Roman" pitchFamily="18" charset="0"/>
              </a:rPr>
              <a:t>Ποτέ τα παιδιά στο μπροστινό κάθισμα</a:t>
            </a:r>
          </a:p>
          <a:p>
            <a:pPr marL="365760" lvl="1" indent="-256032">
              <a:lnSpc>
                <a:spcPct val="150000"/>
              </a:lnSpc>
              <a:buClrTx/>
              <a:buFont typeface="Georgia"/>
              <a:buChar char="•"/>
            </a:pPr>
            <a:r>
              <a:rPr lang="el-GR" sz="2400" dirty="0" smtClean="0">
                <a:solidFill>
                  <a:schemeClr val="tx1"/>
                </a:solidFill>
                <a:latin typeface="Times New Roman" pitchFamily="18" charset="0"/>
                <a:cs typeface="Times New Roman" pitchFamily="18" charset="0"/>
              </a:rPr>
              <a:t>Ποτέ στην αγκαλιά (λειτουργεί σαν ασπίδα) ή στα γόνατα ή στο</a:t>
            </a:r>
            <a:r>
              <a:rPr lang="el-GR" sz="2400" b="1" i="1" u="sng" dirty="0" smtClean="0">
                <a:solidFill>
                  <a:schemeClr val="tx1"/>
                </a:solidFill>
                <a:latin typeface="Times New Roman" pitchFamily="18" charset="0"/>
                <a:cs typeface="Times New Roman" pitchFamily="18" charset="0"/>
              </a:rPr>
              <a:t> </a:t>
            </a:r>
            <a:r>
              <a:rPr lang="el-GR" sz="2400" b="1" i="1" u="sng" dirty="0" err="1" smtClean="0">
                <a:solidFill>
                  <a:schemeClr val="tx1"/>
                </a:solidFill>
                <a:latin typeface="Times New Roman" pitchFamily="18" charset="0"/>
                <a:cs typeface="Times New Roman" pitchFamily="18" charset="0"/>
              </a:rPr>
              <a:t>πορτ</a:t>
            </a:r>
            <a:r>
              <a:rPr lang="el-GR" sz="2400" b="1" i="1" u="sng" dirty="0" smtClean="0">
                <a:solidFill>
                  <a:schemeClr val="tx1"/>
                </a:solidFill>
                <a:latin typeface="Times New Roman" pitchFamily="18" charset="0"/>
                <a:cs typeface="Times New Roman" pitchFamily="18" charset="0"/>
              </a:rPr>
              <a:t>-</a:t>
            </a:r>
            <a:r>
              <a:rPr lang="el-GR" sz="2400" b="1" i="1" u="sng" dirty="0" err="1" smtClean="0">
                <a:solidFill>
                  <a:schemeClr val="tx1"/>
                </a:solidFill>
                <a:latin typeface="Times New Roman" pitchFamily="18" charset="0"/>
                <a:cs typeface="Times New Roman" pitchFamily="18" charset="0"/>
              </a:rPr>
              <a:t>μπεμπε</a:t>
            </a:r>
            <a:endParaRPr lang="el-GR" sz="2400" b="1" i="1" u="sng" dirty="0" smtClean="0">
              <a:solidFill>
                <a:schemeClr val="tx1"/>
              </a:solidFill>
              <a:latin typeface="Times New Roman" pitchFamily="18" charset="0"/>
              <a:cs typeface="Times New Roman" pitchFamily="18" charset="0"/>
            </a:endParaRPr>
          </a:p>
          <a:p>
            <a:pPr marL="365760" lvl="1" indent="-256032">
              <a:lnSpc>
                <a:spcPct val="150000"/>
              </a:lnSpc>
              <a:buClrTx/>
              <a:buFont typeface="Georgia"/>
              <a:buChar char="•"/>
            </a:pPr>
            <a:r>
              <a:rPr lang="el-GR" sz="2400" dirty="0" smtClean="0">
                <a:solidFill>
                  <a:schemeClr val="tx1"/>
                </a:solidFill>
                <a:latin typeface="Times New Roman" pitchFamily="18" charset="0"/>
                <a:cs typeface="Times New Roman" pitchFamily="18" charset="0"/>
              </a:rPr>
              <a:t>Να μην κρατούν επικίνδυνα παιχνίδια ή αντικείμενα</a:t>
            </a:r>
          </a:p>
          <a:p>
            <a:pPr marL="365760" lvl="1" indent="-256032">
              <a:lnSpc>
                <a:spcPct val="150000"/>
              </a:lnSpc>
              <a:buClrTx/>
              <a:buFont typeface="Georgia"/>
              <a:buChar char="•"/>
            </a:pPr>
            <a:r>
              <a:rPr lang="el-GR" sz="2400" dirty="0" smtClean="0">
                <a:solidFill>
                  <a:schemeClr val="tx1"/>
                </a:solidFill>
                <a:latin typeface="Times New Roman" pitchFamily="18" charset="0"/>
                <a:cs typeface="Times New Roman" pitchFamily="18" charset="0"/>
              </a:rPr>
              <a:t>Παιδικό κάθισμα με ειδικές προδιαγραφές ασφαλείας (βάσει βάρους σώματος), ζώνη ασφαλείας για τα μεγαλύτερα παιδιά</a:t>
            </a:r>
          </a:p>
          <a:p>
            <a:pPr marL="365760" lvl="1" indent="-256032">
              <a:lnSpc>
                <a:spcPct val="150000"/>
              </a:lnSpc>
              <a:buClrTx/>
              <a:buFont typeface="Georgia"/>
              <a:buChar char="•"/>
            </a:pPr>
            <a:r>
              <a:rPr lang="el-GR" sz="2400" dirty="0" smtClean="0">
                <a:solidFill>
                  <a:schemeClr val="tx1"/>
                </a:solidFill>
                <a:latin typeface="Times New Roman" pitchFamily="18" charset="0"/>
                <a:cs typeface="Times New Roman" pitchFamily="18" charset="0"/>
              </a:rPr>
              <a:t>Οι πόρτες του αυτοκινήτου να ασφαλίζονται</a:t>
            </a:r>
          </a:p>
          <a:p>
            <a:endParaRPr lang="el-GR" dirty="0"/>
          </a:p>
        </p:txBody>
      </p:sp>
      <p:pic>
        <p:nvPicPr>
          <p:cNvPr id="26626" name="Picture 2" descr="https://encrypted-tbn2.gstatic.com/images?q=tbn:ANd9GcSOdKYLn_2ACYWEx5H7eg-ysxgL7KYanjaVnAgZvrDv-GGIhi935Q"/>
          <p:cNvPicPr>
            <a:picLocks noChangeAspect="1" noChangeArrowheads="1"/>
          </p:cNvPicPr>
          <p:nvPr/>
        </p:nvPicPr>
        <p:blipFill>
          <a:blip r:embed="rId3"/>
          <a:srcRect/>
          <a:stretch>
            <a:fillRect/>
          </a:stretch>
        </p:blipFill>
        <p:spPr bwMode="auto">
          <a:xfrm>
            <a:off x="6286512" y="785793"/>
            <a:ext cx="2857488" cy="173632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Τροχαία Ατυχήματα</a:t>
            </a:r>
            <a:endParaRPr lang="el-GR" dirty="0"/>
          </a:p>
        </p:txBody>
      </p:sp>
      <p:sp>
        <p:nvSpPr>
          <p:cNvPr id="3" name="2 - Θέση περιεχομένου"/>
          <p:cNvSpPr>
            <a:spLocks noGrp="1"/>
          </p:cNvSpPr>
          <p:nvPr>
            <p:ph idx="1"/>
          </p:nvPr>
        </p:nvSpPr>
        <p:spPr>
          <a:xfrm>
            <a:off x="171416" y="2249424"/>
            <a:ext cx="8972584" cy="4608576"/>
          </a:xfrm>
        </p:spPr>
        <p:txBody>
          <a:bodyPr>
            <a:normAutofit fontScale="85000" lnSpcReduction="20000"/>
          </a:bodyPr>
          <a:lstStyle/>
          <a:p>
            <a:pPr>
              <a:buNone/>
            </a:pPr>
            <a:r>
              <a:rPr lang="el-GR" b="1" dirty="0" smtClean="0">
                <a:solidFill>
                  <a:srgbClr val="FFC000"/>
                </a:solidFill>
                <a:latin typeface="Times New Roman" pitchFamily="18" charset="0"/>
                <a:cs typeface="Times New Roman" pitchFamily="18" charset="0"/>
              </a:rPr>
              <a:t>Το παιδί ως οδηγός: ποδηλάτου, μοτοσυκλέτας</a:t>
            </a:r>
          </a:p>
          <a:p>
            <a:pPr marL="365760" lvl="1" indent="-256032">
              <a:lnSpc>
                <a:spcPct val="150000"/>
              </a:lnSpc>
              <a:buClrTx/>
              <a:buFont typeface="Georgia"/>
              <a:buChar char="•"/>
            </a:pPr>
            <a:r>
              <a:rPr lang="el-GR" sz="2800" dirty="0" smtClean="0">
                <a:solidFill>
                  <a:schemeClr val="tx1"/>
                </a:solidFill>
                <a:latin typeface="Times New Roman" pitchFamily="18" charset="0"/>
                <a:cs typeface="Times New Roman" pitchFamily="18" charset="0"/>
              </a:rPr>
              <a:t>Ποδήλατο κατάλληλο για την ηλικία του και το ύψος, έλεγχος στα φρένα και τα φώτα</a:t>
            </a:r>
          </a:p>
          <a:p>
            <a:pPr marL="365760" lvl="1" indent="-256032">
              <a:lnSpc>
                <a:spcPct val="150000"/>
              </a:lnSpc>
              <a:buClrTx/>
              <a:buFont typeface="Georgia"/>
              <a:buChar char="•"/>
            </a:pPr>
            <a:r>
              <a:rPr lang="el-GR" sz="2800" dirty="0" smtClean="0">
                <a:solidFill>
                  <a:schemeClr val="tx1"/>
                </a:solidFill>
                <a:latin typeface="Times New Roman" pitchFamily="18" charset="0"/>
                <a:cs typeface="Times New Roman" pitchFamily="18" charset="0"/>
              </a:rPr>
              <a:t>Γνώση των κανόνων Κ.Ο.Κ </a:t>
            </a:r>
          </a:p>
          <a:p>
            <a:pPr marL="365760" lvl="1" indent="-256032">
              <a:lnSpc>
                <a:spcPct val="150000"/>
              </a:lnSpc>
              <a:buClrTx/>
              <a:buFont typeface="Georgia"/>
              <a:buChar char="•"/>
            </a:pPr>
            <a:r>
              <a:rPr lang="el-GR" sz="2800" dirty="0" smtClean="0">
                <a:solidFill>
                  <a:schemeClr val="tx1"/>
                </a:solidFill>
                <a:latin typeface="Times New Roman" pitchFamily="18" charset="0"/>
                <a:cs typeface="Times New Roman" pitchFamily="18" charset="0"/>
              </a:rPr>
              <a:t>Ανάπτυξη αισθήματος ευθύνης</a:t>
            </a:r>
          </a:p>
          <a:p>
            <a:pPr marL="365760" lvl="1" indent="-256032">
              <a:lnSpc>
                <a:spcPct val="150000"/>
              </a:lnSpc>
              <a:buClrTx/>
              <a:buFont typeface="Georgia"/>
              <a:buChar char="•"/>
            </a:pPr>
            <a:r>
              <a:rPr lang="el-GR" sz="2800" dirty="0" smtClean="0">
                <a:solidFill>
                  <a:schemeClr val="tx1"/>
                </a:solidFill>
                <a:latin typeface="Times New Roman" pitchFamily="18" charset="0"/>
                <a:cs typeface="Times New Roman" pitchFamily="18" charset="0"/>
              </a:rPr>
              <a:t>Να μην ακούει μουσική με ακουστικά </a:t>
            </a:r>
          </a:p>
          <a:p>
            <a:pPr marL="365760" lvl="1" indent="-256032">
              <a:lnSpc>
                <a:spcPct val="150000"/>
              </a:lnSpc>
              <a:buClrTx/>
              <a:buFont typeface="Georgia"/>
              <a:buChar char="•"/>
            </a:pPr>
            <a:r>
              <a:rPr lang="el-GR" sz="2800" dirty="0" smtClean="0">
                <a:solidFill>
                  <a:schemeClr val="tx1"/>
                </a:solidFill>
                <a:latin typeface="Times New Roman" pitchFamily="18" charset="0"/>
                <a:cs typeface="Times New Roman" pitchFamily="18" charset="0"/>
              </a:rPr>
              <a:t>Να φοράει κράνος </a:t>
            </a:r>
          </a:p>
          <a:p>
            <a:pPr marL="365760" lvl="1" indent="-256032">
              <a:lnSpc>
                <a:spcPct val="150000"/>
              </a:lnSpc>
              <a:buClrTx/>
              <a:buFont typeface="Georgia"/>
              <a:buChar char="•"/>
            </a:pPr>
            <a:r>
              <a:rPr lang="el-GR" sz="2800" dirty="0" smtClean="0">
                <a:solidFill>
                  <a:schemeClr val="tx1"/>
                </a:solidFill>
                <a:latin typeface="Times New Roman" pitchFamily="18" charset="0"/>
                <a:cs typeface="Times New Roman" pitchFamily="18" charset="0"/>
              </a:rPr>
              <a:t>Όχι φαρδιά και μακριά ρούχα,  τα χρωματιστά ρούχα βοηθούν να τα διακρίνουν οι οδηγοί αυτοκινήτων</a:t>
            </a:r>
          </a:p>
          <a:p>
            <a:pPr>
              <a:buNone/>
            </a:pPr>
            <a:endParaRPr lang="el-GR" sz="2400" b="1" dirty="0" smtClean="0">
              <a:solidFill>
                <a:srgbClr val="FFC000"/>
              </a:solidFill>
              <a:latin typeface="Times New Roman" pitchFamily="18" charset="0"/>
              <a:cs typeface="Times New Roman" pitchFamily="18" charset="0"/>
            </a:endParaRPr>
          </a:p>
          <a:p>
            <a:pPr>
              <a:buNone/>
            </a:pPr>
            <a:endParaRPr lang="el-GR" sz="2400" b="1" dirty="0" smtClean="0">
              <a:solidFill>
                <a:srgbClr val="FFC000"/>
              </a:solidFill>
              <a:latin typeface="Times New Roman" pitchFamily="18" charset="0"/>
              <a:cs typeface="Times New Roman" pitchFamily="18" charset="0"/>
            </a:endParaRPr>
          </a:p>
          <a:p>
            <a:pPr>
              <a:buNone/>
            </a:pPr>
            <a:endParaRPr lang="el-GR" dirty="0"/>
          </a:p>
        </p:txBody>
      </p:sp>
      <p:pic>
        <p:nvPicPr>
          <p:cNvPr id="24578" name="Picture 2" descr="https://encrypted-tbn2.gstatic.com/images?q=tbn:ANd9GcTibJrd-QOXBSsgxoUHZa1iFdLvzSpEPdz7V-boKNoBFLQ2b5tB"/>
          <p:cNvPicPr>
            <a:picLocks noChangeAspect="1" noChangeArrowheads="1"/>
          </p:cNvPicPr>
          <p:nvPr/>
        </p:nvPicPr>
        <p:blipFill>
          <a:blip r:embed="rId2"/>
          <a:srcRect/>
          <a:stretch>
            <a:fillRect/>
          </a:stretch>
        </p:blipFill>
        <p:spPr bwMode="auto">
          <a:xfrm>
            <a:off x="5643570" y="3429000"/>
            <a:ext cx="3286148" cy="1504503"/>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 Τίτλος"/>
          <p:cNvSpPr>
            <a:spLocks noGrp="1"/>
          </p:cNvSpPr>
          <p:nvPr>
            <p:ph type="title"/>
          </p:nvPr>
        </p:nvSpPr>
        <p:spPr>
          <a:xfrm>
            <a:off x="285720" y="1142984"/>
            <a:ext cx="8229600" cy="1066800"/>
          </a:xfrm>
        </p:spPr>
        <p:txBody>
          <a:bodyPr anchorCtr="0"/>
          <a:lstStyle/>
          <a:p>
            <a:pPr algn="ctr"/>
            <a:r>
              <a:rPr lang="el-GR" dirty="0" smtClean="0">
                <a:solidFill>
                  <a:srgbClr val="FFFF00"/>
                </a:solidFill>
                <a:latin typeface="Times New Roman" pitchFamily="18" charset="0"/>
                <a:cs typeface="Times New Roman" pitchFamily="18" charset="0"/>
              </a:rPr>
              <a:t>Δ</a:t>
            </a:r>
            <a:r>
              <a:rPr lang="el-GR" sz="4000" dirty="0" smtClean="0">
                <a:solidFill>
                  <a:srgbClr val="FFFF00"/>
                </a:solidFill>
                <a:latin typeface="Times New Roman" pitchFamily="18" charset="0"/>
                <a:cs typeface="Times New Roman" pitchFamily="18" charset="0"/>
              </a:rPr>
              <a:t>ηλητηριάσεις</a:t>
            </a:r>
            <a:endParaRPr lang="el-GR" sz="4000" dirty="0">
              <a:solidFill>
                <a:srgbClr val="FFFF00"/>
              </a:solidFill>
              <a:latin typeface="Times New Roman" pitchFamily="18" charset="0"/>
              <a:cs typeface="Times New Roman" pitchFamily="18" charset="0"/>
            </a:endParaRPr>
          </a:p>
        </p:txBody>
      </p:sp>
      <p:sp>
        <p:nvSpPr>
          <p:cNvPr id="3" name="2 - Θέση περιεχομένου"/>
          <p:cNvSpPr>
            <a:spLocks noGrp="1"/>
          </p:cNvSpPr>
          <p:nvPr>
            <p:ph sz="half" idx="1"/>
          </p:nvPr>
        </p:nvSpPr>
        <p:spPr/>
        <p:txBody>
          <a:bodyPr>
            <a:normAutofit lnSpcReduction="10000"/>
          </a:bodyPr>
          <a:lstStyle/>
          <a:p>
            <a:pPr>
              <a:lnSpc>
                <a:spcPct val="90000"/>
              </a:lnSpc>
              <a:buFont typeface="Wingdings" pitchFamily="2" charset="2"/>
              <a:buNone/>
            </a:pPr>
            <a:r>
              <a:rPr lang="el-GR" sz="2400" b="1" dirty="0" smtClean="0">
                <a:solidFill>
                  <a:srgbClr val="FFC000"/>
                </a:solidFill>
                <a:latin typeface="Times New Roman" pitchFamily="18" charset="0"/>
                <a:cs typeface="Times New Roman" pitchFamily="18" charset="0"/>
              </a:rPr>
              <a:t>Αίτια:</a:t>
            </a:r>
            <a:endParaRPr lang="el-GR" sz="2400" b="1" dirty="0">
              <a:solidFill>
                <a:srgbClr val="FFC000"/>
              </a:solidFill>
              <a:latin typeface="Times New Roman" pitchFamily="18" charset="0"/>
              <a:cs typeface="Times New Roman" pitchFamily="18" charset="0"/>
            </a:endParaRPr>
          </a:p>
          <a:p>
            <a:pPr>
              <a:lnSpc>
                <a:spcPct val="140000"/>
              </a:lnSpc>
              <a:buClrTx/>
            </a:pPr>
            <a:r>
              <a:rPr lang="el-GR" sz="2400" dirty="0">
                <a:latin typeface="Times New Roman" pitchFamily="18" charset="0"/>
                <a:cs typeface="Times New Roman" pitchFamily="18" charset="0"/>
              </a:rPr>
              <a:t>Φάρμακα </a:t>
            </a:r>
          </a:p>
          <a:p>
            <a:pPr>
              <a:lnSpc>
                <a:spcPct val="140000"/>
              </a:lnSpc>
              <a:buClrTx/>
            </a:pPr>
            <a:r>
              <a:rPr lang="el-GR" sz="2400" dirty="0">
                <a:latin typeface="Times New Roman" pitchFamily="18" charset="0"/>
                <a:cs typeface="Times New Roman" pitchFamily="18" charset="0"/>
              </a:rPr>
              <a:t>Είδη καθαρισμού οικιακής </a:t>
            </a:r>
            <a:r>
              <a:rPr lang="el-GR" sz="2400" dirty="0" smtClean="0">
                <a:latin typeface="Times New Roman" pitchFamily="18" charset="0"/>
                <a:cs typeface="Times New Roman" pitchFamily="18" charset="0"/>
              </a:rPr>
              <a:t>χρήσης (απορρυπαντικά)</a:t>
            </a:r>
            <a:endParaRPr lang="el-GR" sz="2400" dirty="0">
              <a:latin typeface="Times New Roman" pitchFamily="18" charset="0"/>
              <a:cs typeface="Times New Roman" pitchFamily="18" charset="0"/>
            </a:endParaRPr>
          </a:p>
          <a:p>
            <a:pPr>
              <a:lnSpc>
                <a:spcPct val="140000"/>
              </a:lnSpc>
              <a:buClrTx/>
            </a:pPr>
            <a:r>
              <a:rPr lang="el-GR" sz="2400" dirty="0">
                <a:latin typeface="Times New Roman" pitchFamily="18" charset="0"/>
                <a:cs typeface="Times New Roman" pitchFamily="18" charset="0"/>
              </a:rPr>
              <a:t>Χημικές ουσίες</a:t>
            </a:r>
          </a:p>
          <a:p>
            <a:pPr>
              <a:lnSpc>
                <a:spcPct val="140000"/>
              </a:lnSpc>
              <a:buClrTx/>
            </a:pPr>
            <a:r>
              <a:rPr lang="el-GR" sz="2400" dirty="0">
                <a:latin typeface="Times New Roman" pitchFamily="18" charset="0"/>
                <a:cs typeface="Times New Roman" pitchFamily="18" charset="0"/>
              </a:rPr>
              <a:t>Καλλυντικά </a:t>
            </a:r>
          </a:p>
          <a:p>
            <a:pPr>
              <a:lnSpc>
                <a:spcPct val="140000"/>
              </a:lnSpc>
              <a:buClrTx/>
            </a:pPr>
            <a:r>
              <a:rPr lang="el-GR" sz="2400" dirty="0">
                <a:latin typeface="Times New Roman" pitchFamily="18" charset="0"/>
                <a:cs typeface="Times New Roman" pitchFamily="18" charset="0"/>
              </a:rPr>
              <a:t>Γεωργικά φάρμακα</a:t>
            </a:r>
          </a:p>
          <a:p>
            <a:pPr>
              <a:lnSpc>
                <a:spcPct val="140000"/>
              </a:lnSpc>
              <a:buClrTx/>
            </a:pPr>
            <a:r>
              <a:rPr lang="el-GR" sz="2400" dirty="0">
                <a:latin typeface="Times New Roman" pitchFamily="18" charset="0"/>
                <a:cs typeface="Times New Roman" pitchFamily="18" charset="0"/>
              </a:rPr>
              <a:t>Δείγματα ζώων – νυγμούς</a:t>
            </a:r>
          </a:p>
          <a:p>
            <a:pPr>
              <a:lnSpc>
                <a:spcPct val="140000"/>
              </a:lnSpc>
              <a:buClrTx/>
            </a:pPr>
            <a:r>
              <a:rPr lang="el-GR" sz="2400" dirty="0">
                <a:latin typeface="Times New Roman" pitchFamily="18" charset="0"/>
                <a:cs typeface="Times New Roman" pitchFamily="18" charset="0"/>
              </a:rPr>
              <a:t>Τροφές </a:t>
            </a:r>
          </a:p>
        </p:txBody>
      </p:sp>
      <p:sp>
        <p:nvSpPr>
          <p:cNvPr id="4" name="3 - Θέση περιεχομένου"/>
          <p:cNvSpPr>
            <a:spLocks noGrp="1"/>
          </p:cNvSpPr>
          <p:nvPr>
            <p:ph sz="half" idx="2"/>
          </p:nvPr>
        </p:nvSpPr>
        <p:spPr>
          <a:xfrm>
            <a:off x="4643438" y="2332037"/>
            <a:ext cx="4038600" cy="4525963"/>
          </a:xfrm>
        </p:spPr>
        <p:txBody>
          <a:bodyPr>
            <a:normAutofit lnSpcReduction="10000"/>
          </a:bodyPr>
          <a:lstStyle/>
          <a:p>
            <a:pPr>
              <a:buNone/>
            </a:pPr>
            <a:r>
              <a:rPr lang="el-GR" sz="2400" b="1" dirty="0" smtClean="0">
                <a:solidFill>
                  <a:srgbClr val="FFC000"/>
                </a:solidFill>
                <a:latin typeface="Times New Roman" pitchFamily="18" charset="0"/>
                <a:cs typeface="Times New Roman" pitchFamily="18" charset="0"/>
              </a:rPr>
              <a:t>Ηλικία: </a:t>
            </a:r>
            <a:r>
              <a:rPr lang="el-GR" sz="2400" dirty="0" smtClean="0">
                <a:latin typeface="Times New Roman" pitchFamily="18" charset="0"/>
                <a:cs typeface="Times New Roman" pitchFamily="18" charset="0"/>
              </a:rPr>
              <a:t>1- 3 ετών </a:t>
            </a:r>
          </a:p>
          <a:p>
            <a:pPr>
              <a:buNone/>
            </a:pPr>
            <a:endParaRPr lang="el-GR" sz="2400" dirty="0" smtClean="0">
              <a:latin typeface="Times New Roman" pitchFamily="18" charset="0"/>
              <a:cs typeface="Times New Roman" pitchFamily="18" charset="0"/>
            </a:endParaRPr>
          </a:p>
          <a:p>
            <a:pPr>
              <a:buNone/>
            </a:pPr>
            <a:r>
              <a:rPr lang="el-GR" sz="2400" b="1" dirty="0" smtClean="0">
                <a:solidFill>
                  <a:srgbClr val="FFC000"/>
                </a:solidFill>
                <a:latin typeface="Times New Roman" pitchFamily="18" charset="0"/>
                <a:cs typeface="Times New Roman" pitchFamily="18" charset="0"/>
              </a:rPr>
              <a:t>Φύλο : </a:t>
            </a:r>
          </a:p>
          <a:p>
            <a:pPr>
              <a:buNone/>
            </a:pPr>
            <a:r>
              <a:rPr lang="el-GR" sz="2400" dirty="0" smtClean="0">
                <a:latin typeface="Times New Roman" pitchFamily="18" charset="0"/>
                <a:cs typeface="Times New Roman" pitchFamily="18" charset="0"/>
              </a:rPr>
              <a:t>υπεροχή των αγοριών στα    1-10 έτη,</a:t>
            </a:r>
          </a:p>
          <a:p>
            <a:pPr>
              <a:buNone/>
            </a:pPr>
            <a:r>
              <a:rPr lang="el-GR" sz="2400" dirty="0" smtClean="0">
                <a:latin typeface="Times New Roman" pitchFamily="18" charset="0"/>
                <a:cs typeface="Times New Roman" pitchFamily="18" charset="0"/>
              </a:rPr>
              <a:t> υπεροχή κοριτσιών στα 10-18 έτη</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4">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20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2" dur="2000" fill="hold"/>
                                        <p:tgtEl>
                                          <p:spTgt spid="4">
                                            <p:txEl>
                                              <p:pRg st="2" end="2"/>
                                            </p:txEl>
                                          </p:spTgt>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20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6" dur="2000" fill="hold"/>
                                        <p:tgtEl>
                                          <p:spTgt spid="4">
                                            <p:txEl>
                                              <p:pRg st="3" end="3"/>
                                            </p:txEl>
                                          </p:spTgt>
                                        </p:tgtEl>
                                        <p:attrNameLst>
                                          <p:attrName>ppt_y</p:attrName>
                                        </p:attrNameLst>
                                      </p:cBhvr>
                                      <p:tavLst>
                                        <p:tav tm="0">
                                          <p:val>
                                            <p:strVal val="#ppt_y"/>
                                          </p:val>
                                        </p:tav>
                                        <p:tav tm="100000">
                                          <p:val>
                                            <p:strVal val="#ppt_y"/>
                                          </p:val>
                                        </p:tav>
                                      </p:tavLst>
                                    </p:anim>
                                  </p:childTnLst>
                                </p:cTn>
                              </p:par>
                              <p:par>
                                <p:cTn id="47" presetID="2" presetClass="entr" presetSubtype="2" fill="hold"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20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57158" y="1142984"/>
            <a:ext cx="8229600" cy="1066800"/>
          </a:xfrm>
        </p:spPr>
        <p:txBody>
          <a:bodyPr>
            <a:noAutofit/>
          </a:bodyPr>
          <a:lstStyle/>
          <a:p>
            <a:pPr algn="ctr"/>
            <a:r>
              <a:rPr lang="el-GR" dirty="0" smtClean="0">
                <a:solidFill>
                  <a:srgbClr val="FFFF00"/>
                </a:solidFill>
                <a:latin typeface="Times New Roman" pitchFamily="18" charset="0"/>
                <a:cs typeface="Times New Roman" pitchFamily="18" charset="0"/>
              </a:rPr>
              <a:t>Δηλητηριάσεις</a:t>
            </a:r>
          </a:p>
        </p:txBody>
      </p:sp>
      <p:sp>
        <p:nvSpPr>
          <p:cNvPr id="3" name="2 - Θέση περιεχομένου"/>
          <p:cNvSpPr>
            <a:spLocks noGrp="1"/>
          </p:cNvSpPr>
          <p:nvPr>
            <p:ph idx="1"/>
          </p:nvPr>
        </p:nvSpPr>
        <p:spPr/>
        <p:txBody>
          <a:bodyPr>
            <a:normAutofit/>
          </a:bodyPr>
          <a:lstStyle/>
          <a:p>
            <a:pPr>
              <a:buClrTx/>
              <a:buFont typeface="Wingdings" pitchFamily="2" charset="2"/>
              <a:buNone/>
            </a:pPr>
            <a:r>
              <a:rPr lang="el-GR" sz="2400" b="1" dirty="0" smtClean="0">
                <a:solidFill>
                  <a:srgbClr val="FFC000"/>
                </a:solidFill>
                <a:latin typeface="Times New Roman" pitchFamily="18" charset="0"/>
                <a:cs typeface="Times New Roman" pitchFamily="18" charset="0"/>
              </a:rPr>
              <a:t>Παράγοντες που επηρεάζουν τη σοβαρότητα της δηλητηρίασης</a:t>
            </a:r>
            <a:endParaRPr lang="el-GR" u="sng" dirty="0">
              <a:solidFill>
                <a:srgbClr val="FFFF00"/>
              </a:solidFill>
              <a:latin typeface="Times New Roman" pitchFamily="18" charset="0"/>
              <a:cs typeface="Times New Roman" pitchFamily="18" charset="0"/>
            </a:endParaRPr>
          </a:p>
          <a:p>
            <a:pPr>
              <a:buClrTx/>
              <a:buFont typeface="Arial" charset="0"/>
              <a:buChar char="•"/>
            </a:pPr>
            <a:r>
              <a:rPr lang="el-GR" sz="2400" dirty="0" smtClean="0">
                <a:latin typeface="Times New Roman" pitchFamily="18" charset="0"/>
                <a:cs typeface="Times New Roman" pitchFamily="18" charset="0"/>
              </a:rPr>
              <a:t>είδος </a:t>
            </a:r>
            <a:r>
              <a:rPr lang="el-GR" sz="2400" dirty="0">
                <a:latin typeface="Times New Roman" pitchFamily="18" charset="0"/>
                <a:cs typeface="Times New Roman" pitchFamily="18" charset="0"/>
              </a:rPr>
              <a:t>της ουσίας που προκαλεί τη δηλητηρίαση</a:t>
            </a:r>
          </a:p>
          <a:p>
            <a:pPr>
              <a:buClrTx/>
              <a:buFont typeface="Arial" charset="0"/>
              <a:buChar char="•"/>
            </a:pPr>
            <a:r>
              <a:rPr lang="el-GR" sz="2400" dirty="0" smtClean="0">
                <a:latin typeface="Times New Roman" pitchFamily="18" charset="0"/>
                <a:cs typeface="Times New Roman" pitchFamily="18" charset="0"/>
              </a:rPr>
              <a:t>δόση</a:t>
            </a:r>
            <a:endParaRPr lang="el-GR" sz="2400" dirty="0">
              <a:latin typeface="Times New Roman" pitchFamily="18" charset="0"/>
              <a:cs typeface="Times New Roman" pitchFamily="18" charset="0"/>
            </a:endParaRPr>
          </a:p>
          <a:p>
            <a:pPr>
              <a:buClrTx/>
              <a:buFont typeface="Arial" charset="0"/>
              <a:buChar char="•"/>
            </a:pPr>
            <a:r>
              <a:rPr lang="el-GR" sz="2400" dirty="0" smtClean="0">
                <a:latin typeface="Times New Roman" pitchFamily="18" charset="0"/>
                <a:cs typeface="Times New Roman" pitchFamily="18" charset="0"/>
              </a:rPr>
              <a:t>σύσταση</a:t>
            </a:r>
            <a:endParaRPr lang="el-GR" sz="2400" dirty="0">
              <a:latin typeface="Times New Roman" pitchFamily="18" charset="0"/>
              <a:cs typeface="Times New Roman" pitchFamily="18" charset="0"/>
            </a:endParaRPr>
          </a:p>
          <a:p>
            <a:pPr>
              <a:buClrTx/>
              <a:buFont typeface="Arial" charset="0"/>
              <a:buChar char="•"/>
            </a:pPr>
            <a:r>
              <a:rPr lang="el-GR" sz="2400" dirty="0" smtClean="0">
                <a:latin typeface="Times New Roman" pitchFamily="18" charset="0"/>
                <a:cs typeface="Times New Roman" pitchFamily="18" charset="0"/>
              </a:rPr>
              <a:t>οδός </a:t>
            </a:r>
            <a:r>
              <a:rPr lang="el-GR" sz="2400" dirty="0">
                <a:latin typeface="Times New Roman" pitchFamily="18" charset="0"/>
                <a:cs typeface="Times New Roman" pitchFamily="18" charset="0"/>
              </a:rPr>
              <a:t>έκθεσης</a:t>
            </a:r>
          </a:p>
          <a:p>
            <a:pPr>
              <a:buClrTx/>
              <a:buFont typeface="Arial" charset="0"/>
              <a:buChar char="•"/>
            </a:pPr>
            <a:r>
              <a:rPr lang="el-GR" sz="2400" dirty="0" smtClean="0">
                <a:latin typeface="Times New Roman" pitchFamily="18" charset="0"/>
                <a:cs typeface="Times New Roman" pitchFamily="18" charset="0"/>
              </a:rPr>
              <a:t>παρουσία </a:t>
            </a:r>
            <a:r>
              <a:rPr lang="el-GR" sz="2400" dirty="0">
                <a:latin typeface="Times New Roman" pitchFamily="18" charset="0"/>
                <a:cs typeface="Times New Roman" pitchFamily="18" charset="0"/>
              </a:rPr>
              <a:t>άλλων ουσιών</a:t>
            </a:r>
          </a:p>
          <a:p>
            <a:pPr>
              <a:buClrTx/>
              <a:buFont typeface="Arial" charset="0"/>
              <a:buChar char="•"/>
            </a:pPr>
            <a:r>
              <a:rPr lang="el-GR" sz="2400" dirty="0" smtClean="0">
                <a:latin typeface="Times New Roman" pitchFamily="18" charset="0"/>
                <a:cs typeface="Times New Roman" pitchFamily="18" charset="0"/>
              </a:rPr>
              <a:t>παρουσία </a:t>
            </a:r>
            <a:r>
              <a:rPr lang="el-GR" sz="2400" dirty="0">
                <a:latin typeface="Times New Roman" pitchFamily="18" charset="0"/>
                <a:cs typeface="Times New Roman" pitchFamily="18" charset="0"/>
              </a:rPr>
              <a:t>άλλων ασθενειών ή βλαβών στο παιδί</a:t>
            </a:r>
          </a:p>
          <a:p>
            <a:pPr>
              <a:buClrTx/>
              <a:buFont typeface="Arial" charset="0"/>
              <a:buChar char="•"/>
            </a:pPr>
            <a:r>
              <a:rPr lang="el-GR" sz="2400" dirty="0" smtClean="0">
                <a:latin typeface="Times New Roman" pitchFamily="18" charset="0"/>
                <a:cs typeface="Times New Roman" pitchFamily="18" charset="0"/>
              </a:rPr>
              <a:t>ηλικία </a:t>
            </a:r>
            <a:r>
              <a:rPr lang="el-GR" sz="2400" dirty="0">
                <a:latin typeface="Times New Roman" pitchFamily="18" charset="0"/>
                <a:cs typeface="Times New Roman" pitchFamily="18" charset="0"/>
              </a:rPr>
              <a:t>του παιδιού</a:t>
            </a:r>
          </a:p>
          <a:p>
            <a:pPr>
              <a:buClrTx/>
              <a:buFont typeface="Arial" charset="0"/>
              <a:buChar char="•"/>
            </a:pPr>
            <a:r>
              <a:rPr lang="el-GR" sz="2400" dirty="0" smtClean="0">
                <a:latin typeface="Times New Roman" pitchFamily="18" charset="0"/>
                <a:cs typeface="Times New Roman" pitchFamily="18" charset="0"/>
              </a:rPr>
              <a:t>κατάσταση </a:t>
            </a:r>
            <a:r>
              <a:rPr lang="el-GR" sz="2400" dirty="0">
                <a:latin typeface="Times New Roman" pitchFamily="18" charset="0"/>
                <a:cs typeface="Times New Roman" pitchFamily="18" charset="0"/>
              </a:rPr>
              <a:t>θρέψης του παιδιού</a:t>
            </a:r>
          </a:p>
          <a:p>
            <a:pPr>
              <a:buClrTx/>
              <a:buFont typeface="Arial" charset="0"/>
              <a:buChar char="•"/>
            </a:pPr>
            <a:endParaRPr lang="el-GR" sz="2400"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Δηλητηριάσεις</a:t>
            </a:r>
            <a:endParaRPr lang="el-GR" dirty="0"/>
          </a:p>
        </p:txBody>
      </p:sp>
      <p:sp>
        <p:nvSpPr>
          <p:cNvPr id="3" name="2 - Θέση περιεχομένου"/>
          <p:cNvSpPr>
            <a:spLocks noGrp="1"/>
          </p:cNvSpPr>
          <p:nvPr>
            <p:ph idx="1"/>
          </p:nvPr>
        </p:nvSpPr>
        <p:spPr>
          <a:xfrm>
            <a:off x="457200" y="2249424"/>
            <a:ext cx="8401080" cy="4608576"/>
          </a:xfrm>
        </p:spPr>
        <p:txBody>
          <a:bodyPr>
            <a:normAutofit lnSpcReduction="10000"/>
          </a:bodyPr>
          <a:lstStyle/>
          <a:p>
            <a:pPr>
              <a:buNone/>
            </a:pPr>
            <a:r>
              <a:rPr lang="el-GR" sz="2400" b="1" dirty="0" smtClean="0">
                <a:solidFill>
                  <a:srgbClr val="FFC000"/>
                </a:solidFill>
                <a:latin typeface="Times New Roman" pitchFamily="18" charset="0"/>
                <a:cs typeface="Times New Roman" pitchFamily="18" charset="0"/>
              </a:rPr>
              <a:t>Μέτρα πρόληψης</a:t>
            </a:r>
          </a:p>
          <a:p>
            <a:pPr>
              <a:lnSpc>
                <a:spcPct val="140000"/>
              </a:lnSpc>
              <a:buClrTx/>
              <a:buFont typeface="Arial" charset="0"/>
              <a:buChar char="•"/>
            </a:pPr>
            <a:r>
              <a:rPr lang="el-GR" sz="2400" dirty="0" smtClean="0">
                <a:latin typeface="Times New Roman" pitchFamily="18" charset="0"/>
                <a:cs typeface="Times New Roman" pitchFamily="18" charset="0"/>
              </a:rPr>
              <a:t>Μην αφήνετε τα παιδιά μόνα στο σπίτι χωρίς επίβλεψη ενήλικα</a:t>
            </a:r>
          </a:p>
          <a:p>
            <a:pPr>
              <a:lnSpc>
                <a:spcPct val="140000"/>
              </a:lnSpc>
              <a:buClrTx/>
              <a:buFont typeface="Arial" charset="0"/>
              <a:buChar char="•"/>
            </a:pPr>
            <a:r>
              <a:rPr lang="el-GR" sz="2400" dirty="0" smtClean="0">
                <a:latin typeface="Times New Roman" pitchFamily="18" charset="0"/>
                <a:cs typeface="Times New Roman" pitchFamily="18" charset="0"/>
              </a:rPr>
              <a:t>Διατηρήστε τα φάρμακα σε ειδικό μέρος, κλειδωμένα </a:t>
            </a:r>
          </a:p>
          <a:p>
            <a:pPr>
              <a:lnSpc>
                <a:spcPct val="140000"/>
              </a:lnSpc>
              <a:buClrTx/>
              <a:buFont typeface="Arial" charset="0"/>
              <a:buChar char="•"/>
            </a:pPr>
            <a:r>
              <a:rPr lang="el-GR" sz="2400" dirty="0" smtClean="0">
                <a:latin typeface="Times New Roman" pitchFamily="18" charset="0"/>
                <a:cs typeface="Times New Roman" pitchFamily="18" charset="0"/>
              </a:rPr>
              <a:t>Τοποθετήστε σε εμφανές σημείο τον αριθμό τηλεφώνου του Κέντρου Δηλητηριάσεων Κ.Δ. 210 7793777</a:t>
            </a:r>
          </a:p>
          <a:p>
            <a:pPr>
              <a:lnSpc>
                <a:spcPct val="140000"/>
              </a:lnSpc>
              <a:buClrTx/>
              <a:buFont typeface="Arial" charset="0"/>
              <a:buChar char="•"/>
            </a:pPr>
            <a:r>
              <a:rPr lang="el-GR" sz="2400" dirty="0" smtClean="0">
                <a:latin typeface="Times New Roman" pitchFamily="18" charset="0"/>
                <a:cs typeface="Times New Roman" pitchFamily="18" charset="0"/>
              </a:rPr>
              <a:t>Μην παίρνετε φάρμακα μπροστά στα παιδιά γιατί έχουν την τάση να μιμούνται</a:t>
            </a:r>
          </a:p>
          <a:p>
            <a:pPr>
              <a:lnSpc>
                <a:spcPct val="140000"/>
              </a:lnSpc>
              <a:buClrTx/>
              <a:buFont typeface="Arial" charset="0"/>
              <a:buChar char="•"/>
            </a:pPr>
            <a:r>
              <a:rPr lang="el-GR" sz="2400" dirty="0" smtClean="0">
                <a:latin typeface="Times New Roman" pitchFamily="18" charset="0"/>
                <a:cs typeface="Times New Roman" pitchFamily="18" charset="0"/>
              </a:rPr>
              <a:t>Ελέγχετε όλα τα φαρμακευτικά σκευάσματα, πετάξτε όσα έχουν λήξει</a:t>
            </a:r>
          </a:p>
          <a:p>
            <a:pPr>
              <a:lnSpc>
                <a:spcPct val="90000"/>
              </a:lnSpc>
              <a:buNone/>
            </a:pPr>
            <a:endParaRPr lang="el-GR" sz="2400" b="1" dirty="0" smtClean="0">
              <a:solidFill>
                <a:srgbClr val="FFC000"/>
              </a:solidFill>
              <a:latin typeface="Times New Roman" pitchFamily="18" charset="0"/>
              <a:cs typeface="Times New Roman" pitchFamily="18" charset="0"/>
            </a:endParaRPr>
          </a:p>
        </p:txBody>
      </p:sp>
      <p:sp>
        <p:nvSpPr>
          <p:cNvPr id="21506" name="AutoShape 2" descr="data:image/jpeg;base64,/9j/4AAQSkZJRgABAQAAAQABAAD/2wCEAAkGBhISEBQUEBQWFBUVFBUUFRUUFBUUFRUYFRcVFRUVFBUaHCYeGBkvHRYVHy8gIycpLC0sFR4xNTAqNSYrLCkBCQoKDAwNDQwMDykYFBgpKSkpKSkpKSkpKSkpKSkpKSkpKSkpKSkpKSkpKSkpKSkpKSkpKSkpKSkpKSkpKSkpKf/AABEIALkBBwMBIgACEQEDEQH/xAAbAAACAwEBAQAAAAAAAAAAAAAABAEFBgMCB//EAEUQAAIBAgMEBgMOBAYCAwAAAAECAwARBBIhBRMxQQYVIjJRYWJxohQjM1Nyc4GRk6GxwtHSQlKCkgcWQ2PB8CQ0g9Px/8QAFQEBAQAAAAAAAAAAAAAAAAAAAAH/xAAVEQEBAAAAAAAAAAAAAAAAAAAAEf/aAAwDAQACEQMRAD8A+2UticcFNhdmPBRqTRjsSVFl1ZjYCjCYQJ5se83M+XkKg5buZuLBB4AZj9fCjq9vjX9n9tO0UCXV7fGyex+2jq9vjZPY/bTtFAl1e3xsnsfto6vb42T2P207RQJdXt8bJ7H7aOr2+Nk9j9tOgVNqBHq9vjZPY/bR1e3xsnsftp61FqBHq9vjZPZ/bR1e3xsns/tp6oJ+/h5+qgS6vb42T2f20dXt8bJ7H7anF7XijbKzEva+7RTJJbxyKCQPM2FR7smbuQkecrrH9yhz91AdXN8bJ7P7aOr2+Nk9n9tQ0uJFzu4T5CZx6uMVJYLb8swJiwzEA2DtLGsb25o3eZb3F8tja4uLVQ91e3xsns/to6vb46T2P21zGNnF8+HJA+LlRz9TBaYwmPSTNkJupsysCrqeIDKdR5HgeV6g59Xt8bJ7H7aOr2+Ok9j9tOVFAp1e3x0nsfto6vb42T2P200akGgU6vb42T2P20dXt8bJ7H7adooEur2+Nk9j9tHV7fGyex+2naKBLq9vjZPY/bR7gblK/wBOUj8KdooEffk8JB/a31HQ0xhsWr8OI0IOhHrFdqVxeEv200cc/wCb0TQN0VxweJDqD9frqKBeLtTsf5AAPW17n6h99PUls/vS/OflWnaAooooCiiigKKKKCaKKKAoorlisSscbu+iorOx8AoLH7gaBXF4tmfcwmz2DO9r7pCSAfAubEKPIk6CxOooCDnjEhOhaT3xj/UdR9Fq87LVxhw7IDM6LJIosuaQoOzc6DgF+ilzjZ5N7G2FdF3TZZN7GQ7FbZFynMpuTqRbS/Oge2bhoUUiALYscxU5izcyzXJY+s03WMj2fi5UijvIsVsrlgMO11jcgqkdiiZ2CWvf3tTwua5zbM2gsKbh3/8AXjGUkFhLIVXEElm7RCqzLc6M/gdA21QBYacPurGSbGlV8QGSeRMsgTdsqySAlMiZnktYBQB2RfUnmDYYkYuXAPCIyk7QFM7BEjDE7trBWNuzmYeQ5HSg0YN+GtI4zZmdxIkjxSBchKZCCL5grqwINibjn2j41jY+h+LETROQ6RRukCqcgscQpsozXAMKhRc9ntVo+juyZ4JMQZWDLNJvgBwjYkoUHMjIseumoItRTEWOlidUxOVg5CJMgygse6kkdzkY20IJUnTQ2BtKr+kKKcJPm0AhkN+BBVSysDyIIBB8QKdgLZVz6NlGYD+a3a++9B7qKmooJBr1Xii9Ee6KgVNAUUUUBRRRQJQ9mdhyYB/p1DfhUUYj4eP5D/itFBOz+9L85+VKdpLZ/el+c/KlO0BRRRQFFFFACpoqp29iGIXDxG0k91uDrHGLb6bysCAD/M6UHXZO0GmMjgAQ5skJ1zPluJJCb2yltFFuCk/xC1jXPDwLGiogyqqhVUcAFFgB9ArpQFVHSnXDhNbSTQRMfBXlQNfyIuv9VW9ccZhUljZJBmRgQw8j4cwfPxoK7pRtKSHDkwZd87rHEGIALufPTuhj9FZqf/EByHMSE2ZrruzmhgEbe/MdQTnym1rW01NanY432DhMwEmeJGOYK2a6g3Ita5uOXOrCKFVUKihVAsFUAAAcAAOA8qCn2ltB1wAlzrG26jZ3fs5QwXPY5WAbUgdk6kaVnMT0sxheI4ZDPFJCJAEUPIjOrIscj3ygrIhu1x3jcaC+9Iqm6WYow4OV45EhI7RZjlvzYKbH3wjQGx1I00qjIYTpfilEjsJHZ8Om6UK1jKyxZJVRlC7ss9rqSMwIbLcV0/zhjljmVo3aSIpEQsWeTjiA8pEd1D5Pc75Rp4DWrzau2J4cJnRkAeSFY5GYMIo2RS7TuzBC11kUMTYkrfzrl6az6FYs6Cdg0saArMkeGMjLGc2shdSoI7Nhoag4YDbePsoeS7GSOLEBoxeF3myBYiBYndrmsQR2g38Qq46M7UmnlzTKVYYZC62ZYwZJDJGVB4kx2ueRUg1X4HbOKjkg93OCS+QopcWDoJd6wRLPbOseUgWy3Bverf8Azxh+3dcQBGxVmOFmy6EgsCF1F+dFWO3MG0uHdIwCxynK2ivlZWMbHkGAy35Zq74LFrLGsi8GF9eIPAq3gQbg+Yruardj2zYjL3fdDW8MwSMSW8e3n+m9BZUUVF6Cag1N6gmgL16BrzRQe6KgGpogooooEsT8PH8iT8VqKnE/Dx/Ik/FaignZ/el+c/KlO0ls/vS/OflSnaAooooCi1FFAM1hc6DmTwHnVRsJjKXxLcJSBCCLWhS+Q28WJZ/Uy+FG3jvTHhR/rEmTygjsZf7iUj/+Q1bqBbSgmiiigKKKKCqjhkw4tGu9hHdQECWMfypc2dPAXBHDXSvc+2AYlbDjfNIjPEoOUOFFzd9Qo4C55kVZVl+j0e6xs2HYfBQoYiTxikmmew8h2V/ooLXDdIsOy9qVI2HeSRhG6m1yCr2P02tS2K29hWtvVvGrXWd4s2HDDS6yWIBF+9oONjoauJsMj99Va3DMoa3qvXSgrcPtfCKoEc0CryCSRBdTc2ANuJvXWPbMDLmWaMjMVzbxbZhyvfjXY4GItmMaZr3vkW9/G9qiXZ0TNmaNGYixYopJA4C5F7eVB2HC4OnjfT66Uxe1oYzleRQ2llvdzfgFQXY/QK4t0egBuitEf9l3iHnohA+6u+A2ZFCCIlsWOZ2JLO7Hm7m5Y+s0Uq2Jmm0iVoVPGWRQHt/tRHgfN7W/lNPYXCrGgRBZRew9ZJJJ5kkkk+JNdqKCCKLUGooJtUEVNBoIAqbUCiggV6vXmpoJvReoFSKBPE/Dx/If8VqKnE/Dx/Ik/FaiiJ2f3pfnPypTtJbP70vzn5Up2gKi9BqKAZwASSABqSdAB4k8qrcb0mwsQu8yeICsHY/JVbk1XdP1zYIoeEssSEE2DAuCyE8gQtj5Gkdle6J0K4RlgVCFkxJiV2dgL5IE0XKOBYgeCjnRXPZXStQWlfD4qSaaxKpAwWOMZt1EGfKNLkk82duVquF6USEXGBxR+xB9djJrRhujUqsGfHYtyAb9qGNDmublFjtfXjfSwpjE9HA/HEYsfIxDJ9woFk6S4k3vs+YC/ObDf/ZXNenUQJE8OIhA4s8YdBzN2jLWGh1tavT9E+a43HJy/wDZDC50/wBRG51y2jsjERw5Exc0okO5tiBC4G9BUHMiIwsfEnjRGmVwQCDcHUEagg8CDXqldlwFIIkYWZYo1YXvYqoB19YpqgBSk2zwZ45gbMiPGRYHMr5TYnyZQR9NN0UBVZtra7QmJI0Ekk0m7RS2RRZS7O7clAHK5J0FWdcMXgo5VyyorrcGzAEXHAi/A+dBWYXac8Uu7xojCtrFNHmVGNiWjcOSUfS4N7ML8DpVpDjY37jq3yWB/CqmHYUsCOuFmIUl3VJUEgUtdsqNcEJciwN7DQV5xMkrpHI0Lh4ZI2PczsNVnyIrHTKx0vry8wvTUVzw2IWRFeMhlZQysOBB1BFezRXlJlOisDbjYg29dq5LjozI0QYGRVV2UcVVyQpPhcqfqrI4jYpbHSbqNI8rZy8F0btLm7RBsJy2tstits1w1qNlSe48XK+MdVbFKTmv2S8Uj5VHGzGJ0IQfysBeg2t6i9U+zekO+mMaQTKqrmaSQKgFzZAUvnBaxIDAGwuQNL3FBNRRRagkUUVFBNRRai1BIqRUUCgUxPw8fyJPxWoqcT8PH8iT8VqKInZ/el+c/KlO0ls/vS/OflSnaDzei9FqKKyP+IrsY8PEoB3k9jcm1ljY8Bq3Hhz4Ups/YplwybkXRnxLDKQqAqyLEct+J3RtxtmJ86sel8BfEYBQCc00qm2hUGLVr8rW++k0jxSzuMIr7ovGqKCBAEikjDFW1F2z4jNYZuwNKI9L0YxKl2ViWO9yXmYbrtyEBb3zF1MYJuLEHhXbBdHcQHjXOyxxI0KvmJey5jG3HtDtBTzNtTpVamF2plU++Wy4e4L9rsRZZbjNe5aza871YYnYeMEkm6Y5C7HtyuzOpaDKAS2ll3w18T4iqr1H0RnG6vLnyrFvLkZXdMRFK2mUkDKmhBBJAuTfXVTBCO3awIbU2sRqCfDhesa3RPFiBY45VDBIWzEkASI00rKqg6Ln3A48AxN+Fd5+jU0mclFGbFe6ApdHYLu2QDM6MCbnNYgqvdHCojXCQE6EHhz114V5imVxdCGBvqDcaGx19YI+ism/RObeZ4zkcOJczurZmXtBGEcanKWCg3vZAQoHPSbIwJhw8UTHMUjVSRzNu0frvQOUUUUBXiWUKCzEKFFyToABqSTXulNqYATQvGTYOLXtexBBBtz1A0PGxoM5julkbYgRNKscTZVuxCCRSHeSRJL6rZVQENoXa44VfbLeHcg4c5o+1lsWYeYQtxHhbTwpWPFYqOUK0KOHBLPB2QCODOZLC50GUEnjfQVV7X23iWwuPdAAIlAjaIszm2s9n4FgvNe6SRclaBnZ+3J1fDJPh0gTEGRI0ViZIsiGRBKoXKLqrXseybDWtEaxWFR40wTxAySjBqFWVvepQQryLFKSTHP4EizKADwuuq2TtJMRCkyAhXF7HRlN7MrW5ggg0Vk4tl4c4pcNipHxM7l5XRfeYkv2izopBe4sBmLXy6WAqpxi4rZ8jErGIgcW2HjyhgWDLJFnNrxgKzEKtmtG2uul3tPo2j4iJ8aWdjMVicGMIEG8lWNlCqwUqCDdm1FxxNWUuz4MXA8SIN3HmEMvFN4ySIzRniQucgtwJZhyoiiwmxJDIww7uGYGd5t9JGqSO2iqtir9zVCpGUAG9xbcYcMEUOQzhQGYCwLAdogX0F+V6+ewbPmwkie6HMO/kiad4HN2YqYrKxubCVo2I5B+YuB9FA/7/wDlBN6Uxu1EjIXV5D3Yks0h8Tbgq+kxCjxrntaRrJEjZWmYrmHFVUZpGX0sosPAsDypDH7XwuAsqpqRmKxKpYKODysSLDSwLHWx8DRT6YrEWuYEHoie7j19jL9ANR1hOLk4ZsvozRs/9psPaqV25BkjZpFTeIrqHYK1mFxpemcLjI5BeN1cDjlYNb124UBhcYki5kNxqDxBBHFWU6qw5gi4rveq3GYYxvvolJP+sijWRQLBgOci6W5kAr4U9h51dAyEMrC4YG4IoOoqDU2otQJ4n4eP5En4rUVOJ+Hj+Q/4rUUROz+9L85+VKdpLZ/el+c/KlO0EVFTSeJ2miNlZZSbA9iCaQam3eRCL+V6KqekswTE4JibASTXPluWY/cp+qqDoxtZlw2z036xiSNso7N8yPJdpc2pi7qgKynMefJzptjVliiKxzjJKCWbDzoFWRXhYkso/nH0fVXrodjPc2DSCeKXPGGUlIGmVgWZhlaMNca+XGqjphukGKJh3mQFlT3sRMGldpnjkRCWOUIqZide8Dwp7pZtF49yI3YZmbMERySoHfMiqwQA62I7RsOF67y9LoEF3E6jxbDzAcQNTl86Sb/EfBg2LSC/MplHLxIorzsmLFlSjvOuaOUl27yvbDGPKzKco7UotwuG0uKe6NxYhb78yG8GGPvjZiJCshnHHjfLe2nC3Cq8f4k4UkgJKbc/eAp4cCZR4/jUn/ECMm0cTHs5rtJEFte2pQufuqI1dTWVHTVipK4aR9QOwmJYcDe7e57E3HK9WmytumWweGVGLEfBTZBbmWdEI+kWoLaigUUATUXqaS2rtNYEDEFizBEQcWY3sL8BoCb+ANB02hhd7E8eYrmUrmHEX/H1fRzqowW3kjBilEaiO8ZaJ4jH2SqhREGMik5gMmU2Jtreq3EbSlilPu2SXdvGrw+5xkBk4Ph7qMxa5XJdhmub0hL0eT3TGskIgbEdxxKZirxhnYFiAVnyNJlKsVuHNibXDSQ7UwWLhIJjaK+QLIAqtlAIKK1jbXQ+urTA4KOKNUhQJGo7KoOyAddLf91pbA7Ew8KhI4ox/SGY2sLkm5blVXhthwjEzQlCFIXEJlaRMokLJInYYaBlzAf7nlQWu19iw4mMpOgYWNieKkgjMh5N4HlWexnSqXDS7gqk7AAKUvDY5VZUZO1qQRYr2bsF05Xw6PxAWUyrfW64jEA6+eenIcOFAtxAC5iSzkDgGc9pvWTRS+zHleJTiEVZLklRwBBIU8WsbeZ9dOUVNBSbZxBTE4U5GbtSAsO6ocKhB00457mwtG2t9KxvTwyJimGrLPHoCI3Vo1jAkXI38rWcNmFjI2hF628WymM2IMkxkilXJuSTZAVAZbXsNOFgL5iTfSvEGHACYfFKkgAAhdlBEgjAsHBFllA8NDYkW4AKv/DrAGKBg1t5myuc+ZrqNFYWBAykEam6kVY9KJRCgxI0kiINwDdkGroxHEZcxseYFtasZ9mKzZ1LRvYLnjIBYC9gwIKsNTa40ubVVbe6MCaCUO0kzbtyikooz2OU5Y0XMb8jceVUNz9JYAVWMmZndEURdsXe57T91eyCxBN7DhXTZ7ZcRiIx3Ru5lsLW3wcOP7o2b1uaz3Q7okMM5lMYjAR1Bc++G7XEjBTlTsaG9281GlaDYqhzLOL+/MClxY7uNckdh4HtuPnKgs6BU0UCWJ+Hj+RJ+K1FTifh4/kP+K1FETs/vS/OflSnaS2f3pfnPypTtBBqqxHRyF77wzNfkcTiLD1AOAKtaKKp16I4QX96vcWIZ5GBHgQWOlcf8ibPzZvcsVzxNj+tX9FBTxdD8CpBXCwAggg7pbgjhyrP7Wx+6mxcceGgCxQJIjbpNSTFcHTXvnlyFbi1YjG4febQxqtcL7kzX46gYdgQPEZBQetk9D8PiEMj7wWkkQBJZFsEcqOBHgOVWmH6DYdODTG3808jj6mJH3U70ZlDYcEcC8luf8baf98KtaIpMP0PwySbzKztYjtuXXUg3ynQHS1x4mreOIKAqgAAWAHADyrpRQRRU1W7dkO7EantTOsQtxsdZGHqQOfqoFdn9JhKHZY2KKxF1uXygkCQxFQ2QgXBXNcaip6QoksCuJhGVdXhkC7wZ9VC5Bq97sMo118RS8u04jLCEskiTmC17XjAYMqnQOnZHDukeIqo2/tfJjt1uXjDabyOwllZxl96ubIxPY3ne00I4iiw2z79g0jxKZZZJEVER2YhlkCGRSuugJbXu6X1FGD2FHLPmDTNDh3XdB8RM6tOjEllzMboosngSzjlr52F0YnVCJJDCCLMsDAs4GTLmkK6HRxdQGs3GwFrfae0Y8LEqrlDEZIYywXMQLDVj3QNS3IA8TQYTp7t4DFMMoYIqRi6Z7DPechtd0cxiTNlNzcC2UmlNr5hhIWyOqyRModT77LJE7ZnDORlDIAyKq53LZbrxOthwOzUkjklljMsKi8hkKxs6szmQrm3bOGldhe5XeU7tfpUkbKkIincpLNlM6JZYgM2Vje766DTQEkioGOjG1TiMMjto4AWQeDADXUA2IKsDYXDA86tb1hcN00Uzb2VNybZZQJN5HLEvaMkb2AMsZY5lGuUvxy6bqiii9FYSfp/mh1YLIFDPFhw7SEFitxI65Y07vasxs6gdploNTs+ALiMRaFkzmJzMWusxKkEKt+zltY/KvTuKwyyLlcXFweJBBGqspGqsDqCKx2P24kCxPhA7yyOQd9NKUcBe1fOxzDN2FYAAMDyBvf9H+kXulpwFy7p1AINwysCVPAWOh08xVQ0+En0yTi3+5Crn13Vk/Cpjwk1iJJyfOOJI7f3ZzToqaiq4bDjPwrSTD+WWQunP+DRTx5g1YipooCiipoEcT8PH8h/xWoqcT8PH8h/xWooidn96X5z8qU7SWz+9L85+VKdoItRapoBoootRRQFqpNpoBib8M+DxINhxKmC1/O16u6rMeP/ACsPcXBE6/Wim3sn6qBToKP/AAY9CO1JcEWPfYajl4/TV/XHDYVIwRGoUElrDhdtSfKu1EFFFRQFUWIx6nEzSXDJg4GuRrlkcF3B8wiLp/uUv0v6w7PuEAoVIfLl3tybdksbAWOhGtwaybbGxAklM67pI8Or7uIZI95MFjIJF94e9mYlicgHrK0G2QYcDh1S2/UpMpbky2kmNwDxzMnmZAK0uz8FkiUN2m7zE6ku2rMPDUn6KpcZh8xLP35MXFGLk3WKGTMgC30vkZ+V819bCtNVQWpNtkQmQyNFGXIALlFZiBwFyNBpwpy9KbRhkZLQybtgbg5VcG3FSG5Hhca1FV/SkKMKYgilpiMPEmUWDSgqWtyAUu5tyU0rHs+OPaDK0asuIwy5Syg3bDlldTpzSVD/AEnjVYV2jPPGshw6Ph3E6rKhu6lXjzDduwYDM1+FjYW1vTe1FxqvHiJvcqrhxIxyvKb50yHimvkBxJAoNFHsyFTdYowfERpcX48qYNVGAgxjtG88qxqO0YY4wCbjRJHa5Fr6heJHG3G4oAVmcZ0Dike4eRUZg0kd75spBjVXFmRQS9lBtdydCAa01U3SDbrQqVhVnlybwBU3gVc1szLmW47L8Dy1tQJYrExS3aCCOXcF4CrxjOugyPCP44rq2g1IU21Wxt9jvCY7Q5exZHAj3RDKqizRkAqcuXQ8ARSuF6OQBAZkV2yt25EClVZmky24KAXa3EjxrlsfbODWT3PhrmzkEqCyFsmckyEkk2FtbnQW0tVRfiiii9RU0UXrjjcYsUTyObKilj/SL/8AfXQdqKT2PjzPh4pShQyIHyE3K35Xpy9Alifh4/kSfitRU4n4eP5D/itRRE7P70vzn5Up2ktn96X5z8q07QFFFFAWqaiiii1IbRwjNLh3UAiOVma7EEK0bpdQNCbsNDT9FBNAooogNFFFBFqxm2elqzucLhUZnZ1AkOUITE6uwAvmIOQjNYAcb2FbSuEGCjRmZERWbvFVVS3yiBrQfPdgbJlXHyPLrfG5dNA7BJJncX1IF0UfTX0eqzaDgYrC34nfgDxO7B/C/wBdWlBFFTUUVUdKI/ed4uksbpuW5h2dUA81OaxHMX8NJl98xhjc9iKOOZEto7M0i52/mylVsORIJ5WJPfMblbVYYklRfGSRpFLnzVUsPnGPKk+kkhixGFmUkMJN24sbNHK8cbD1gsrfRRGitUWr1XmigisntrDtJLPLGgk3G5jyNqJLLM0y5RfMMuIXTichUa1qMRiFjRnc5VRWdj4KoJYn6BSOwImERd1ytLI8xXmoka6q3pZQt/P1URncNNO6e5Y5kxIQLG7pD2cpAJ90SSZlGmgVQzmwJtc1YbA6ERYeRpXIkkLBlGWyRELlvGCS2YjQkn1ACu23n3UivG8iyy2iREVCsrKWZQ+ZTltmbtAiwJ8KXwO15oommnlWeNZJFnKoIzhzGcrZLfCIttbgMb5hfhVVp7UUviMciRGUm6Kue6gvdbXuoW5b6ONUm1Nuq6ncTNE0bIe1GxSZnRnjiOhYg21Ci/Ljag0lZrpoTKsOEU2OJkCseJWNO1Ifu+6ukXS1EkePFFI2SSOK4ZiGZxe5FuwugtcnjrwuVNj42PGY9sREweOGEIjC4uZC1yQdeT8uQ8ag1SRgAACwAAAHIAWAr1Reg0Qlifh4/kSfitRU4n4eP5D/AIrUUEwHLM6/zAMPo0P/AB9VO0rj4CbMneU3Hn4iumGxIdbj6QeKnmDQdqKKKAooooCpqKig9UV5qaCRRUUUCrzyW7MWuvedQPuuaWmlxlxkigtzzTSX4+jH4fjVlU1aM1iMFj5JonIw6bskghnexZSrnLkGYWPC45607NHjwvZfDs3zciX9RLkD6qt6moKTDx7QIbO0Cn+EhWe+n8QOWxv4U1hocUD75JE4PoMhHqsbEceNWFTRWR2t0dxkuIMqNAt13fGZWMepALLY5gWby4Uri+im0GVUEuFyq6N8HIpJRka7AaNfJa3geNbioJoK7E+6s3ve5t4MGJ+k3H4UYeXEhTvI42Pa7khW+vZFmWwNud+VWIooM30kfFSwtFHhn7dlZhJASBcE9lnUMDax150zgekIGG3uJshVpEbh740RYMYhfW5U2Hrq7rHP0CtvprrLiGaR4FlLHDw5mJAEZvc2JJYg68qor8VjZ53TFMPcy5dzhQxGaaSdiisl77sZbHeEHRyQCAK7Y/AJuCYTmXDIXkkjU7qeWLWKLdgkTKrm5Y5iCB2ib297E/w/feSzY+QSPKGVkQLlKtbOGfIDYgBSFC6ADxvtY4woAUAACwA0AA4AAcBURitidIpsxhXDSCJt7lsst8PZC9nZ1UFCSco4gEDXlTYSBrxhpsGVCgBXEYIGQhSRk1YMwJ113a87ivqIqLVVfKExEyR5F9z7wwC0iJCVzFXzliqfDA5VFtCDe2umm6G4xVbFyzOt3lj1ANiBEpGWyi4Gfd8P9OrzbfR0YnKDNNEo7wikZM3hcA28Te1728KRfoQp1904rMCWB38mhN76BvMny08KiL6DHRvbI173tYGxte/LyNd6r9lbGWAaPI7WKlpJHa4zFgMpbKLXte17C1MYvFZBpqx0VfE+J8vOg5L2sQfBFC/SdT/xUV3wOGyLrqTqT4k8TRQMUpPge1mjOVvuPrHOnKmgr/drr8Ih9aag/RxFT1qnp/2P+lOPXGg4dbR+l9m/6UdbR+l9m/6UxRQL9bR+l9m/6UdbR+l9m/6UxRQL9ax+l9m/6VPW0fp/Zv8ApXeg0HDrWP0/s3/SjrZPS+zf9K7iig4dax+l9m/6Udax+l/Y/wCldqKDj1tH6X2b/pR1rH6X2b/pXcUUC/W0fpfZv+lHWsfpfZv+lMUGg4dbR+l9m/6VHW0fpfZv+lMCigX61j9L7N/0o61j9L7N/wBKYooF+tY/T+zf9KOto/S+zf8ASmKKBfraP0vs3/bR1tH6X2b/AKUxRQcOtY/S+zf9KOto/S+zf9K7mooOPWsfpf2P+lHWqcg5/ob/AJFdqBQLnFSPpGmX0n/4Uca7YbBZTmY5mPEn/jwpivRoIoooo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Δηλητηριάσεις</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sz="2600" b="1" dirty="0" smtClean="0">
                <a:solidFill>
                  <a:srgbClr val="FFC000"/>
                </a:solidFill>
                <a:latin typeface="Times New Roman" pitchFamily="18" charset="0"/>
                <a:cs typeface="Times New Roman" pitchFamily="18" charset="0"/>
              </a:rPr>
              <a:t>Μέτρα πρόληψης</a:t>
            </a:r>
          </a:p>
          <a:p>
            <a:pPr>
              <a:lnSpc>
                <a:spcPct val="140000"/>
              </a:lnSpc>
              <a:buClrTx/>
            </a:pPr>
            <a:r>
              <a:rPr lang="el-GR" sz="2600" dirty="0" smtClean="0">
                <a:latin typeface="Times New Roman" pitchFamily="18" charset="0"/>
                <a:cs typeface="Times New Roman" pitchFamily="18" charset="0"/>
              </a:rPr>
              <a:t>Μην χορηγείτε φάρμακα στα παιδιά χωρίς ιατρική εντολή, προσοχή στην δοσολογία</a:t>
            </a:r>
          </a:p>
          <a:p>
            <a:pPr>
              <a:lnSpc>
                <a:spcPct val="140000"/>
              </a:lnSpc>
              <a:buClrTx/>
            </a:pPr>
            <a:r>
              <a:rPr lang="el-GR" sz="2600" dirty="0" smtClean="0">
                <a:latin typeface="Times New Roman" pitchFamily="18" charset="0"/>
                <a:cs typeface="Times New Roman" pitchFamily="18" charset="0"/>
              </a:rPr>
              <a:t>Απομακρύνετε απορρυπαντικά, εντομοκτόνα από σημεία προσιτά στα παιδιά</a:t>
            </a:r>
          </a:p>
          <a:p>
            <a:pPr>
              <a:lnSpc>
                <a:spcPct val="140000"/>
              </a:lnSpc>
              <a:buClrTx/>
            </a:pPr>
            <a:r>
              <a:rPr lang="el-GR" sz="2600" dirty="0" smtClean="0">
                <a:latin typeface="Times New Roman" pitchFamily="18" charset="0"/>
                <a:cs typeface="Times New Roman" pitchFamily="18" charset="0"/>
              </a:rPr>
              <a:t>Κλειδώστε τα οινοπνευματώδη ποτά σε ντουλάπι</a:t>
            </a:r>
          </a:p>
          <a:p>
            <a:pPr>
              <a:lnSpc>
                <a:spcPct val="140000"/>
              </a:lnSpc>
              <a:buClrTx/>
            </a:pPr>
            <a:r>
              <a:rPr lang="el-GR" sz="2600" dirty="0" smtClean="0">
                <a:latin typeface="Times New Roman" pitchFamily="18" charset="0"/>
                <a:cs typeface="Times New Roman" pitchFamily="18" charset="0"/>
              </a:rPr>
              <a:t>Μην αφήνετε ποτέ τσιγάρα σε σημεία προσιτά στα παιδιά</a:t>
            </a:r>
          </a:p>
          <a:p>
            <a:pPr>
              <a:lnSpc>
                <a:spcPct val="140000"/>
              </a:lnSpc>
              <a:buClrTx/>
            </a:pPr>
            <a:r>
              <a:rPr lang="el-GR" sz="2600" dirty="0" smtClean="0">
                <a:latin typeface="Times New Roman" pitchFamily="18" charset="0"/>
                <a:cs typeface="Times New Roman" pitchFamily="18" charset="0"/>
              </a:rPr>
              <a:t>Δεν βάζουμε σε άδεια μπουκάλια χημική ουσία διαφορετική από αυτή που αναγράφεται στην ετικέτα</a:t>
            </a:r>
          </a:p>
        </p:txBody>
      </p:sp>
      <p:pic>
        <p:nvPicPr>
          <p:cNvPr id="20482" name="Picture 2" descr="https://encrypted-tbn0.gstatic.com/images?q=tbn:ANd9GcQ-ipl1VKt8wlJ4MYR1rYj4FPD8Xva-vhz9jox7OKy1CI_1LGK3"/>
          <p:cNvPicPr>
            <a:picLocks noChangeAspect="1" noChangeArrowheads="1"/>
          </p:cNvPicPr>
          <p:nvPr/>
        </p:nvPicPr>
        <p:blipFill>
          <a:blip r:embed="rId2"/>
          <a:srcRect/>
          <a:stretch>
            <a:fillRect/>
          </a:stretch>
        </p:blipFill>
        <p:spPr bwMode="auto">
          <a:xfrm>
            <a:off x="6500826" y="714356"/>
            <a:ext cx="2466975" cy="184785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idx="4294967295"/>
          </p:nvPr>
        </p:nvSpPr>
        <p:spPr>
          <a:xfrm>
            <a:off x="500034" y="1071546"/>
            <a:ext cx="8229600" cy="857267"/>
          </a:xfrm>
        </p:spPr>
        <p:txBody>
          <a:bodyPr anchorCtr="0">
            <a:normAutofit fontScale="90000"/>
          </a:bodyPr>
          <a:lstStyle/>
          <a:p>
            <a:pPr algn="ctr"/>
            <a:r>
              <a:rPr lang="el-GR" sz="4400" dirty="0" smtClean="0">
                <a:solidFill>
                  <a:srgbClr val="FFFF00"/>
                </a:solidFill>
                <a:latin typeface="Times New Roman" pitchFamily="18" charset="0"/>
                <a:cs typeface="Times New Roman" pitchFamily="18" charset="0"/>
              </a:rPr>
              <a:t/>
            </a:r>
            <a:br>
              <a:rPr lang="el-GR" sz="4400" dirty="0" smtClean="0">
                <a:solidFill>
                  <a:srgbClr val="FFFF00"/>
                </a:solidFill>
                <a:latin typeface="Times New Roman" pitchFamily="18" charset="0"/>
                <a:cs typeface="Times New Roman" pitchFamily="18" charset="0"/>
              </a:rPr>
            </a:br>
            <a:r>
              <a:rPr lang="el-GR" sz="4400" dirty="0" smtClean="0">
                <a:solidFill>
                  <a:srgbClr val="FFFF00"/>
                </a:solidFill>
                <a:latin typeface="Times New Roman" pitchFamily="18" charset="0"/>
                <a:cs typeface="Times New Roman" pitchFamily="18" charset="0"/>
              </a:rPr>
              <a:t>Παιδικά </a:t>
            </a:r>
            <a:r>
              <a:rPr lang="el-GR" sz="4400" dirty="0">
                <a:solidFill>
                  <a:srgbClr val="FFFF00"/>
                </a:solidFill>
                <a:latin typeface="Times New Roman" pitchFamily="18" charset="0"/>
                <a:cs typeface="Times New Roman" pitchFamily="18" charset="0"/>
              </a:rPr>
              <a:t>Ατυχήματα </a:t>
            </a:r>
            <a:r>
              <a:rPr lang="el-GR" sz="4000" dirty="0">
                <a:solidFill>
                  <a:srgbClr val="FFFF00"/>
                </a:solidFill>
                <a:latin typeface="Times New Roman" pitchFamily="18" charset="0"/>
                <a:cs typeface="Times New Roman" pitchFamily="18" charset="0"/>
              </a:rPr>
              <a:t/>
            </a:r>
            <a:br>
              <a:rPr lang="el-GR" sz="4000" dirty="0">
                <a:solidFill>
                  <a:srgbClr val="FFFF00"/>
                </a:solidFill>
                <a:latin typeface="Times New Roman" pitchFamily="18" charset="0"/>
                <a:cs typeface="Times New Roman" pitchFamily="18" charset="0"/>
              </a:rPr>
            </a:br>
            <a:endParaRPr lang="el-GR" sz="4000" dirty="0">
              <a:solidFill>
                <a:srgbClr val="FFFF00"/>
              </a:solidFill>
            </a:endParaRPr>
          </a:p>
        </p:txBody>
      </p:sp>
      <p:sp>
        <p:nvSpPr>
          <p:cNvPr id="33794" name="2 - Θέση περιεχομένου"/>
          <p:cNvSpPr>
            <a:spLocks noGrp="1"/>
          </p:cNvSpPr>
          <p:nvPr>
            <p:ph idx="4294967295"/>
          </p:nvPr>
        </p:nvSpPr>
        <p:spPr>
          <a:xfrm>
            <a:off x="428596" y="2857496"/>
            <a:ext cx="8229600" cy="4525963"/>
          </a:xfrm>
        </p:spPr>
        <p:txBody>
          <a:bodyPr/>
          <a:lstStyle/>
          <a:p>
            <a:pPr>
              <a:lnSpc>
                <a:spcPct val="150000"/>
              </a:lnSpc>
              <a:buNone/>
            </a:pPr>
            <a:r>
              <a:rPr lang="el-GR" sz="2400" dirty="0" smtClean="0">
                <a:latin typeface="Times New Roman" pitchFamily="18" charset="0"/>
                <a:cs typeface="Times New Roman" pitchFamily="18" charset="0"/>
              </a:rPr>
              <a:t>	Τα </a:t>
            </a:r>
            <a:r>
              <a:rPr lang="el-GR" sz="2400" dirty="0">
                <a:latin typeface="Times New Roman" pitchFamily="18" charset="0"/>
                <a:cs typeface="Times New Roman" pitchFamily="18" charset="0"/>
              </a:rPr>
              <a:t>ατυχήματα έχουν αναγνωριστεί ως κύριο </a:t>
            </a:r>
            <a:r>
              <a:rPr lang="el-GR" sz="2400" dirty="0" smtClean="0">
                <a:latin typeface="Times New Roman" pitchFamily="18" charset="0"/>
                <a:cs typeface="Times New Roman" pitchFamily="18" charset="0"/>
              </a:rPr>
              <a:t>πρόβλημα δημόσιας </a:t>
            </a:r>
            <a:r>
              <a:rPr lang="el-GR" sz="2400" dirty="0">
                <a:latin typeface="Times New Roman" pitchFamily="18" charset="0"/>
                <a:cs typeface="Times New Roman" pitchFamily="18" charset="0"/>
              </a:rPr>
              <a:t>υγείας παγκοσμίως τα τελευταία 50 χρόνια</a:t>
            </a:r>
          </a:p>
          <a:p>
            <a:pPr>
              <a:buNone/>
            </a:pPr>
            <a:endParaRPr lang="el-GR" sz="2400" dirty="0">
              <a:latin typeface="Times New Roman" pitchFamily="18" charset="0"/>
              <a:cs typeface="Times New Roman" pitchFamily="18" charset="0"/>
            </a:endParaRPr>
          </a:p>
          <a:p>
            <a:pPr>
              <a:buFont typeface="Wingdings" pitchFamily="2" charset="2"/>
              <a:buNone/>
            </a:pPr>
            <a:endParaRPr lang="el-GR" sz="2400"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33794">
                                            <p:txEl>
                                              <p:pRg st="0" end="0"/>
                                            </p:txEl>
                                          </p:spTgt>
                                        </p:tgtEl>
                                        <p:attrNameLst>
                                          <p:attrName>style.visibility</p:attrName>
                                        </p:attrNameLst>
                                      </p:cBhvr>
                                      <p:to>
                                        <p:strVal val="visible"/>
                                      </p:to>
                                    </p:set>
                                    <p:anim calcmode="lin" valueType="num">
                                      <p:cBhvr additive="base">
                                        <p:cTn id="12" dur="1000" fill="hold"/>
                                        <p:tgtEl>
                                          <p:spTgt spid="33794">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379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1 - Τίτλος"/>
          <p:cNvSpPr>
            <a:spLocks noGrp="1"/>
          </p:cNvSpPr>
          <p:nvPr>
            <p:ph type="title" idx="4294967295"/>
          </p:nvPr>
        </p:nvSpPr>
        <p:spPr>
          <a:xfrm>
            <a:off x="357158" y="571480"/>
            <a:ext cx="8229600" cy="1066800"/>
          </a:xfrm>
        </p:spPr>
        <p:txBody>
          <a:bodyPr anchorCtr="0"/>
          <a:lstStyle/>
          <a:p>
            <a:pPr algn="ctr"/>
            <a:r>
              <a:rPr lang="el-GR" dirty="0" smtClean="0">
                <a:solidFill>
                  <a:srgbClr val="FFFF00"/>
                </a:solidFill>
                <a:latin typeface="Times New Roman" pitchFamily="18" charset="0"/>
                <a:cs typeface="Times New Roman" pitchFamily="18" charset="0"/>
              </a:rPr>
              <a:t>Δηλητηριάσεις</a:t>
            </a:r>
            <a:r>
              <a:rPr lang="el-GR" sz="4000" dirty="0" smtClean="0">
                <a:solidFill>
                  <a:srgbClr val="FFFF00"/>
                </a:solidFill>
                <a:latin typeface="Times New Roman" pitchFamily="18" charset="0"/>
                <a:cs typeface="Times New Roman" pitchFamily="18" charset="0"/>
              </a:rPr>
              <a:t> </a:t>
            </a:r>
            <a:endParaRPr lang="el-GR" sz="4000" dirty="0">
              <a:solidFill>
                <a:srgbClr val="FFFF00"/>
              </a:solidFill>
              <a:latin typeface="Times New Roman" pitchFamily="18" charset="0"/>
              <a:cs typeface="Times New Roman" pitchFamily="18" charset="0"/>
            </a:endParaRPr>
          </a:p>
        </p:txBody>
      </p:sp>
      <p:sp>
        <p:nvSpPr>
          <p:cNvPr id="74754" name="2 - Θέση περιεχομένου"/>
          <p:cNvSpPr>
            <a:spLocks noGrp="1"/>
          </p:cNvSpPr>
          <p:nvPr>
            <p:ph idx="4294967295"/>
          </p:nvPr>
        </p:nvSpPr>
        <p:spPr>
          <a:xfrm>
            <a:off x="628650" y="1500188"/>
            <a:ext cx="8515350" cy="5000625"/>
          </a:xfrm>
        </p:spPr>
        <p:txBody>
          <a:bodyPr/>
          <a:lstStyle/>
          <a:p>
            <a:pPr>
              <a:buFont typeface="Wingdings" pitchFamily="2" charset="2"/>
              <a:buNone/>
            </a:pPr>
            <a:r>
              <a:rPr lang="el-GR" sz="2400" b="1" dirty="0">
                <a:solidFill>
                  <a:srgbClr val="FFC000"/>
                </a:solidFill>
                <a:latin typeface="Times New Roman" pitchFamily="18" charset="0"/>
                <a:cs typeface="Times New Roman" pitchFamily="18" charset="0"/>
              </a:rPr>
              <a:t>Αντιμετώπιση στο σπίτι:</a:t>
            </a:r>
          </a:p>
          <a:p>
            <a:pPr>
              <a:buClrTx/>
              <a:buSzTx/>
              <a:buNone/>
            </a:pPr>
            <a:r>
              <a:rPr lang="el-GR" sz="2400" dirty="0" smtClean="0">
                <a:latin typeface="Times New Roman" pitchFamily="18" charset="0"/>
                <a:cs typeface="Times New Roman" pitchFamily="18" charset="0"/>
              </a:rPr>
              <a:t>Πληροφοριών </a:t>
            </a:r>
            <a:r>
              <a:rPr lang="el-GR" sz="2400" dirty="0">
                <a:latin typeface="Times New Roman" pitchFamily="18" charset="0"/>
                <a:cs typeface="Times New Roman" pitchFamily="18" charset="0"/>
              </a:rPr>
              <a:t>που πρέπει να δοθούν στο Κ.Δ. για:</a:t>
            </a:r>
          </a:p>
          <a:p>
            <a:pPr>
              <a:buClrTx/>
              <a:buSzTx/>
              <a:buFont typeface="Arial" charset="0"/>
              <a:buChar char="•"/>
            </a:pPr>
            <a:r>
              <a:rPr lang="el-GR" sz="2400" dirty="0">
                <a:latin typeface="Times New Roman" pitchFamily="18" charset="0"/>
                <a:cs typeface="Times New Roman" pitchFamily="18" charset="0"/>
              </a:rPr>
              <a:t>Την ουσία έκθεσης</a:t>
            </a:r>
          </a:p>
          <a:p>
            <a:pPr>
              <a:buClrTx/>
              <a:buSzTx/>
              <a:buFont typeface="Arial" charset="0"/>
              <a:buChar char="•"/>
            </a:pPr>
            <a:r>
              <a:rPr lang="el-GR" sz="2400" dirty="0">
                <a:latin typeface="Times New Roman" pitchFamily="18" charset="0"/>
                <a:cs typeface="Times New Roman" pitchFamily="18" charset="0"/>
              </a:rPr>
              <a:t>Την ποσότητα έκθεσης</a:t>
            </a:r>
          </a:p>
          <a:p>
            <a:pPr>
              <a:buClrTx/>
              <a:buSzTx/>
              <a:buFont typeface="Arial" charset="0"/>
              <a:buChar char="•"/>
            </a:pPr>
            <a:r>
              <a:rPr lang="el-GR" sz="2400" dirty="0">
                <a:latin typeface="Times New Roman" pitchFamily="18" charset="0"/>
                <a:cs typeface="Times New Roman" pitchFamily="18" charset="0"/>
              </a:rPr>
              <a:t>Τον χρόνο έκθεσης</a:t>
            </a:r>
          </a:p>
          <a:p>
            <a:pPr>
              <a:buClrTx/>
              <a:buSzTx/>
              <a:buNone/>
            </a:pPr>
            <a:r>
              <a:rPr lang="el-GR" sz="2400" dirty="0">
                <a:latin typeface="Times New Roman" pitchFamily="18" charset="0"/>
                <a:cs typeface="Times New Roman" pitchFamily="18" charset="0"/>
              </a:rPr>
              <a:t>Εφαρμογή των γενικών οδηγιών που δίνονται από το Κ.Δ.:</a:t>
            </a:r>
          </a:p>
          <a:p>
            <a:pPr>
              <a:buClrTx/>
              <a:buSzTx/>
              <a:buFont typeface="Arial" charset="0"/>
              <a:buChar char="•"/>
            </a:pPr>
            <a:r>
              <a:rPr lang="el-GR" sz="2400" dirty="0">
                <a:latin typeface="Times New Roman" pitchFamily="18" charset="0"/>
                <a:cs typeface="Times New Roman" pitchFamily="18" charset="0"/>
              </a:rPr>
              <a:t>Χρήση ιπεκακουάνας μόνο όταν πρόκειται να καθυστερήσει η μεταφορά στο νοσοκομείο και μόνο έπειτα από επικοινωνία με το Κ.Δ. και λήψη οδηγιών για τη χορήγηση</a:t>
            </a:r>
          </a:p>
        </p:txBody>
      </p:sp>
      <p:sp>
        <p:nvSpPr>
          <p:cNvPr id="19458" name="AutoShape 2" descr="data:image/jpeg;base64,/9j/4AAQSkZJRgABAQAAAQABAAD/2wCEAAkGBhISEBQUEBQWFBUVFBUUFRUUFBUUFRUYFRcVFRUVFBUaHCYeGBkvHRYVHy8gIycpLC0sFR4xNTAqNSYrLCkBCQoKDAwNDQwMDykYFBgpKSkpKSkpKSkpKSkpKSkpKSkpKSkpKSkpKSkpKSkpKSkpKSkpKSkpKSkpKSkpKSkpKf/AABEIALkBBwMBIgACEQEDEQH/xAAbAAACAwEBAQAAAAAAAAAAAAAABAEFBgMCB//EAEUQAAIBAgMEBgMOBAYCAwAAAAECAwARBBIhBRMxQQYVIjJRYWJxohQjM1Nyc4GRk6GxwtHSQlKCkgcWQ2PB8CQ0g9Px/8QAFQEBAQAAAAAAAAAAAAAAAAAAAAH/xAAVEQEBAAAAAAAAAAAAAAAAAAAAEf/aAAwDAQACEQMRAD8A+2UticcFNhdmPBRqTRjsSVFl1ZjYCjCYQJ5se83M+XkKg5buZuLBB4AZj9fCjq9vjX9n9tO0UCXV7fGyex+2jq9vjZPY/bTtFAl1e3xsnsfto6vb42T2P207RQJdXt8bJ7H7aOr2+Nk9j9tOgVNqBHq9vjZPY/bR1e3xsnsftp61FqBHq9vjZPZ/bR1e3xsns/tp6oJ+/h5+qgS6vb42T2f20dXt8bJ7H7anF7XijbKzEva+7RTJJbxyKCQPM2FR7smbuQkecrrH9yhz91AdXN8bJ7P7aOr2+Nk9n9tQ0uJFzu4T5CZx6uMVJYLb8swJiwzEA2DtLGsb25o3eZb3F8tja4uLVQ91e3xsns/to6vb46T2P21zGNnF8+HJA+LlRz9TBaYwmPSTNkJupsysCrqeIDKdR5HgeV6g59Xt8bJ7H7aOr2+Ok9j9tOVFAp1e3x0nsfto6vb42T2P200akGgU6vb42T2P20dXt8bJ7H7adooEur2+Nk9j9tHV7fGyex+2naKBLq9vjZPY/bR7gblK/wBOUj8KdooEffk8JB/a31HQ0xhsWr8OI0IOhHrFdqVxeEv200cc/wCb0TQN0VxweJDqD9frqKBeLtTsf5AAPW17n6h99PUls/vS/OflWnaAooooCiiigKKKKCaKKKAoorlisSscbu+iorOx8AoLH7gaBXF4tmfcwmz2DO9r7pCSAfAubEKPIk6CxOooCDnjEhOhaT3xj/UdR9Fq87LVxhw7IDM6LJIosuaQoOzc6DgF+ilzjZ5N7G2FdF3TZZN7GQ7FbZFynMpuTqRbS/Oge2bhoUUiALYscxU5izcyzXJY+s03WMj2fi5UijvIsVsrlgMO11jcgqkdiiZ2CWvf3tTwua5zbM2gsKbh3/8AXjGUkFhLIVXEElm7RCqzLc6M/gdA21QBYacPurGSbGlV8QGSeRMsgTdsqySAlMiZnktYBQB2RfUnmDYYkYuXAPCIyk7QFM7BEjDE7trBWNuzmYeQ5HSg0YN+GtI4zZmdxIkjxSBchKZCCL5grqwINibjn2j41jY+h+LETROQ6RRukCqcgscQpsozXAMKhRc9ntVo+juyZ4JMQZWDLNJvgBwjYkoUHMjIseumoItRTEWOlidUxOVg5CJMgygse6kkdzkY20IJUnTQ2BtKr+kKKcJPm0AhkN+BBVSysDyIIBB8QKdgLZVz6NlGYD+a3a++9B7qKmooJBr1Xii9Ee6KgVNAUUUUBRRRQJQ9mdhyYB/p1DfhUUYj4eP5D/itFBOz+9L85+VKdpLZ/el+c/KlO0BRRRQFFFFACpoqp29iGIXDxG0k91uDrHGLb6bysCAD/M6UHXZO0GmMjgAQ5skJ1zPluJJCb2yltFFuCk/xC1jXPDwLGiogyqqhVUcAFFgB9ArpQFVHSnXDhNbSTQRMfBXlQNfyIuv9VW9ccZhUljZJBmRgQw8j4cwfPxoK7pRtKSHDkwZd87rHEGIALufPTuhj9FZqf/EByHMSE2ZrruzmhgEbe/MdQTnym1rW01NanY432DhMwEmeJGOYK2a6g3Ita5uOXOrCKFVUKihVAsFUAAAcAAOA8qCn2ltB1wAlzrG26jZ3fs5QwXPY5WAbUgdk6kaVnMT0sxheI4ZDPFJCJAEUPIjOrIscj3ygrIhu1x3jcaC+9Iqm6WYow4OV45EhI7RZjlvzYKbH3wjQGx1I00qjIYTpfilEjsJHZ8Om6UK1jKyxZJVRlC7ss9rqSMwIbLcV0/zhjljmVo3aSIpEQsWeTjiA8pEd1D5Pc75Rp4DWrzau2J4cJnRkAeSFY5GYMIo2RS7TuzBC11kUMTYkrfzrl6az6FYs6Cdg0saArMkeGMjLGc2shdSoI7Nhoag4YDbePsoeS7GSOLEBoxeF3myBYiBYndrmsQR2g38Qq46M7UmnlzTKVYYZC62ZYwZJDJGVB4kx2ueRUg1X4HbOKjkg93OCS+QopcWDoJd6wRLPbOseUgWy3Bverf8Azxh+3dcQBGxVmOFmy6EgsCF1F+dFWO3MG0uHdIwCxynK2ivlZWMbHkGAy35Zq74LFrLGsi8GF9eIPAq3gQbg+Yruardj2zYjL3fdDW8MwSMSW8e3n+m9BZUUVF6Cag1N6gmgL16BrzRQe6KgGpogooooEsT8PH8iT8VqKnE/Dx/Ik/FaignZ/el+c/KlO0ls/vS/OflSnaAooooCi1FFAM1hc6DmTwHnVRsJjKXxLcJSBCCLWhS+Q28WJZ/Uy+FG3jvTHhR/rEmTygjsZf7iUj/+Q1bqBbSgmiiigKKKKCqjhkw4tGu9hHdQECWMfypc2dPAXBHDXSvc+2AYlbDjfNIjPEoOUOFFzd9Qo4C55kVZVl+j0e6xs2HYfBQoYiTxikmmew8h2V/ooLXDdIsOy9qVI2HeSRhG6m1yCr2P02tS2K29hWtvVvGrXWd4s2HDDS6yWIBF+9oONjoauJsMj99Va3DMoa3qvXSgrcPtfCKoEc0CryCSRBdTc2ANuJvXWPbMDLmWaMjMVzbxbZhyvfjXY4GItmMaZr3vkW9/G9qiXZ0TNmaNGYixYopJA4C5F7eVB2HC4OnjfT66Uxe1oYzleRQ2llvdzfgFQXY/QK4t0egBuitEf9l3iHnohA+6u+A2ZFCCIlsWOZ2JLO7Hm7m5Y+s0Uq2Jmm0iVoVPGWRQHt/tRHgfN7W/lNPYXCrGgRBZRew9ZJJJ5kkkk+JNdqKCCKLUGooJtUEVNBoIAqbUCiggV6vXmpoJvReoFSKBPE/Dx/If8VqKnE/Dx/Ik/FaiiJ2f3pfnPypTtJbP70vzn5Up2gKi9BqKAZwASSABqSdAB4k8qrcb0mwsQu8yeICsHY/JVbk1XdP1zYIoeEssSEE2DAuCyE8gQtj5Gkdle6J0K4RlgVCFkxJiV2dgL5IE0XKOBYgeCjnRXPZXStQWlfD4qSaaxKpAwWOMZt1EGfKNLkk82duVquF6USEXGBxR+xB9djJrRhujUqsGfHYtyAb9qGNDmublFjtfXjfSwpjE9HA/HEYsfIxDJ9woFk6S4k3vs+YC/ObDf/ZXNenUQJE8OIhA4s8YdBzN2jLWGh1tavT9E+a43HJy/wDZDC50/wBRG51y2jsjERw5Exc0okO5tiBC4G9BUHMiIwsfEnjRGmVwQCDcHUEagg8CDXqldlwFIIkYWZYo1YXvYqoB19YpqgBSk2zwZ45gbMiPGRYHMr5TYnyZQR9NN0UBVZtra7QmJI0Ekk0m7RS2RRZS7O7clAHK5J0FWdcMXgo5VyyorrcGzAEXHAi/A+dBWYXac8Uu7xojCtrFNHmVGNiWjcOSUfS4N7ML8DpVpDjY37jq3yWB/CqmHYUsCOuFmIUl3VJUEgUtdsqNcEJciwN7DQV5xMkrpHI0Lh4ZI2PczsNVnyIrHTKx0vry8wvTUVzw2IWRFeMhlZQysOBB1BFezRXlJlOisDbjYg29dq5LjozI0QYGRVV2UcVVyQpPhcqfqrI4jYpbHSbqNI8rZy8F0btLm7RBsJy2tstits1w1qNlSe48XK+MdVbFKTmv2S8Uj5VHGzGJ0IQfysBeg2t6i9U+zekO+mMaQTKqrmaSQKgFzZAUvnBaxIDAGwuQNL3FBNRRRagkUUVFBNRRai1BIqRUUCgUxPw8fyJPxWoqcT8PH8iT8VqKInZ/el+c/KlO0ls/vS/OflSnaDzei9FqKKyP+IrsY8PEoB3k9jcm1ljY8Bq3Hhz4Ups/YplwybkXRnxLDKQqAqyLEct+J3RtxtmJ86sel8BfEYBQCc00qm2hUGLVr8rW++k0jxSzuMIr7ovGqKCBAEikjDFW1F2z4jNYZuwNKI9L0YxKl2ViWO9yXmYbrtyEBb3zF1MYJuLEHhXbBdHcQHjXOyxxI0KvmJey5jG3HtDtBTzNtTpVamF2plU++Wy4e4L9rsRZZbjNe5aza871YYnYeMEkm6Y5C7HtyuzOpaDKAS2ll3w18T4iqr1H0RnG6vLnyrFvLkZXdMRFK2mUkDKmhBBJAuTfXVTBCO3awIbU2sRqCfDhesa3RPFiBY45VDBIWzEkASI00rKqg6Ln3A48AxN+Fd5+jU0mclFGbFe6ApdHYLu2QDM6MCbnNYgqvdHCojXCQE6EHhz114V5imVxdCGBvqDcaGx19YI+ism/RObeZ4zkcOJczurZmXtBGEcanKWCg3vZAQoHPSbIwJhw8UTHMUjVSRzNu0frvQOUUUUBXiWUKCzEKFFyToABqSTXulNqYATQvGTYOLXtexBBBtz1A0PGxoM5julkbYgRNKscTZVuxCCRSHeSRJL6rZVQENoXa44VfbLeHcg4c5o+1lsWYeYQtxHhbTwpWPFYqOUK0KOHBLPB2QCODOZLC50GUEnjfQVV7X23iWwuPdAAIlAjaIszm2s9n4FgvNe6SRclaBnZ+3J1fDJPh0gTEGRI0ViZIsiGRBKoXKLqrXseybDWtEaxWFR40wTxAySjBqFWVvepQQryLFKSTHP4EizKADwuuq2TtJMRCkyAhXF7HRlN7MrW5ggg0Vk4tl4c4pcNipHxM7l5XRfeYkv2izopBe4sBmLXy6WAqpxi4rZ8jErGIgcW2HjyhgWDLJFnNrxgKzEKtmtG2uul3tPo2j4iJ8aWdjMVicGMIEG8lWNlCqwUqCDdm1FxxNWUuz4MXA8SIN3HmEMvFN4ySIzRniQucgtwJZhyoiiwmxJDIww7uGYGd5t9JGqSO2iqtir9zVCpGUAG9xbcYcMEUOQzhQGYCwLAdogX0F+V6+ewbPmwkie6HMO/kiad4HN2YqYrKxubCVo2I5B+YuB9FA/7/wDlBN6Uxu1EjIXV5D3Yks0h8Tbgq+kxCjxrntaRrJEjZWmYrmHFVUZpGX0sosPAsDypDH7XwuAsqpqRmKxKpYKODysSLDSwLHWx8DRT6YrEWuYEHoie7j19jL9ANR1hOLk4ZsvozRs/9psPaqV25BkjZpFTeIrqHYK1mFxpemcLjI5BeN1cDjlYNb124UBhcYki5kNxqDxBBHFWU6qw5gi4rveq3GYYxvvolJP+sijWRQLBgOci6W5kAr4U9h51dAyEMrC4YG4IoOoqDU2otQJ4n4eP5En4rUVOJ+Hj+Q/4rUUROz+9L85+VKdpLZ/el+c/KlO0EVFTSeJ2miNlZZSbA9iCaQam3eRCL+V6KqekswTE4JibASTXPluWY/cp+qqDoxtZlw2z036xiSNso7N8yPJdpc2pi7qgKynMefJzptjVliiKxzjJKCWbDzoFWRXhYkso/nH0fVXrodjPc2DSCeKXPGGUlIGmVgWZhlaMNca+XGqjphukGKJh3mQFlT3sRMGldpnjkRCWOUIqZide8Dwp7pZtF49yI3YZmbMERySoHfMiqwQA62I7RsOF67y9LoEF3E6jxbDzAcQNTl86Sb/EfBg2LSC/MplHLxIorzsmLFlSjvOuaOUl27yvbDGPKzKco7UotwuG0uKe6NxYhb78yG8GGPvjZiJCshnHHjfLe2nC3Cq8f4k4UkgJKbc/eAp4cCZR4/jUn/ECMm0cTHs5rtJEFte2pQufuqI1dTWVHTVipK4aR9QOwmJYcDe7e57E3HK9WmytumWweGVGLEfBTZBbmWdEI+kWoLaigUUATUXqaS2rtNYEDEFizBEQcWY3sL8BoCb+ANB02hhd7E8eYrmUrmHEX/H1fRzqowW3kjBilEaiO8ZaJ4jH2SqhREGMik5gMmU2Jtreq3EbSlilPu2SXdvGrw+5xkBk4Ph7qMxa5XJdhmub0hL0eT3TGskIgbEdxxKZirxhnYFiAVnyNJlKsVuHNibXDSQ7UwWLhIJjaK+QLIAqtlAIKK1jbXQ+urTA4KOKNUhQJGo7KoOyAddLf91pbA7Ew8KhI4ox/SGY2sLkm5blVXhthwjEzQlCFIXEJlaRMokLJInYYaBlzAf7nlQWu19iw4mMpOgYWNieKkgjMh5N4HlWexnSqXDS7gqk7AAKUvDY5VZUZO1qQRYr2bsF05Xw6PxAWUyrfW64jEA6+eenIcOFAtxAC5iSzkDgGc9pvWTRS+zHleJTiEVZLklRwBBIU8WsbeZ9dOUVNBSbZxBTE4U5GbtSAsO6ocKhB00457mwtG2t9KxvTwyJimGrLPHoCI3Vo1jAkXI38rWcNmFjI2hF628WymM2IMkxkilXJuSTZAVAZbXsNOFgL5iTfSvEGHACYfFKkgAAhdlBEgjAsHBFllA8NDYkW4AKv/DrAGKBg1t5myuc+ZrqNFYWBAykEam6kVY9KJRCgxI0kiINwDdkGroxHEZcxseYFtasZ9mKzZ1LRvYLnjIBYC9gwIKsNTa40ubVVbe6MCaCUO0kzbtyikooz2OU5Y0XMb8jceVUNz9JYAVWMmZndEURdsXe57T91eyCxBN7DhXTZ7ZcRiIx3Ru5lsLW3wcOP7o2b1uaz3Q7okMM5lMYjAR1Bc++G7XEjBTlTsaG9281GlaDYqhzLOL+/MClxY7uNckdh4HtuPnKgs6BU0UCWJ+Hj+RJ+K1FTifh4/kP+K1FETs/vS/OflSnaS2f3pfnPypTtBBqqxHRyF77wzNfkcTiLD1AOAKtaKKp16I4QX96vcWIZ5GBHgQWOlcf8ibPzZvcsVzxNj+tX9FBTxdD8CpBXCwAggg7pbgjhyrP7Wx+6mxcceGgCxQJIjbpNSTFcHTXvnlyFbi1YjG4febQxqtcL7kzX46gYdgQPEZBQetk9D8PiEMj7wWkkQBJZFsEcqOBHgOVWmH6DYdODTG3808jj6mJH3U70ZlDYcEcC8luf8baf98KtaIpMP0PwySbzKztYjtuXXUg3ynQHS1x4mreOIKAqgAAWAHADyrpRQRRU1W7dkO7EantTOsQtxsdZGHqQOfqoFdn9JhKHZY2KKxF1uXygkCQxFQ2QgXBXNcaip6QoksCuJhGVdXhkC7wZ9VC5Bq97sMo118RS8u04jLCEskiTmC17XjAYMqnQOnZHDukeIqo2/tfJjt1uXjDabyOwllZxl96ubIxPY3ne00I4iiw2z79g0jxKZZZJEVER2YhlkCGRSuugJbXu6X1FGD2FHLPmDTNDh3XdB8RM6tOjEllzMboosngSzjlr52F0YnVCJJDCCLMsDAs4GTLmkK6HRxdQGs3GwFrfae0Y8LEqrlDEZIYywXMQLDVj3QNS3IA8TQYTp7t4DFMMoYIqRi6Z7DPechtd0cxiTNlNzcC2UmlNr5hhIWyOqyRModT77LJE7ZnDORlDIAyKq53LZbrxOthwOzUkjklljMsKi8hkKxs6szmQrm3bOGldhe5XeU7tfpUkbKkIincpLNlM6JZYgM2Vje766DTQEkioGOjG1TiMMjto4AWQeDADXUA2IKsDYXDA86tb1hcN00Uzb2VNybZZQJN5HLEvaMkb2AMsZY5lGuUvxy6bqiii9FYSfp/mh1YLIFDPFhw7SEFitxI65Y07vasxs6gdploNTs+ALiMRaFkzmJzMWusxKkEKt+zltY/KvTuKwyyLlcXFweJBBGqspGqsDqCKx2P24kCxPhA7yyOQd9NKUcBe1fOxzDN2FYAAMDyBvf9H+kXulpwFy7p1AINwysCVPAWOh08xVQ0+En0yTi3+5Crn13Vk/Cpjwk1iJJyfOOJI7f3ZzToqaiq4bDjPwrSTD+WWQunP+DRTx5g1YipooCiipoEcT8PH8h/xWoqcT8PH8h/xWooidn96X5z8qU7SWz+9L85+VKdoItRapoBoootRRQFqpNpoBib8M+DxINhxKmC1/O16u6rMeP/ACsPcXBE6/Wim3sn6qBToKP/AAY9CO1JcEWPfYajl4/TV/XHDYVIwRGoUElrDhdtSfKu1EFFFRQFUWIx6nEzSXDJg4GuRrlkcF3B8wiLp/uUv0v6w7PuEAoVIfLl3tybdksbAWOhGtwaybbGxAklM67pI8Or7uIZI95MFjIJF94e9mYlicgHrK0G2QYcDh1S2/UpMpbky2kmNwDxzMnmZAK0uz8FkiUN2m7zE6ku2rMPDUn6KpcZh8xLP35MXFGLk3WKGTMgC30vkZ+V819bCtNVQWpNtkQmQyNFGXIALlFZiBwFyNBpwpy9KbRhkZLQybtgbg5VcG3FSG5Hhca1FV/SkKMKYgilpiMPEmUWDSgqWtyAUu5tyU0rHs+OPaDK0asuIwy5Syg3bDlldTpzSVD/AEnjVYV2jPPGshw6Ph3E6rKhu6lXjzDduwYDM1+FjYW1vTe1FxqvHiJvcqrhxIxyvKb50yHimvkBxJAoNFHsyFTdYowfERpcX48qYNVGAgxjtG88qxqO0YY4wCbjRJHa5Fr6heJHG3G4oAVmcZ0Dike4eRUZg0kd75spBjVXFmRQS9lBtdydCAa01U3SDbrQqVhVnlybwBU3gVc1szLmW47L8Dy1tQJYrExS3aCCOXcF4CrxjOugyPCP44rq2g1IU21Wxt9jvCY7Q5exZHAj3RDKqizRkAqcuXQ8ARSuF6OQBAZkV2yt25EClVZmky24KAXa3EjxrlsfbODWT3PhrmzkEqCyFsmckyEkk2FtbnQW0tVRfiiii9RU0UXrjjcYsUTyObKilj/SL/8AfXQdqKT2PjzPh4pShQyIHyE3K35Xpy9Alifh4/kSfitRU4n4eP5D/itRRE7P70vzn5Up2ktn96X5z8q07QFFFFAWqaiiii1IbRwjNLh3UAiOVma7EEK0bpdQNCbsNDT9FBNAooogNFFFBFqxm2elqzucLhUZnZ1AkOUITE6uwAvmIOQjNYAcb2FbSuEGCjRmZERWbvFVVS3yiBrQfPdgbJlXHyPLrfG5dNA7BJJncX1IF0UfTX0eqzaDgYrC34nfgDxO7B/C/wBdWlBFFTUUVUdKI/ed4uksbpuW5h2dUA81OaxHMX8NJl98xhjc9iKOOZEto7M0i52/mylVsORIJ5WJPfMblbVYYklRfGSRpFLnzVUsPnGPKk+kkhixGFmUkMJN24sbNHK8cbD1gsrfRRGitUWr1XmigisntrDtJLPLGgk3G5jyNqJLLM0y5RfMMuIXTichUa1qMRiFjRnc5VRWdj4KoJYn6BSOwImERd1ytLI8xXmoka6q3pZQt/P1URncNNO6e5Y5kxIQLG7pD2cpAJ90SSZlGmgVQzmwJtc1YbA6ERYeRpXIkkLBlGWyRELlvGCS2YjQkn1ACu23n3UivG8iyy2iREVCsrKWZQ+ZTltmbtAiwJ8KXwO15oommnlWeNZJFnKoIzhzGcrZLfCIttbgMb5hfhVVp7UUviMciRGUm6Kue6gvdbXuoW5b6ONUm1Nuq6ncTNE0bIe1GxSZnRnjiOhYg21Ci/Ljag0lZrpoTKsOEU2OJkCseJWNO1Ifu+6ukXS1EkePFFI2SSOK4ZiGZxe5FuwugtcnjrwuVNj42PGY9sREweOGEIjC4uZC1yQdeT8uQ8ag1SRgAACwAAAHIAWAr1Reg0Qlifh4/kSfitRU4n4eP5D/AIrUUEwHLM6/zAMPo0P/AB9VO0rj4CbMneU3Hn4iumGxIdbj6QeKnmDQdqKKKAooooCpqKig9UV5qaCRRUUUCrzyW7MWuvedQPuuaWmlxlxkigtzzTSX4+jH4fjVlU1aM1iMFj5JonIw6bskghnexZSrnLkGYWPC45607NHjwvZfDs3zciX9RLkD6qt6moKTDx7QIbO0Cn+EhWe+n8QOWxv4U1hocUD75JE4PoMhHqsbEceNWFTRWR2t0dxkuIMqNAt13fGZWMepALLY5gWby4Uri+im0GVUEuFyq6N8HIpJRka7AaNfJa3geNbioJoK7E+6s3ve5t4MGJ+k3H4UYeXEhTvI42Pa7khW+vZFmWwNud+VWIooM30kfFSwtFHhn7dlZhJASBcE9lnUMDax150zgekIGG3uJshVpEbh740RYMYhfW5U2Hrq7rHP0CtvprrLiGaR4FlLHDw5mJAEZvc2JJYg68qor8VjZ53TFMPcy5dzhQxGaaSdiisl77sZbHeEHRyQCAK7Y/AJuCYTmXDIXkkjU7qeWLWKLdgkTKrm5Y5iCB2ib297E/w/feSzY+QSPKGVkQLlKtbOGfIDYgBSFC6ADxvtY4woAUAACwA0AA4AAcBURitidIpsxhXDSCJt7lsst8PZC9nZ1UFCSco4gEDXlTYSBrxhpsGVCgBXEYIGQhSRk1YMwJ113a87ivqIqLVVfKExEyR5F9z7wwC0iJCVzFXzliqfDA5VFtCDe2umm6G4xVbFyzOt3lj1ANiBEpGWyi4Gfd8P9OrzbfR0YnKDNNEo7wikZM3hcA28Te1728KRfoQp1904rMCWB38mhN76BvMny08KiL6DHRvbI173tYGxte/LyNd6r9lbGWAaPI7WKlpJHa4zFgMpbKLXte17C1MYvFZBpqx0VfE+J8vOg5L2sQfBFC/SdT/xUV3wOGyLrqTqT4k8TRQMUpPge1mjOVvuPrHOnKmgr/drr8Ih9aag/RxFT1qnp/2P+lOPXGg4dbR+l9m/6UdbR+l9m/6UxRQL9bR+l9m/6UdbR+l9m/6UxRQL9ax+l9m/6VPW0fp/Zv8ApXeg0HDrWP0/s3/SjrZPS+zf9K7iig4dax+l9m/6Udax+l/Y/wCldqKDj1tH6X2b/pR1rH6X2b/pXcUUC/W0fpfZv+lHWsfpfZv+lMUGg4dbR+l9m/6VHW0fpfZv+lMCigX61j9L7N/0o61j9L7N/wBKYooF+tY/T+zf9KOto/S+zf8ASmKKBfraP0vs3/bR1tH6X2b/AKUxRQcOtY/S+zf9KOto/S+zf9K7mooOPWsfpf2P+lHWqcg5/ob/AJFdqBQLnFSPpGmX0n/4Uca7YbBZTmY5mPEn/jwpivRoIoooo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9460" name="AutoShape 4" descr="data:image/jpeg;base64,/9j/4AAQSkZJRgABAQAAAQABAAD/2wCEAAkGBhISEBQUEBQWFBUVFBUUFRUUFBUUFRUYFRcVFRUVFBUaHCYeGBkvHRYVHy8gIycpLC0sFR4xNTAqNSYrLCkBCQoKDAwNDQwMDykYFBgpKSkpKSkpKSkpKSkpKSkpKSkpKSkpKSkpKSkpKSkpKSkpKSkpKSkpKSkpKSkpKSkpKf/AABEIALkBBwMBIgACEQEDEQH/xAAbAAACAwEBAQAAAAAAAAAAAAAABAEFBgMCB//EAEUQAAIBAgMEBgMOBAYCAwAAAAECAwARBBIhBRMxQQYVIjJRYWJxohQjM1Nyc4GRk6GxwtHSQlKCkgcWQ2PB8CQ0g9Px/8QAFQEBAQAAAAAAAAAAAAAAAAAAAAH/xAAVEQEBAAAAAAAAAAAAAAAAAAAAEf/aAAwDAQACEQMRAD8A+2UticcFNhdmPBRqTRjsSVFl1ZjYCjCYQJ5se83M+XkKg5buZuLBB4AZj9fCjq9vjX9n9tO0UCXV7fGyex+2jq9vjZPY/bTtFAl1e3xsnsfto6vb42T2P207RQJdXt8bJ7H7aOr2+Nk9j9tOgVNqBHq9vjZPY/bR1e3xsnsftp61FqBHq9vjZPZ/bR1e3xsns/tp6oJ+/h5+qgS6vb42T2f20dXt8bJ7H7anF7XijbKzEva+7RTJJbxyKCQPM2FR7smbuQkecrrH9yhz91AdXN8bJ7P7aOr2+Nk9n9tQ0uJFzu4T5CZx6uMVJYLb8swJiwzEA2DtLGsb25o3eZb3F8tja4uLVQ91e3xsns/to6vb46T2P21zGNnF8+HJA+LlRz9TBaYwmPSTNkJupsysCrqeIDKdR5HgeV6g59Xt8bJ7H7aOr2+Ok9j9tOVFAp1e3x0nsfto6vb42T2P200akGgU6vb42T2P20dXt8bJ7H7adooEur2+Nk9j9tHV7fGyex+2naKBLq9vjZPY/bR7gblK/wBOUj8KdooEffk8JB/a31HQ0xhsWr8OI0IOhHrFdqVxeEv200cc/wCb0TQN0VxweJDqD9frqKBeLtTsf5AAPW17n6h99PUls/vS/OflWnaAooooCiiigKKKKCaKKKAoorlisSscbu+iorOx8AoLH7gaBXF4tmfcwmz2DO9r7pCSAfAubEKPIk6CxOooCDnjEhOhaT3xj/UdR9Fq87LVxhw7IDM6LJIosuaQoOzc6DgF+ilzjZ5N7G2FdF3TZZN7GQ7FbZFynMpuTqRbS/Oge2bhoUUiALYscxU5izcyzXJY+s03WMj2fi5UijvIsVsrlgMO11jcgqkdiiZ2CWvf3tTwua5zbM2gsKbh3/8AXjGUkFhLIVXEElm7RCqzLc6M/gdA21QBYacPurGSbGlV8QGSeRMsgTdsqySAlMiZnktYBQB2RfUnmDYYkYuXAPCIyk7QFM7BEjDE7trBWNuzmYeQ5HSg0YN+GtI4zZmdxIkjxSBchKZCCL5grqwINibjn2j41jY+h+LETROQ6RRukCqcgscQpsozXAMKhRc9ntVo+juyZ4JMQZWDLNJvgBwjYkoUHMjIseumoItRTEWOlidUxOVg5CJMgygse6kkdzkY20IJUnTQ2BtKr+kKKcJPm0AhkN+BBVSysDyIIBB8QKdgLZVz6NlGYD+a3a++9B7qKmooJBr1Xii9Ee6KgVNAUUUUBRRRQJQ9mdhyYB/p1DfhUUYj4eP5D/itFBOz+9L85+VKdpLZ/el+c/KlO0BRRRQFFFFACpoqp29iGIXDxG0k91uDrHGLb6bysCAD/M6UHXZO0GmMjgAQ5skJ1zPluJJCb2yltFFuCk/xC1jXPDwLGiogyqqhVUcAFFgB9ArpQFVHSnXDhNbSTQRMfBXlQNfyIuv9VW9ccZhUljZJBmRgQw8j4cwfPxoK7pRtKSHDkwZd87rHEGIALufPTuhj9FZqf/EByHMSE2ZrruzmhgEbe/MdQTnym1rW01NanY432DhMwEmeJGOYK2a6g3Ita5uOXOrCKFVUKihVAsFUAAAcAAOA8qCn2ltB1wAlzrG26jZ3fs5QwXPY5WAbUgdk6kaVnMT0sxheI4ZDPFJCJAEUPIjOrIscj3ygrIhu1x3jcaC+9Iqm6WYow4OV45EhI7RZjlvzYKbH3wjQGx1I00qjIYTpfilEjsJHZ8Om6UK1jKyxZJVRlC7ss9rqSMwIbLcV0/zhjljmVo3aSIpEQsWeTjiA8pEd1D5Pc75Rp4DWrzau2J4cJnRkAeSFY5GYMIo2RS7TuzBC11kUMTYkrfzrl6az6FYs6Cdg0saArMkeGMjLGc2shdSoI7Nhoag4YDbePsoeS7GSOLEBoxeF3myBYiBYndrmsQR2g38Qq46M7UmnlzTKVYYZC62ZYwZJDJGVB4kx2ueRUg1X4HbOKjkg93OCS+QopcWDoJd6wRLPbOseUgWy3Bverf8Azxh+3dcQBGxVmOFmy6EgsCF1F+dFWO3MG0uHdIwCxynK2ivlZWMbHkGAy35Zq74LFrLGsi8GF9eIPAq3gQbg+Yruardj2zYjL3fdDW8MwSMSW8e3n+m9BZUUVF6Cag1N6gmgL16BrzRQe6KgGpogooooEsT8PH8iT8VqKnE/Dx/Ik/FaignZ/el+c/KlO0ls/vS/OflSnaAooooCi1FFAM1hc6DmTwHnVRsJjKXxLcJSBCCLWhS+Q28WJZ/Uy+FG3jvTHhR/rEmTygjsZf7iUj/+Q1bqBbSgmiiigKKKKCqjhkw4tGu9hHdQECWMfypc2dPAXBHDXSvc+2AYlbDjfNIjPEoOUOFFzd9Qo4C55kVZVl+j0e6xs2HYfBQoYiTxikmmew8h2V/ooLXDdIsOy9qVI2HeSRhG6m1yCr2P02tS2K29hWtvVvGrXWd4s2HDDS6yWIBF+9oONjoauJsMj99Va3DMoa3qvXSgrcPtfCKoEc0CryCSRBdTc2ANuJvXWPbMDLmWaMjMVzbxbZhyvfjXY4GItmMaZr3vkW9/G9qiXZ0TNmaNGYixYopJA4C5F7eVB2HC4OnjfT66Uxe1oYzleRQ2llvdzfgFQXY/QK4t0egBuitEf9l3iHnohA+6u+A2ZFCCIlsWOZ2JLO7Hm7m5Y+s0Uq2Jmm0iVoVPGWRQHt/tRHgfN7W/lNPYXCrGgRBZRew9ZJJJ5kkkk+JNdqKCCKLUGooJtUEVNBoIAqbUCiggV6vXmpoJvReoFSKBPE/Dx/If8VqKnE/Dx/Ik/FaiiJ2f3pfnPypTtJbP70vzn5Up2gKi9BqKAZwASSABqSdAB4k8qrcb0mwsQu8yeICsHY/JVbk1XdP1zYIoeEssSEE2DAuCyE8gQtj5Gkdle6J0K4RlgVCFkxJiV2dgL5IE0XKOBYgeCjnRXPZXStQWlfD4qSaaxKpAwWOMZt1EGfKNLkk82duVquF6USEXGBxR+xB9djJrRhujUqsGfHYtyAb9qGNDmublFjtfXjfSwpjE9HA/HEYsfIxDJ9woFk6S4k3vs+YC/ObDf/ZXNenUQJE8OIhA4s8YdBzN2jLWGh1tavT9E+a43HJy/wDZDC50/wBRG51y2jsjERw5Exc0okO5tiBC4G9BUHMiIwsfEnjRGmVwQCDcHUEagg8CDXqldlwFIIkYWZYo1YXvYqoB19YpqgBSk2zwZ45gbMiPGRYHMr5TYnyZQR9NN0UBVZtra7QmJI0Ekk0m7RS2RRZS7O7clAHK5J0FWdcMXgo5VyyorrcGzAEXHAi/A+dBWYXac8Uu7xojCtrFNHmVGNiWjcOSUfS4N7ML8DpVpDjY37jq3yWB/CqmHYUsCOuFmIUl3VJUEgUtdsqNcEJciwN7DQV5xMkrpHI0Lh4ZI2PczsNVnyIrHTKx0vry8wvTUVzw2IWRFeMhlZQysOBB1BFezRXlJlOisDbjYg29dq5LjozI0QYGRVV2UcVVyQpPhcqfqrI4jYpbHSbqNI8rZy8F0btLm7RBsJy2tstits1w1qNlSe48XK+MdVbFKTmv2S8Uj5VHGzGJ0IQfysBeg2t6i9U+zekO+mMaQTKqrmaSQKgFzZAUvnBaxIDAGwuQNL3FBNRRRagkUUVFBNRRai1BIqRUUCgUxPw8fyJPxWoqcT8PH8iT8VqKInZ/el+c/KlO0ls/vS/OflSnaDzei9FqKKyP+IrsY8PEoB3k9jcm1ljY8Bq3Hhz4Ups/YplwybkXRnxLDKQqAqyLEct+J3RtxtmJ86sel8BfEYBQCc00qm2hUGLVr8rW++k0jxSzuMIr7ovGqKCBAEikjDFW1F2z4jNYZuwNKI9L0YxKl2ViWO9yXmYbrtyEBb3zF1MYJuLEHhXbBdHcQHjXOyxxI0KvmJey5jG3HtDtBTzNtTpVamF2plU++Wy4e4L9rsRZZbjNe5aza871YYnYeMEkm6Y5C7HtyuzOpaDKAS2ll3w18T4iqr1H0RnG6vLnyrFvLkZXdMRFK2mUkDKmhBBJAuTfXVTBCO3awIbU2sRqCfDhesa3RPFiBY45VDBIWzEkASI00rKqg6Ln3A48AxN+Fd5+jU0mclFGbFe6ApdHYLu2QDM6MCbnNYgqvdHCojXCQE6EHhz114V5imVxdCGBvqDcaGx19YI+ism/RObeZ4zkcOJczurZmXtBGEcanKWCg3vZAQoHPSbIwJhw8UTHMUjVSRzNu0frvQOUUUUBXiWUKCzEKFFyToABqSTXulNqYATQvGTYOLXtexBBBtz1A0PGxoM5julkbYgRNKscTZVuxCCRSHeSRJL6rZVQENoXa44VfbLeHcg4c5o+1lsWYeYQtxHhbTwpWPFYqOUK0KOHBLPB2QCODOZLC50GUEnjfQVV7X23iWwuPdAAIlAjaIszm2s9n4FgvNe6SRclaBnZ+3J1fDJPh0gTEGRI0ViZIsiGRBKoXKLqrXseybDWtEaxWFR40wTxAySjBqFWVvepQQryLFKSTHP4EizKADwuuq2TtJMRCkyAhXF7HRlN7MrW5ggg0Vk4tl4c4pcNipHxM7l5XRfeYkv2izopBe4sBmLXy6WAqpxi4rZ8jErGIgcW2HjyhgWDLJFnNrxgKzEKtmtG2uul3tPo2j4iJ8aWdjMVicGMIEG8lWNlCqwUqCDdm1FxxNWUuz4MXA8SIN3HmEMvFN4ySIzRniQucgtwJZhyoiiwmxJDIww7uGYGd5t9JGqSO2iqtir9zVCpGUAG9xbcYcMEUOQzhQGYCwLAdogX0F+V6+ewbPmwkie6HMO/kiad4HN2YqYrKxubCVo2I5B+YuB9FA/7/wDlBN6Uxu1EjIXV5D3Yks0h8Tbgq+kxCjxrntaRrJEjZWmYrmHFVUZpGX0sosPAsDypDH7XwuAsqpqRmKxKpYKODysSLDSwLHWx8DRT6YrEWuYEHoie7j19jL9ANR1hOLk4ZsvozRs/9psPaqV25BkjZpFTeIrqHYK1mFxpemcLjI5BeN1cDjlYNb124UBhcYki5kNxqDxBBHFWU6qw5gi4rveq3GYYxvvolJP+sijWRQLBgOci6W5kAr4U9h51dAyEMrC4YG4IoOoqDU2otQJ4n4eP5En4rUVOJ+Hj+Q/4rUUROz+9L85+VKdpLZ/el+c/KlO0EVFTSeJ2miNlZZSbA9iCaQam3eRCL+V6KqekswTE4JibASTXPluWY/cp+qqDoxtZlw2z036xiSNso7N8yPJdpc2pi7qgKynMefJzptjVliiKxzjJKCWbDzoFWRXhYkso/nH0fVXrodjPc2DSCeKXPGGUlIGmVgWZhlaMNca+XGqjphukGKJh3mQFlT3sRMGldpnjkRCWOUIqZide8Dwp7pZtF49yI3YZmbMERySoHfMiqwQA62I7RsOF67y9LoEF3E6jxbDzAcQNTl86Sb/EfBg2LSC/MplHLxIorzsmLFlSjvOuaOUl27yvbDGPKzKco7UotwuG0uKe6NxYhb78yG8GGPvjZiJCshnHHjfLe2nC3Cq8f4k4UkgJKbc/eAp4cCZR4/jUn/ECMm0cTHs5rtJEFte2pQufuqI1dTWVHTVipK4aR9QOwmJYcDe7e57E3HK9WmytumWweGVGLEfBTZBbmWdEI+kWoLaigUUATUXqaS2rtNYEDEFizBEQcWY3sL8BoCb+ANB02hhd7E8eYrmUrmHEX/H1fRzqowW3kjBilEaiO8ZaJ4jH2SqhREGMik5gMmU2Jtreq3EbSlilPu2SXdvGrw+5xkBk4Ph7qMxa5XJdhmub0hL0eT3TGskIgbEdxxKZirxhnYFiAVnyNJlKsVuHNibXDSQ7UwWLhIJjaK+QLIAqtlAIKK1jbXQ+urTA4KOKNUhQJGo7KoOyAddLf91pbA7Ew8KhI4ox/SGY2sLkm5blVXhthwjEzQlCFIXEJlaRMokLJInYYaBlzAf7nlQWu19iw4mMpOgYWNieKkgjMh5N4HlWexnSqXDS7gqk7AAKUvDY5VZUZO1qQRYr2bsF05Xw6PxAWUyrfW64jEA6+eenIcOFAtxAC5iSzkDgGc9pvWTRS+zHleJTiEVZLklRwBBIU8WsbeZ9dOUVNBSbZxBTE4U5GbtSAsO6ocKhB00457mwtG2t9KxvTwyJimGrLPHoCI3Vo1jAkXI38rWcNmFjI2hF628WymM2IMkxkilXJuSTZAVAZbXsNOFgL5iTfSvEGHACYfFKkgAAhdlBEgjAsHBFllA8NDYkW4AKv/DrAGKBg1t5myuc+ZrqNFYWBAykEam6kVY9KJRCgxI0kiINwDdkGroxHEZcxseYFtasZ9mKzZ1LRvYLnjIBYC9gwIKsNTa40ubVVbe6MCaCUO0kzbtyikooz2OU5Y0XMb8jceVUNz9JYAVWMmZndEURdsXe57T91eyCxBN7DhXTZ7ZcRiIx3Ru5lsLW3wcOP7o2b1uaz3Q7okMM5lMYjAR1Bc++G7XEjBTlTsaG9281GlaDYqhzLOL+/MClxY7uNckdh4HtuPnKgs6BU0UCWJ+Hj+RJ+K1FTifh4/kP+K1FETs/vS/OflSnaS2f3pfnPypTtBBqqxHRyF77wzNfkcTiLD1AOAKtaKKp16I4QX96vcWIZ5GBHgQWOlcf8ibPzZvcsVzxNj+tX9FBTxdD8CpBXCwAggg7pbgjhyrP7Wx+6mxcceGgCxQJIjbpNSTFcHTXvnlyFbi1YjG4febQxqtcL7kzX46gYdgQPEZBQetk9D8PiEMj7wWkkQBJZFsEcqOBHgOVWmH6DYdODTG3808jj6mJH3U70ZlDYcEcC8luf8baf98KtaIpMP0PwySbzKztYjtuXXUg3ynQHS1x4mreOIKAqgAAWAHADyrpRQRRU1W7dkO7EantTOsQtxsdZGHqQOfqoFdn9JhKHZY2KKxF1uXygkCQxFQ2QgXBXNcaip6QoksCuJhGVdXhkC7wZ9VC5Bq97sMo118RS8u04jLCEskiTmC17XjAYMqnQOnZHDukeIqo2/tfJjt1uXjDabyOwllZxl96ubIxPY3ne00I4iiw2z79g0jxKZZZJEVER2YhlkCGRSuugJbXu6X1FGD2FHLPmDTNDh3XdB8RM6tOjEllzMboosngSzjlr52F0YnVCJJDCCLMsDAs4GTLmkK6HRxdQGs3GwFrfae0Y8LEqrlDEZIYywXMQLDVj3QNS3IA8TQYTp7t4DFMMoYIqRi6Z7DPechtd0cxiTNlNzcC2UmlNr5hhIWyOqyRModT77LJE7ZnDORlDIAyKq53LZbrxOthwOzUkjklljMsKi8hkKxs6szmQrm3bOGldhe5XeU7tfpUkbKkIincpLNlM6JZYgM2Vje766DTQEkioGOjG1TiMMjto4AWQeDADXUA2IKsDYXDA86tb1hcN00Uzb2VNybZZQJN5HLEvaMkb2AMsZY5lGuUvxy6bqiii9FYSfp/mh1YLIFDPFhw7SEFitxI65Y07vasxs6gdploNTs+ALiMRaFkzmJzMWusxKkEKt+zltY/KvTuKwyyLlcXFweJBBGqspGqsDqCKx2P24kCxPhA7yyOQd9NKUcBe1fOxzDN2FYAAMDyBvf9H+kXulpwFy7p1AINwysCVPAWOh08xVQ0+En0yTi3+5Crn13Vk/Cpjwk1iJJyfOOJI7f3ZzToqaiq4bDjPwrSTD+WWQunP+DRTx5g1YipooCiipoEcT8PH8h/xWoqcT8PH8h/xWooidn96X5z8qU7SWz+9L85+VKdoItRapoBoootRRQFqpNpoBib8M+DxINhxKmC1/O16u6rMeP/ACsPcXBE6/Wim3sn6qBToKP/AAY9CO1JcEWPfYajl4/TV/XHDYVIwRGoUElrDhdtSfKu1EFFFRQFUWIx6nEzSXDJg4GuRrlkcF3B8wiLp/uUv0v6w7PuEAoVIfLl3tybdksbAWOhGtwaybbGxAklM67pI8Or7uIZI95MFjIJF94e9mYlicgHrK0G2QYcDh1S2/UpMpbky2kmNwDxzMnmZAK0uz8FkiUN2m7zE6ku2rMPDUn6KpcZh8xLP35MXFGLk3WKGTMgC30vkZ+V819bCtNVQWpNtkQmQyNFGXIALlFZiBwFyNBpwpy9KbRhkZLQybtgbg5VcG3FSG5Hhca1FV/SkKMKYgilpiMPEmUWDSgqWtyAUu5tyU0rHs+OPaDK0asuIwy5Syg3bDlldTpzSVD/AEnjVYV2jPPGshw6Ph3E6rKhu6lXjzDduwYDM1+FjYW1vTe1FxqvHiJvcqrhxIxyvKb50yHimvkBxJAoNFHsyFTdYowfERpcX48qYNVGAgxjtG88qxqO0YY4wCbjRJHa5Fr6heJHG3G4oAVmcZ0Dike4eRUZg0kd75spBjVXFmRQS9lBtdydCAa01U3SDbrQqVhVnlybwBU3gVc1szLmW47L8Dy1tQJYrExS3aCCOXcF4CrxjOugyPCP44rq2g1IU21Wxt9jvCY7Q5exZHAj3RDKqizRkAqcuXQ8ARSuF6OQBAZkV2yt25EClVZmky24KAXa3EjxrlsfbODWT3PhrmzkEqCyFsmckyEkk2FtbnQW0tVRfiiii9RU0UXrjjcYsUTyObKilj/SL/8AfXQdqKT2PjzPh4pShQyIHyE3K35Xpy9Alifh4/kSfitRU4n4eP5D/itRRE7P70vzn5Up2ktn96X5z8q07QFFFFAWqaiiii1IbRwjNLh3UAiOVma7EEK0bpdQNCbsNDT9FBNAooogNFFFBFqxm2elqzucLhUZnZ1AkOUITE6uwAvmIOQjNYAcb2FbSuEGCjRmZERWbvFVVS3yiBrQfPdgbJlXHyPLrfG5dNA7BJJncX1IF0UfTX0eqzaDgYrC34nfgDxO7B/C/wBdWlBFFTUUVUdKI/ed4uksbpuW5h2dUA81OaxHMX8NJl98xhjc9iKOOZEto7M0i52/mylVsORIJ5WJPfMblbVYYklRfGSRpFLnzVUsPnGPKk+kkhixGFmUkMJN24sbNHK8cbD1gsrfRRGitUWr1XmigisntrDtJLPLGgk3G5jyNqJLLM0y5RfMMuIXTichUa1qMRiFjRnc5VRWdj4KoJYn6BSOwImERd1ytLI8xXmoka6q3pZQt/P1URncNNO6e5Y5kxIQLG7pD2cpAJ90SSZlGmgVQzmwJtc1YbA6ERYeRpXIkkLBlGWyRELlvGCS2YjQkn1ACu23n3UivG8iyy2iREVCsrKWZQ+ZTltmbtAiwJ8KXwO15oommnlWeNZJFnKoIzhzGcrZLfCIttbgMb5hfhVVp7UUviMciRGUm6Kue6gvdbXuoW5b6ONUm1Nuq6ncTNE0bIe1GxSZnRnjiOhYg21Ci/Ljag0lZrpoTKsOEU2OJkCseJWNO1Ifu+6ukXS1EkePFFI2SSOK4ZiGZxe5FuwugtcnjrwuVNj42PGY9sREweOGEIjC4uZC1yQdeT8uQ8ag1SRgAACwAAAHIAWAr1Reg0Qlifh4/kSfitRU4n4eP5D/AIrUUEwHLM6/zAMPo0P/AB9VO0rj4CbMneU3Hn4iumGxIdbj6QeKnmDQdqKKKAooooCpqKig9UV5qaCRRUUUCrzyW7MWuvedQPuuaWmlxlxkigtzzTSX4+jH4fjVlU1aM1iMFj5JonIw6bskghnexZSrnLkGYWPC45607NHjwvZfDs3zciX9RLkD6qt6moKTDx7QIbO0Cn+EhWe+n8QOWxv4U1hocUD75JE4PoMhHqsbEceNWFTRWR2t0dxkuIMqNAt13fGZWMepALLY5gWby4Uri+im0GVUEuFyq6N8HIpJRka7AaNfJa3geNbioJoK7E+6s3ve5t4MGJ+k3H4UYeXEhTvI42Pa7khW+vZFmWwNud+VWIooM30kfFSwtFHhn7dlZhJASBcE9lnUMDax150zgekIGG3uJshVpEbh740RYMYhfW5U2Hrq7rHP0CtvprrLiGaR4FlLHDw5mJAEZvc2JJYg68qor8VjZ53TFMPcy5dzhQxGaaSdiisl77sZbHeEHRyQCAK7Y/AJuCYTmXDIXkkjU7qeWLWKLdgkTKrm5Y5iCB2ib297E/w/feSzY+QSPKGVkQLlKtbOGfIDYgBSFC6ADxvtY4woAUAACwA0AA4AAcBURitidIpsxhXDSCJt7lsst8PZC9nZ1UFCSco4gEDXlTYSBrxhpsGVCgBXEYIGQhSRk1YMwJ113a87ivqIqLVVfKExEyR5F9z7wwC0iJCVzFXzliqfDA5VFtCDe2umm6G4xVbFyzOt3lj1ANiBEpGWyi4Gfd8P9OrzbfR0YnKDNNEo7wikZM3hcA28Te1728KRfoQp1904rMCWB38mhN76BvMny08KiL6DHRvbI173tYGxte/LyNd6r9lbGWAaPI7WKlpJHa4zFgMpbKLXte17C1MYvFZBpqx0VfE+J8vOg5L2sQfBFC/SdT/xUV3wOGyLrqTqT4k8TRQMUpPge1mjOVvuPrHOnKmgr/drr8Ih9aag/RxFT1qnp/2P+lOPXGg4dbR+l9m/6UdbR+l9m/6UxRQL9bR+l9m/6UdbR+l9m/6UxRQL9ax+l9m/6VPW0fp/Zv8ApXeg0HDrWP0/s3/SjrZPS+zf9K7iig4dax+l9m/6Udax+l/Y/wCldqKDj1tH6X2b/pR1rH6X2b/pXcUUC/W0fpfZv+lHWsfpfZv+lMUGg4dbR+l9m/6VHW0fpfZv+lMCigX61j9L7N/0o61j9L7N/wBKYooF+tY/T+zf9KOto/S+zf8ASmKKBfraP0vs3/bR1tH6X2b/AKUxRQcOtY/S+zf9KOto/S+zf9K7mooOPWsfpf2P+lHWqcg5/ob/AJFdqBQLnFSPpGmX0n/4Uca7YbBZTmY5mPEn/jwpivRoIoooo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1 - Τίτλος"/>
          <p:cNvSpPr>
            <a:spLocks noGrp="1"/>
          </p:cNvSpPr>
          <p:nvPr>
            <p:ph type="title" idx="4294967295"/>
          </p:nvPr>
        </p:nvSpPr>
        <p:spPr>
          <a:xfrm>
            <a:off x="357158" y="571480"/>
            <a:ext cx="8229600" cy="1066800"/>
          </a:xfrm>
        </p:spPr>
        <p:txBody>
          <a:bodyPr anchorCtr="0"/>
          <a:lstStyle/>
          <a:p>
            <a:pPr algn="ctr"/>
            <a:r>
              <a:rPr lang="el-GR" sz="4000" dirty="0" smtClean="0">
                <a:solidFill>
                  <a:srgbClr val="FFFF00"/>
                </a:solidFill>
                <a:latin typeface="Times New Roman" pitchFamily="18" charset="0"/>
                <a:cs typeface="Times New Roman" pitchFamily="18" charset="0"/>
              </a:rPr>
              <a:t> </a:t>
            </a:r>
            <a:r>
              <a:rPr lang="el-GR" dirty="0" smtClean="0">
                <a:solidFill>
                  <a:srgbClr val="FFFF00"/>
                </a:solidFill>
                <a:latin typeface="Times New Roman" pitchFamily="18" charset="0"/>
                <a:cs typeface="Times New Roman" pitchFamily="18" charset="0"/>
              </a:rPr>
              <a:t>Δηλητηριάσεις</a:t>
            </a:r>
            <a:endParaRPr lang="el-GR" sz="4000" dirty="0">
              <a:solidFill>
                <a:srgbClr val="FFFF00"/>
              </a:solidFill>
              <a:latin typeface="Times New Roman" pitchFamily="18" charset="0"/>
              <a:cs typeface="Times New Roman" pitchFamily="18" charset="0"/>
            </a:endParaRPr>
          </a:p>
        </p:txBody>
      </p:sp>
      <p:sp>
        <p:nvSpPr>
          <p:cNvPr id="76802" name="2 - Θέση περιεχομένου"/>
          <p:cNvSpPr>
            <a:spLocks noGrp="1"/>
          </p:cNvSpPr>
          <p:nvPr>
            <p:ph idx="4294967295"/>
          </p:nvPr>
        </p:nvSpPr>
        <p:spPr>
          <a:xfrm>
            <a:off x="0" y="1643063"/>
            <a:ext cx="8229600" cy="4929187"/>
          </a:xfrm>
        </p:spPr>
        <p:txBody>
          <a:bodyPr/>
          <a:lstStyle/>
          <a:p>
            <a:pPr>
              <a:buFont typeface="Wingdings" pitchFamily="2" charset="2"/>
              <a:buNone/>
            </a:pPr>
            <a:r>
              <a:rPr lang="el-GR" sz="2400" b="1" dirty="0">
                <a:solidFill>
                  <a:srgbClr val="FFC000"/>
                </a:solidFill>
                <a:latin typeface="Times New Roman" pitchFamily="18" charset="0"/>
                <a:cs typeface="Times New Roman" pitchFamily="18" charset="0"/>
              </a:rPr>
              <a:t>Αντιμετώπιση στο σπίτι</a:t>
            </a:r>
          </a:p>
          <a:p>
            <a:pPr>
              <a:lnSpc>
                <a:spcPct val="170000"/>
              </a:lnSpc>
              <a:buClrTx/>
              <a:buFont typeface="Arial" charset="0"/>
              <a:buChar char="•"/>
            </a:pPr>
            <a:r>
              <a:rPr lang="el-GR" sz="2400" dirty="0">
                <a:latin typeface="Times New Roman" pitchFamily="18" charset="0"/>
                <a:cs typeface="Times New Roman" pitchFamily="18" charset="0"/>
              </a:rPr>
              <a:t>Χορήγηση ενεργού άνθρακα υπό προϋποθέσεις και μόνο έπειτα από επικοινωνία με το Κ.Δ. και λήψη οδηγιών </a:t>
            </a:r>
          </a:p>
          <a:p>
            <a:pPr>
              <a:lnSpc>
                <a:spcPct val="170000"/>
              </a:lnSpc>
              <a:buClrTx/>
              <a:buFont typeface="Arial" charset="0"/>
              <a:buChar char="•"/>
            </a:pPr>
            <a:r>
              <a:rPr lang="el-GR" sz="2400" dirty="0">
                <a:latin typeface="Times New Roman" pitchFamily="18" charset="0"/>
                <a:cs typeface="Times New Roman" pitchFamily="18" charset="0"/>
              </a:rPr>
              <a:t>Χορήγηση γάλατος όπου ενδείκνυται</a:t>
            </a:r>
          </a:p>
          <a:p>
            <a:pPr>
              <a:buFont typeface="Wingdings" pitchFamily="2" charset="2"/>
              <a:buNone/>
            </a:pPr>
            <a:endParaRPr lang="el-GR" sz="2400" u="sng"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1 - Τίτλος"/>
          <p:cNvSpPr>
            <a:spLocks noGrp="1"/>
          </p:cNvSpPr>
          <p:nvPr>
            <p:ph type="title" idx="4294967295"/>
          </p:nvPr>
        </p:nvSpPr>
        <p:spPr>
          <a:xfrm>
            <a:off x="0" y="277813"/>
            <a:ext cx="8229600" cy="1139825"/>
          </a:xfrm>
        </p:spPr>
        <p:txBody>
          <a:bodyPr anchorCtr="0"/>
          <a:lstStyle/>
          <a:p>
            <a:pPr algn="ctr"/>
            <a:r>
              <a:rPr lang="el-GR" dirty="0" smtClean="0">
                <a:solidFill>
                  <a:srgbClr val="FFFF00"/>
                </a:solidFill>
                <a:latin typeface="Times New Roman" pitchFamily="18" charset="0"/>
                <a:cs typeface="Times New Roman" pitchFamily="18" charset="0"/>
              </a:rPr>
              <a:t>Δηλητηριάσεις</a:t>
            </a:r>
            <a:endParaRPr lang="el-GR" sz="4000" dirty="0">
              <a:solidFill>
                <a:srgbClr val="FFFF00"/>
              </a:solidFill>
              <a:latin typeface="Times New Roman" pitchFamily="18" charset="0"/>
              <a:cs typeface="Times New Roman" pitchFamily="18" charset="0"/>
            </a:endParaRPr>
          </a:p>
        </p:txBody>
      </p:sp>
      <p:sp>
        <p:nvSpPr>
          <p:cNvPr id="77826" name="2 - Θέση περιεχομένου"/>
          <p:cNvSpPr>
            <a:spLocks noGrp="1"/>
          </p:cNvSpPr>
          <p:nvPr>
            <p:ph idx="4294967295"/>
          </p:nvPr>
        </p:nvSpPr>
        <p:spPr>
          <a:xfrm>
            <a:off x="0" y="1600200"/>
            <a:ext cx="8229600" cy="4525963"/>
          </a:xfrm>
        </p:spPr>
        <p:txBody>
          <a:bodyPr/>
          <a:lstStyle/>
          <a:p>
            <a:pPr>
              <a:buNone/>
            </a:pPr>
            <a:r>
              <a:rPr lang="el-GR" sz="2400" b="1" dirty="0">
                <a:solidFill>
                  <a:srgbClr val="FFC000"/>
                </a:solidFill>
                <a:latin typeface="Times New Roman" pitchFamily="18" charset="0"/>
                <a:cs typeface="Times New Roman" pitchFamily="18" charset="0"/>
              </a:rPr>
              <a:t>Αντιμετώπιση στις μονάδες υγείας</a:t>
            </a:r>
          </a:p>
          <a:p>
            <a:pPr lvl="1">
              <a:buClrTx/>
              <a:buFontTx/>
              <a:buChar char="•"/>
            </a:pPr>
            <a:r>
              <a:rPr lang="el-GR" sz="2400" dirty="0">
                <a:solidFill>
                  <a:schemeClr val="tx1"/>
                </a:solidFill>
                <a:latin typeface="Times New Roman" pitchFamily="18" charset="0"/>
                <a:cs typeface="Times New Roman" pitchFamily="18" charset="0"/>
              </a:rPr>
              <a:t>Λεπτομερής λήψη </a:t>
            </a:r>
            <a:r>
              <a:rPr lang="el-GR" sz="2400" dirty="0" smtClean="0">
                <a:solidFill>
                  <a:schemeClr val="tx1"/>
                </a:solidFill>
                <a:latin typeface="Times New Roman" pitchFamily="18" charset="0"/>
                <a:cs typeface="Times New Roman" pitchFamily="18" charset="0"/>
              </a:rPr>
              <a:t>ιστορικού</a:t>
            </a:r>
            <a:endParaRPr lang="el-GR" sz="2400" baseline="30000" dirty="0">
              <a:solidFill>
                <a:schemeClr val="tx1"/>
              </a:solidFill>
              <a:latin typeface="Times New Roman" pitchFamily="18" charset="0"/>
              <a:cs typeface="Times New Roman" pitchFamily="18" charset="0"/>
            </a:endParaRPr>
          </a:p>
          <a:p>
            <a:pPr lvl="3">
              <a:buClrTx/>
              <a:buFontTx/>
              <a:buChar char="•"/>
            </a:pPr>
            <a:r>
              <a:rPr lang="el-GR" sz="2400" dirty="0">
                <a:solidFill>
                  <a:schemeClr val="tx1"/>
                </a:solidFill>
                <a:latin typeface="Times New Roman" pitchFamily="18" charset="0"/>
                <a:cs typeface="Times New Roman" pitchFamily="18" charset="0"/>
              </a:rPr>
              <a:t>ποιά είναι η ληφθείσα ουσία</a:t>
            </a:r>
          </a:p>
          <a:p>
            <a:pPr lvl="3">
              <a:buClrTx/>
              <a:buFontTx/>
              <a:buChar char="•"/>
            </a:pPr>
            <a:r>
              <a:rPr lang="el-GR" sz="2400" dirty="0">
                <a:solidFill>
                  <a:schemeClr val="tx1"/>
                </a:solidFill>
                <a:latin typeface="Times New Roman" pitchFamily="18" charset="0"/>
                <a:cs typeface="Times New Roman" pitchFamily="18" charset="0"/>
              </a:rPr>
              <a:t>ποιά είναι η σύνθεσή της</a:t>
            </a:r>
          </a:p>
          <a:p>
            <a:pPr lvl="3">
              <a:buClrTx/>
              <a:buFontTx/>
              <a:buChar char="•"/>
            </a:pPr>
            <a:r>
              <a:rPr lang="el-GR" sz="2400" dirty="0">
                <a:solidFill>
                  <a:schemeClr val="tx1"/>
                </a:solidFill>
                <a:latin typeface="Times New Roman" pitchFamily="18" charset="0"/>
                <a:cs typeface="Times New Roman" pitchFamily="18" charset="0"/>
              </a:rPr>
              <a:t>ποιά η οδός έκθεσης</a:t>
            </a:r>
          </a:p>
          <a:p>
            <a:pPr lvl="3">
              <a:buClrTx/>
              <a:buFontTx/>
              <a:buChar char="•"/>
            </a:pPr>
            <a:r>
              <a:rPr lang="el-GR" sz="2400" dirty="0">
                <a:solidFill>
                  <a:schemeClr val="tx1"/>
                </a:solidFill>
                <a:latin typeface="Times New Roman" pitchFamily="18" charset="0"/>
                <a:cs typeface="Times New Roman" pitchFamily="18" charset="0"/>
              </a:rPr>
              <a:t>ποιά η ποσότητα έκθεσης</a:t>
            </a:r>
          </a:p>
          <a:p>
            <a:pPr lvl="3">
              <a:buClrTx/>
              <a:buFontTx/>
              <a:buChar char="•"/>
            </a:pPr>
            <a:r>
              <a:rPr lang="el-GR" sz="2400" dirty="0">
                <a:solidFill>
                  <a:schemeClr val="tx1"/>
                </a:solidFill>
                <a:latin typeface="Times New Roman" pitchFamily="18" charset="0"/>
                <a:cs typeface="Times New Roman" pitchFamily="18" charset="0"/>
              </a:rPr>
              <a:t>ποιός ο χρόνος λήψης της ουσίας</a:t>
            </a:r>
          </a:p>
          <a:p>
            <a:pPr lvl="1">
              <a:buClrTx/>
              <a:buFontTx/>
              <a:buChar char="•"/>
            </a:pPr>
            <a:r>
              <a:rPr lang="el-GR" sz="2400" dirty="0">
                <a:solidFill>
                  <a:schemeClr val="tx1"/>
                </a:solidFill>
                <a:latin typeface="Times New Roman" pitchFamily="18" charset="0"/>
                <a:cs typeface="Times New Roman" pitchFamily="18" charset="0"/>
              </a:rPr>
              <a:t>Εκτίμηση κλινικών ευρημάτων</a:t>
            </a:r>
          </a:p>
          <a:p>
            <a:pPr lvl="1">
              <a:buClrTx/>
              <a:buFontTx/>
              <a:buChar char="•"/>
            </a:pPr>
            <a:r>
              <a:rPr lang="el-GR" sz="2400" dirty="0">
                <a:solidFill>
                  <a:schemeClr val="tx1"/>
                </a:solidFill>
                <a:latin typeface="Times New Roman" pitchFamily="18" charset="0"/>
                <a:cs typeface="Times New Roman" pitchFamily="18" charset="0"/>
              </a:rPr>
              <a:t>Εργαστηριακός έλεγχος</a:t>
            </a:r>
          </a:p>
          <a:p>
            <a:pPr lvl="1">
              <a:buClrTx/>
              <a:buFont typeface="Arial" charset="0"/>
              <a:buChar char="•"/>
            </a:pPr>
            <a:endParaRPr lang="el-GR" sz="2400" dirty="0">
              <a:latin typeface="Times New Roman" pitchFamily="18" charset="0"/>
              <a:cs typeface="Times New Roman" pitchFamily="18" charset="0"/>
            </a:endParaRPr>
          </a:p>
          <a:p>
            <a:pPr lvl="1"/>
            <a:endParaRPr lang="el-GR"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1 - Τίτλος"/>
          <p:cNvSpPr>
            <a:spLocks noGrp="1"/>
          </p:cNvSpPr>
          <p:nvPr>
            <p:ph type="title" idx="4294967295"/>
          </p:nvPr>
        </p:nvSpPr>
        <p:spPr>
          <a:xfrm>
            <a:off x="0" y="785813"/>
            <a:ext cx="8258175" cy="1066800"/>
          </a:xfrm>
        </p:spPr>
        <p:txBody>
          <a:bodyPr anchorCtr="0"/>
          <a:lstStyle/>
          <a:p>
            <a:pPr algn="ctr"/>
            <a:r>
              <a:rPr lang="el-GR" dirty="0" smtClean="0">
                <a:solidFill>
                  <a:srgbClr val="FFFF00"/>
                </a:solidFill>
                <a:latin typeface="Times New Roman" pitchFamily="18" charset="0"/>
                <a:cs typeface="Times New Roman" pitchFamily="18" charset="0"/>
              </a:rPr>
              <a:t> Δηλητηριάσεις</a:t>
            </a:r>
            <a:endParaRPr lang="el-GR" sz="4000" dirty="0">
              <a:solidFill>
                <a:srgbClr val="FFFF00"/>
              </a:solidFill>
              <a:latin typeface="Times New Roman" pitchFamily="18" charset="0"/>
              <a:cs typeface="Times New Roman" pitchFamily="18" charset="0"/>
            </a:endParaRPr>
          </a:p>
        </p:txBody>
      </p:sp>
      <p:sp>
        <p:nvSpPr>
          <p:cNvPr id="79874" name="2 - Θέση περιεχομένου"/>
          <p:cNvSpPr>
            <a:spLocks noGrp="1"/>
          </p:cNvSpPr>
          <p:nvPr>
            <p:ph idx="4294967295"/>
          </p:nvPr>
        </p:nvSpPr>
        <p:spPr>
          <a:xfrm>
            <a:off x="0" y="1714500"/>
            <a:ext cx="8929688" cy="4929188"/>
          </a:xfrm>
        </p:spPr>
        <p:txBody>
          <a:bodyPr/>
          <a:lstStyle/>
          <a:p>
            <a:pPr lvl="1">
              <a:buClrTx/>
              <a:buFont typeface="Wingdings" pitchFamily="2" charset="2"/>
              <a:buNone/>
            </a:pPr>
            <a:r>
              <a:rPr lang="el-GR" sz="2400" b="1" dirty="0">
                <a:solidFill>
                  <a:srgbClr val="FFC000"/>
                </a:solidFill>
                <a:latin typeface="Times New Roman" pitchFamily="18" charset="0"/>
                <a:cs typeface="Times New Roman" pitchFamily="18" charset="0"/>
              </a:rPr>
              <a:t>Αντιμετώπιση στις μονάδες υγείας</a:t>
            </a:r>
          </a:p>
          <a:p>
            <a:pPr lvl="1">
              <a:buClrTx/>
              <a:buFont typeface="Arial" charset="0"/>
              <a:buChar char="•"/>
            </a:pPr>
            <a:r>
              <a:rPr lang="el-GR" sz="2400" dirty="0">
                <a:solidFill>
                  <a:schemeClr val="tx1"/>
                </a:solidFill>
                <a:latin typeface="Times New Roman" pitchFamily="18" charset="0"/>
                <a:cs typeface="Times New Roman" pitchFamily="18" charset="0"/>
              </a:rPr>
              <a:t>Απομάκρυνση της τοξικής </a:t>
            </a:r>
            <a:r>
              <a:rPr lang="el-GR" sz="2400" dirty="0" smtClean="0">
                <a:solidFill>
                  <a:schemeClr val="tx1"/>
                </a:solidFill>
                <a:latin typeface="Times New Roman" pitchFamily="18" charset="0"/>
                <a:cs typeface="Times New Roman" pitchFamily="18" charset="0"/>
              </a:rPr>
              <a:t>ουσίας</a:t>
            </a:r>
            <a:endParaRPr lang="el-GR" sz="2400" baseline="30000" dirty="0">
              <a:solidFill>
                <a:schemeClr val="tx1"/>
              </a:solidFill>
              <a:latin typeface="Times New Roman" pitchFamily="18" charset="0"/>
              <a:cs typeface="Times New Roman" pitchFamily="18" charset="0"/>
            </a:endParaRPr>
          </a:p>
          <a:p>
            <a:pPr lvl="3">
              <a:buClrTx/>
              <a:buFont typeface="Arial" charset="0"/>
              <a:buChar char="•"/>
            </a:pPr>
            <a:r>
              <a:rPr lang="el-GR" sz="2400" dirty="0">
                <a:solidFill>
                  <a:srgbClr val="FFC000"/>
                </a:solidFill>
                <a:latin typeface="Times New Roman" pitchFamily="18" charset="0"/>
                <a:cs typeface="Times New Roman" pitchFamily="18" charset="0"/>
              </a:rPr>
              <a:t>Δέρμα</a:t>
            </a:r>
            <a:r>
              <a:rPr lang="el-GR" sz="2400" dirty="0">
                <a:solidFill>
                  <a:schemeClr val="tx1"/>
                </a:solidFill>
                <a:latin typeface="Times New Roman" pitchFamily="18" charset="0"/>
                <a:cs typeface="Times New Roman" pitchFamily="18" charset="0"/>
              </a:rPr>
              <a:t>: </a:t>
            </a:r>
            <a:r>
              <a:rPr lang="el-GR" sz="2400" dirty="0" smtClean="0">
                <a:solidFill>
                  <a:schemeClr val="tx1"/>
                </a:solidFill>
                <a:latin typeface="Times New Roman" pitchFamily="18" charset="0"/>
                <a:cs typeface="Times New Roman" pitchFamily="18" charset="0"/>
              </a:rPr>
              <a:t>πλύση </a:t>
            </a:r>
            <a:r>
              <a:rPr lang="el-GR" sz="2400" dirty="0">
                <a:solidFill>
                  <a:schemeClr val="tx1"/>
                </a:solidFill>
                <a:latin typeface="Times New Roman" pitchFamily="18" charset="0"/>
                <a:cs typeface="Times New Roman" pitchFamily="18" charset="0"/>
              </a:rPr>
              <a:t>με νερό ουδέτερης θερμοκρασίας</a:t>
            </a:r>
          </a:p>
          <a:p>
            <a:pPr lvl="3">
              <a:buClrTx/>
              <a:buFont typeface="Arial" charset="0"/>
              <a:buChar char="•"/>
            </a:pPr>
            <a:r>
              <a:rPr lang="el-GR" sz="2400" dirty="0">
                <a:solidFill>
                  <a:srgbClr val="FFC000"/>
                </a:solidFill>
                <a:latin typeface="Times New Roman" pitchFamily="18" charset="0"/>
                <a:cs typeface="Times New Roman" pitchFamily="18" charset="0"/>
              </a:rPr>
              <a:t>Οφθαλμοί</a:t>
            </a:r>
            <a:r>
              <a:rPr lang="el-GR" sz="2400" dirty="0">
                <a:solidFill>
                  <a:schemeClr val="tx1"/>
                </a:solidFill>
                <a:latin typeface="Times New Roman" pitchFamily="18" charset="0"/>
                <a:cs typeface="Times New Roman" pitchFamily="18" charset="0"/>
              </a:rPr>
              <a:t>: πλύση με νερό ή φυσιολογικό ορό	</a:t>
            </a:r>
          </a:p>
          <a:p>
            <a:pPr lvl="3">
              <a:buClrTx/>
              <a:buFont typeface="Arial" charset="0"/>
              <a:buChar char="•"/>
            </a:pPr>
            <a:r>
              <a:rPr lang="el-GR" sz="2400" dirty="0">
                <a:solidFill>
                  <a:srgbClr val="FFC000"/>
                </a:solidFill>
                <a:latin typeface="Times New Roman" pitchFamily="18" charset="0"/>
                <a:cs typeface="Times New Roman" pitchFamily="18" charset="0"/>
              </a:rPr>
              <a:t>Εισπνοή τοξικών ουσιών</a:t>
            </a:r>
            <a:r>
              <a:rPr lang="el-GR" sz="2400" dirty="0">
                <a:solidFill>
                  <a:schemeClr val="tx1"/>
                </a:solidFill>
                <a:latin typeface="Times New Roman" pitchFamily="18" charset="0"/>
                <a:cs typeface="Times New Roman" pitchFamily="18" charset="0"/>
              </a:rPr>
              <a:t>: απομάκρυνση από το χώρο, χορήγηση οξυγόνου, υποβοήθηση της αναπνοής</a:t>
            </a:r>
          </a:p>
          <a:p>
            <a:pPr lvl="3">
              <a:buClrTx/>
              <a:buFont typeface="Arial" charset="0"/>
              <a:buChar char="•"/>
            </a:pPr>
            <a:r>
              <a:rPr lang="el-GR" sz="2400" dirty="0">
                <a:solidFill>
                  <a:srgbClr val="FFC000"/>
                </a:solidFill>
                <a:latin typeface="Times New Roman" pitchFamily="18" charset="0"/>
                <a:cs typeface="Times New Roman" pitchFamily="18" charset="0"/>
              </a:rPr>
              <a:t>Πεπτικό</a:t>
            </a:r>
            <a:r>
              <a:rPr lang="el-GR" sz="2400" dirty="0">
                <a:solidFill>
                  <a:schemeClr val="tx1"/>
                </a:solidFill>
                <a:latin typeface="Times New Roman" pitchFamily="18" charset="0"/>
                <a:cs typeface="Times New Roman" pitchFamily="18" charset="0"/>
              </a:rPr>
              <a:t>: πλύση στομάχου, χορήγηση άνθρακα  </a:t>
            </a:r>
          </a:p>
          <a:p>
            <a:pPr lvl="1">
              <a:buClrTx/>
              <a:buFont typeface="Arial" charset="0"/>
              <a:buChar char="•"/>
            </a:pPr>
            <a:r>
              <a:rPr lang="el-GR" sz="2400" dirty="0">
                <a:solidFill>
                  <a:schemeClr val="tx1"/>
                </a:solidFill>
                <a:latin typeface="Times New Roman" pitchFamily="18" charset="0"/>
                <a:cs typeface="Times New Roman" pitchFamily="18" charset="0"/>
              </a:rPr>
              <a:t>Παρακολούθηση του ασθενούς</a:t>
            </a:r>
          </a:p>
          <a:p>
            <a:pPr lvl="3">
              <a:buClrTx/>
              <a:buFont typeface="Arial" charset="0"/>
              <a:buChar char="•"/>
            </a:pPr>
            <a:r>
              <a:rPr lang="el-GR" sz="2400" dirty="0">
                <a:solidFill>
                  <a:schemeClr val="tx1"/>
                </a:solidFill>
                <a:latin typeface="Times New Roman" pitchFamily="18" charset="0"/>
                <a:cs typeface="Times New Roman" pitchFamily="18" charset="0"/>
              </a:rPr>
              <a:t>Υποστήριξη των ζωτικών σημείων</a:t>
            </a:r>
          </a:p>
          <a:p>
            <a:pPr lvl="3">
              <a:buClrTx/>
              <a:buFont typeface="Arial" charset="0"/>
              <a:buChar char="•"/>
            </a:pPr>
            <a:r>
              <a:rPr lang="el-GR" sz="2400" dirty="0">
                <a:solidFill>
                  <a:schemeClr val="tx1"/>
                </a:solidFill>
                <a:latin typeface="Times New Roman" pitchFamily="18" charset="0"/>
                <a:cs typeface="Times New Roman" pitchFamily="18" charset="0"/>
              </a:rPr>
              <a:t>Εξασφάλιση της αναπνοής </a:t>
            </a:r>
          </a:p>
          <a:p>
            <a:pPr lvl="3">
              <a:buClrTx/>
              <a:buFont typeface="Arial" charset="0"/>
              <a:buChar char="•"/>
            </a:pPr>
            <a:r>
              <a:rPr lang="el-GR" sz="2400" dirty="0">
                <a:solidFill>
                  <a:schemeClr val="tx1"/>
                </a:solidFill>
                <a:latin typeface="Times New Roman" pitchFamily="18" charset="0"/>
                <a:cs typeface="Times New Roman" pitchFamily="18" charset="0"/>
              </a:rPr>
              <a:t>Καρδιαγγειακή υποστήριξη</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solidFill>
                  <a:srgbClr val="FFFF00"/>
                </a:solidFill>
                <a:latin typeface="Times New Roman" pitchFamily="18" charset="0"/>
                <a:cs typeface="Times New Roman" pitchFamily="18" charset="0"/>
              </a:rPr>
              <a:t>Εγκαύματα</a:t>
            </a:r>
          </a:p>
        </p:txBody>
      </p:sp>
      <p:sp>
        <p:nvSpPr>
          <p:cNvPr id="5" name="4 - Θέση περιεχομένου"/>
          <p:cNvSpPr>
            <a:spLocks noGrp="1"/>
          </p:cNvSpPr>
          <p:nvPr>
            <p:ph idx="1"/>
          </p:nvPr>
        </p:nvSpPr>
        <p:spPr/>
        <p:txBody>
          <a:bodyPr/>
          <a:lstStyle/>
          <a:p>
            <a:pPr>
              <a:buClrTx/>
              <a:buNone/>
            </a:pPr>
            <a:r>
              <a:rPr lang="el-GR" sz="2400" b="1" dirty="0" smtClean="0">
                <a:solidFill>
                  <a:srgbClr val="FFC000"/>
                </a:solidFill>
                <a:latin typeface="Times New Roman" pitchFamily="18" charset="0"/>
                <a:cs typeface="Times New Roman" pitchFamily="18" charset="0"/>
              </a:rPr>
              <a:t>Συμβαίνουν συνήθως από :</a:t>
            </a:r>
          </a:p>
          <a:p>
            <a:pPr>
              <a:buClrTx/>
              <a:buFontTx/>
              <a:buChar char="•"/>
            </a:pPr>
            <a:r>
              <a:rPr lang="el-GR" sz="2400" dirty="0" smtClean="0">
                <a:latin typeface="Times New Roman" pitchFamily="18" charset="0"/>
                <a:cs typeface="Times New Roman" pitchFamily="18" charset="0"/>
              </a:rPr>
              <a:t> Ζεστό νερό στην κουζίνα  ή στο λουτρό</a:t>
            </a:r>
          </a:p>
          <a:p>
            <a:pPr>
              <a:buClrTx/>
              <a:buFontTx/>
              <a:buChar char="•"/>
            </a:pPr>
            <a:r>
              <a:rPr lang="el-GR" sz="2400" dirty="0" smtClean="0">
                <a:latin typeface="Times New Roman" pitchFamily="18" charset="0"/>
                <a:cs typeface="Times New Roman" pitchFamily="18" charset="0"/>
              </a:rPr>
              <a:t>Φλόγα (σπίρτα, αναπτήρες, φωτιά)</a:t>
            </a:r>
          </a:p>
          <a:p>
            <a:pPr>
              <a:buClrTx/>
              <a:buFontTx/>
              <a:buChar char="•"/>
            </a:pPr>
            <a:r>
              <a:rPr lang="el-GR" sz="2400" dirty="0" smtClean="0">
                <a:latin typeface="Times New Roman" pitchFamily="18" charset="0"/>
                <a:cs typeface="Times New Roman" pitchFamily="18" charset="0"/>
              </a:rPr>
              <a:t>Ζεστά μέταλλα (γυμνές λαβές συσκευών κουζίνας, ατμοσίδερο)</a:t>
            </a:r>
          </a:p>
          <a:p>
            <a:pPr>
              <a:buClrTx/>
              <a:buFontTx/>
              <a:buChar char="•"/>
            </a:pPr>
            <a:r>
              <a:rPr lang="el-GR" sz="2400" dirty="0" smtClean="0">
                <a:latin typeface="Times New Roman" pitchFamily="18" charset="0"/>
                <a:cs typeface="Times New Roman" pitchFamily="18" charset="0"/>
              </a:rPr>
              <a:t>Χημικές ουσίες</a:t>
            </a:r>
          </a:p>
          <a:p>
            <a:pPr>
              <a:buClrTx/>
              <a:buNone/>
            </a:pPr>
            <a:endParaRPr lang="el-GR" sz="2400" dirty="0" smtClean="0">
              <a:latin typeface="Times New Roman" pitchFamily="18" charset="0"/>
              <a:cs typeface="Times New Roman" pitchFamily="18" charset="0"/>
            </a:endParaRPr>
          </a:p>
          <a:p>
            <a:pPr>
              <a:buNone/>
            </a:pPr>
            <a:endParaRPr lang="el-GR" dirty="0"/>
          </a:p>
        </p:txBody>
      </p:sp>
      <p:sp>
        <p:nvSpPr>
          <p:cNvPr id="13314" name="AutoShape 2" descr="data:image/jpeg;base64,/9j/4AAQSkZJRgABAQAAAQABAAD/2wCEAAkGBhQSERQUExQVFRQVFxUVFxUUFxQXFRcXFhQVFBQUFxcXHSYeFxokGRQUHy8gIycpLCwsFR4xNTAqNSYrLCkBCQoKDgwOGg8PFCwcHx0pKSkpKSwpKSkpKSkpKSkpKSkpKSkpKSkpKSkpKSwpLCwpKSwpKSkpKSksKSkpLCkpLP/AABEIANkA6AMBIgACEQEDEQH/xAAcAAAABwEBAAAAAAAAAAAAAAABAgMEBQYHCAD/xABNEAABAwIDBAUIBQcKBgMBAAABAAIDBBEFEiEGMUFRBxNhgZEiMlJxkqGx0RRCU8HSFyMzVILh8AgVFiREcoOTorI1Q2Jjc6M0s9MY/8QAGQEBAAMBAQAAAAAAAAAAAAAAAAECBAMF/8QAIxEBAQACAQQCAgMAAAAAAAAAAAECEQMSISIxBBMUMkFRcf/aAAwDAQACEQMRAD8AxLqHciilh5FbjTbPQ2uWBI4/gMIgfljYDbeBqgyChqSNFoXRjWkVb28HR+4EfNZ5PFlkI7Vb9gJstfD/ANTXN8Wk/cgiayVzZp2tIu6aQG/Y62/hooieJ7SRY6HeCT3ro/oshYTiEZa0llW4i4B8l8bCN453V9+gx+gz2W/JBx3Q0ckt97QN+++vGyssOysbYY5Xl5D7i2Yb27+GgWsdO2Hxtw0TNY0PjljyuAsQHGzhccCsUpNrDkbG5zrAkgWa5uvvQaVsPgWHSgtkpg5wO95Lr94IVl2r2PoIqYSMpIRc23OB9xWf7P7TSQ5DHHG8PJ1uQTbsO5aHtPj0zaWMOp2nM3N+kHHuQZBi+HQukIhjDByBPD1qJxbC3Qhu85mh2hvoT6lfYaWKS73syOyl1g4u0t6hZRlfIx2TKy4FmnMfKy9hQUeJ7z/yzo3MdbC1r6/JLUjnvHkx6drj8latpKiP6K1jTIWseLB7gW21DQGgDXxVj2H6Gn1MbZ6t7omOF2xM0eW8C48EGfspD9Zre+Q/JBLSt352jsuT77Lf4ehrDWgXie+3F0j9fCylMP6OsPhtkpYrg3BeC8+L7oOaHRxjfJf1N9yYVVTY+Q1xHG7SF18zBIBuhiH7DPkhOEQ/Yx+w35IOOWVTifM4E8fHVJ/TXcvcuxnbP0x3wQ/5bPkk37L0h300B/w2fJByBHWPPDmdAhGJuHD4rrl2xtEf7JT/AOUz5JN2w1Ad9HT/AOUz5IOS48TPLwJQjGTy95XWB2Bw/wDU6fujaPgiHo8w8/2SH2Qg5gw2tc4l/Vtc0aHN5tzuWkdCuHMe6olcxpe1+Vp5CwJA71qUnRphxFvosYHZmA9xVU2BoY4psQbEA2MVL2taL2DRYbz2hBdM38WQI10CAO73BeXgF5BQaEjLvR8WezqX39E/BVbD8Re3jw+5RW1W1xDMgIvbVBR8Uf8AnT61N7Iz5a2mJNvLt4ghVhzy51zvKtGxGDvqalhDhHHARNLK7zY42G5J5k7gOKDcujWBzazEXZSGOdBZ5BAc5rCHgeo28VoD3gbzYcysIx3prk1iw6MMjGglkF3u7Wt3DnqqTiGO1lWT1ss0vG2Zxb7LdAg23pexGnlwyohE0Rls0tYHtLi5rgbW9S52psFdcElo7CdU9ZH43t2jsU3gOBGeQNvZvF1r27e1VuUk3UyXeh8KjkHVMa9jspJDbkC7tDc+C0ranEBHSU7ZGkOEdjc6DlrxUJBsUachzngHhpv5E8lH7UVdRUEMAdIGi3kgkadqr9mNm9pssutAwzG4Ayz5G5rZACDYNsba25pzs5PTddEC+LL5rsxAvp27t6otbSPY7K9hY7k4EH3qcodimTUUkwkd9IZciItIFhrbXebclF5McSYXL03eh2WonNBbBA4aG4AcNDcHip8NsuO6PF5oHXhlkjPNjnN8bHVXvZrpxrYXBtRapjG+4tKBzDhv7wuvtV0UhUNs7tLFWwNngJLHcxYgjzmntClg/sQHQFVjpE2gko6CWWLSXyWsJFwCXDU911lVN0u4mG5iad7eAe0NcfUAd3ag3WasY1zWucA59w0E2zW32S4K55xjb2sxEwskp4xkcTaF5D3XtoM2g3K37N7cTwlrZWVD4biMiYNMrXnzGteLZ77rW70GqyPABJNgN5XonggEag6grNdo9qpJJHxCKozZAY6bKxpdfe95zeVa25qgKvper4GNb9BbFkaB+dE3Adjbe9Bti8ue5Om3EHg5XU7exseb3kratk8bFTSxSF7HyFjDJkI0cRrdo83W+iCZWb7AwENqb3uamYnS2+Rx1WkFV7E6AROMzG2BP50NFr8n2HHmgWyoCAkw4W3/ABXkBl5eC8g56xfGxE0gdyo9TUl7iSUarrDISSUg0IHFBRPmkZHG0ue9wa1o3kncF0rgfRnHT4XLSb5Zoz1j+chFwL8Ggiyg+hro5NLH9MqG2nkH5ppGsbDx13Od7gtIqq3IEHN8ezbo2ytka5r22toTqDYg925Tuy+07IZImiENltkdJfV2umnKy0rFRGXl7gADvdut2lNn4JC8h4ZG4jW4Av67hUzx6ppMuqhdrMGpJWCRzDG69y+JoAJPAjij4bRtEbXQxubbRvk2cL8DfffmrCKAnS1wNw3jwTymprC1iCDfkFhvx+TWttU5cfekLi1HUSw5MrNCHX1OnG1tbpzDSgPZ1TMuVoLmHQkjirRR0gOnC3h6kWrwRmYPFw7m2wNuV1x/E5da2t92FqtY2+nqw1hDHEm72lt3MtwDhqDfuUVjNR9RrcgYCBa+4i2bVW+mw9jLBkdjYi+mY3NySbIs2DMd5wubW3q34nJv2r92M9MtxLo2p5KcGncGTBuY3OZsh4ix3EqAw/o6qTe7MgI3usbDnYbyt5p8EjaPJYOW650QOgY5waLdu7Rb+LDPGeV2z55S+ozjE5arCsOiZSvEcTn2LsgMoJFybuOUAnsVKi2pqrm09SXE65ZXgk772C6CxfZeCqg6mXMY7tdobG7dd6VwbZilpW2giYy31rXefW46rsowKqw/EaiN0j46l8bAXF0rn2sNdA4+V4KbwXoaqqiNshmijD2hwAu42IvY23LY9o5MtLK62YhjzlFtbtIXOWzxvcyYgaRrd1jI57uwMYbD1lBZdqeiaehpZKjretyWuxrSCG31dc8Ag6NcRY+YNdVkSHdHLkcw+jlz/W8E3fUyTRviixKvqY3jK5raV7mkHeCSSELNlq2RkcLaQmFunWS00MLmj0y8OzaDiUF82tpKcgiqkZIWglrmWZICBduQsJcHKv7Cbb1X0iGB0jpqeZ2UNqgDPHobBzgPK3cVPYDs9VmIxwVkRYy7GydQM/m3ux5F3AXtmG9U2opKmOeAUj+tfAS/L1TY5w83Ds7JDmmOt73QabtN0bUtY03hjjlO6WIZXg9ttHeohV7ojwx9HU1tPMbPHV2vYBwGbyh3WUJiWMYo5v56orqcW1yUd/Exk28VQsRqHCUPbVvnvo57usilbY7i1xNwg6ruk3MuLHUEWIUXs5j8FVEDBKJQwNa4i+hy7jfjopiyCtkGCTq3eY7WMn/aUuU+xTDuujLdzhq08iFC0NXmux2j26EFA7Xl4ryDj1ar0LdHP0qUVc7fzER/Ng7pJB8WtO9UXYvBBWV1PTuJDZZA1xG/KLudbuHvXXeH4ayCNkUTQyNgDWtHABAo9ijK2gLlMFi8Y0GY7eM6qkmzaZo3NAOm8alUno7w2ojgEr5nhrv0cfANHE358At5xHBYahmSaNkjToWvFwm7dmKcNDRG0AAABugAG4BBRJ9qvo8TpZQS1gu4s849xRcO6XKF4F5CCRez2OHv3eCutXsXTSMcxzLscLOF94TQ9HFH1bY+qaY2CzWkDTW+/egTwzbKnm/RHPpfyRy3otf0g0cQ/OStZ6/gjU3RlSRm7Glp7CQlfyeUlnAxtOYFpu0E2Oh1O49qIN6bbGCWPPFnezgWMJvrwJTaXaiQm0dOewyuAHg3VT+H7KQwwshjuIoxZrb7hv1O8pT+jEPFpPeUSz3Zvaqtr6qeF7WRMhcWEREnM7iC862V/ocAawa3H8bylcI2bgpS8wxhhkOZ51LnE8SSpOyBqMOHN3ijChHMpyvII7EKC8T7E3yutx4HSyyDox6LopL1VWGvGd4ihJBaMriC5/M34LbnNumtBhUcLckbA1ty6w5uJJKA0UOQBrQ1rdwDQAB3BZbtZtYauqdRuzwwtflc15yOlI1J55TpYBazkUXWbK00znOlhZI59rl4zeaLC3o9yCNw2g/M5Y42EAANuCSLcL+9UDpAjpow19Q6TNnyMfE/8/C4i4e2+r23G5apDs3Axpaxha08A5wHxSEGxlIxweIGF4Nw54zuB5guvZBS+inaSslkmpqp5f1LGua9ws83cAM3ZbXXmrFthsNT10REjQHi+WRoAe0+sbxfmpulwGKOeWdrbSShrXm5sQ0WbpuG5PnRAixAQZj0NYU6kdWwybxKwestadbcAQQRz7lqSj4cDiZM6ZrLSOa1pdc6ht8um7jvT8IPEKvbSYeRaePzm+d2jmrCUDm33oKzRVgkaDrfiORXlH4jCaWc5dWuGa3Ybiy8g546Pscjo8Rp6iW/VxuOawuQC0tvbsvddEYr0v0FM8MldIHFrXgBl/JeLtNweRXKqsu2L87KKXi+maHf3o3OZ8AEG6u6esNHGY/4f70Q9PuH8BOf2B81zRdDdB0n+X6h+zqPZb80qzp4oTpknv2MB+/Vc13T+lxudgayORwAN2gW0Prt2lB0MOneg5T+wPmj/lxob2yzA9rGju87esDw+tNPIXdW2Rp0kafOIOpB4i54hN8fqoXy9bTtkjabEte4Ocx3HK7eW33XQdCnpvoR9Wb2W/NHb01UR3Mm9ln4lz1TY3NKS2SVzmvAjcDYktJBDQbaapRuONjbJAYGlhPqcMp1OmvvQdCN6ZqI8JfCP8aUb0v0R4S+Ef41zHisEbZCIn52EBzSRYgEea7tB0TJB1c3pZoz9p/6/wAaVZ0oUh9P/wBP/wCi5MSsEYcbHQbyezjZB1iekyk9J3jF+NFPShRek7/1/jXOGE4qxjJmNhjLCy5L8xc7KRa5uLa8kzZjEkTb073RNJ1YDextoQTwKDpo9KdF6Tv9H4kU9K1D6Tv9H4lytWYhJKbyOLiNxKboOsvyqUXpP8GfiQHpVoub/Zb+Jcpwi5HDtViwjEowHRiJrxkf5TyddNSBcWKDov8AKpQ+m7wH4kP5VKH7R3gPmuYocYdG0iLyWuc1zmuDXatvbUjdruSLqoyyF8hHAus0AaW0DRYIOo/yqUH2p8P3o7elGg+29xXN1XLTup3FrHgmUXeSL+afJygaDXmmkWPvYGgNiOVuUF0bSSL5gTfjrvQdQN6S8P8AtwP2X/JKDpFoD/aG+zJ+FclOnO+58SgFS70j4lB103b+hP8AaG+Dx9yXp9sKSRwaydhcTYDW5PLcuPzVu9J3iVPbBuLsRpzc2a5zzqfqsLvuQdA7UV8csjTG8OAaWnLrYgm4PIryoOwRJpC875ZZZPFxXkGKqxYo7Ph1I77N88ZPrIe0eBKrqtOEUZqMPkib5zJhKCdG5S3K7XwQVcrwKkP5jfewLTbfYrzcDeRcFpHrQMQ5C19jcHUe7tS7cNcdRYgb7cEEeHOcbCx70B3Yi9zszjmPPcd3MJAvve/FGjo3ONhrY2SzcKdexIHegabigLrm5S4oySQCDbkfmvCidy+HzQN7oE4FGSbfW5I7MLedzSfBA0RmPISrqQg5Toe1KjDja+YW58EDVryPggLkrJTFpAuDfcRuSxww+k3xQM15OZ6EtFyRbsRTRO5IEWlHa5LDDX5cxFm8ygdhzxbyTY7u1AjdC3vU7s5sPUVpkbCGZo2Zy1zg0u7GjiUfZDZt9RXwQuGhkAcNLgMN3i3cVFqZDgbBVokNOWtDup+lEZm2Edr3J4OtfRVoa9y6oqMGY587iwZpw2AcsjQTY8gddy5jq8OIkkAygNe9o8rTRxGipx8nWtnjoxKAhLGhd2H1FKNwqQ7svtBdFDRWTYZ+SWeQ/wDLpah3eWZR8VEjA5bXsPaCsuzWASinqvJGaaIQxAOBzOL2l47LNuUF+2QhyUNO07+rB9rVCpHDqMhsUYF8rWN0HogXXkHPKtOx1STDXRAnyqcuaO1j2uv4XVWVl6PpP661h3TMlhP7cZA96CHbWG+ruW4a7k9hr2A6lxH7IUdLEAbX1BI7wbJIxcignvpkPBrvcvHEacfUd7lCROIUlBVsHnNaUDhmI032bv8ASnkddS28x3g1FixWnA/Qx95KWGO0/wBhH4lAm+tpR9Q+DfkjQ4hS8Y3eDUszaCn+wj8SlW7TU36tF4lAZlTS+i7wZ8ks2tpeT/BnySY2sp/1aL2ijt2xp/1aH2igU+mUd9WSeDPkivxCjH1JLcrR2+CAbaQfqsPtFD/Tan/VYfEoEW4jRE/o3+EfyT2KqoiNz/Zj+SQ/pzTfqkHifkvf0+gG6lg8T8kDzr6I/aexGfuQPmo+Bk/y4/kkB0gwfqsPiUJ6Qof1WHxKAlRPSWt5ZH/jj+Sbiooz6f8Alxpx/TunO+lh96D+nFP+qQfx3IJzYzGKaCricx7tTkt1bG3vuuW9q0+j2JgjrX1rdHuBs3K0NDiLOeCBckhYRVbWQOsRAxpGoLXEag3C3jZPHfpVJFLZwzNFwQd40Pcs3PbJuO3H5ditfVhugtxGu7ytC7uvdY/j8tC5/Vw5WCIuDpOra4yuv5TjfdYqz9I22Dac9Ta73C7gdLN/es4qNrm/UhiHddR8fC62tz5Teod/RYToJb/4LfkmtTSsYDaZg7DE0KErtoJn7iGjk0AKNuXG7neNytTOlZcUc3zXsPqjb8lM4Pi830ezSA59TC1pDQCCL5rdyqbIRfUm3YrjgNHZ1Cy989RJL3MaAg1XDXkTttx0PhqhRsG1mJ5NJ8V5BzWpPZir6usp3+jKy/qzAH3FRiNG+xB5EHw1QSu0lM1lTO0XDhNLpwy5iW28VFqw7ej+vPfawlbHKP242lV5B5eQryALLxahsjWQJkIqXAQGNAiV5HcxEQeQ2UixkbmgaXtvSE7AGN7L37UDReXl5ActFrou9BdeugEheDboWi6EPtuQP9n6Dr6mGLg97QfVfX3LrDDwGRta0BrWgAAaAAC1lgPQxgfW1hld5sI0/vO0C6DEdmrF8jLvpq4se22D9Ojh9Ki59Wb+rNoswK0bpsf/AF5g/wC0P9xWcrRxfpHLl/YK9dAvLq5DArQtkIv6xSA/Up5JO97jZZ4Fq2zEIFZNbdFTwRDvaHH70F/2c3yHsA+J+5eS+z0f5tx5k+4BeQcxFC1GnbZxHaihBZNrPKioZeL6YNJ/8b3M+AVdVjrTnwqmPGKeaMnkHta9o/3KvWQAAhsjtYjgWQEaxH6tHBRkBREjCJHzJSMoEupCJJSg9in8DwKSpnbA2zXuBcA+7bgC9h2ngl9l9nvpdY2meTGbva8gXc0tvwPaFW5SLdNVB1M4cEaOnPHcpeqpcj3t35HObfnlNr+5NXzNHrUy7VRssWUoiWnmJ37kegoHyvysbc+4DmTwCkNl5XSh2CYTaWcNGTOSxtwDezW677ppNsZmeWQSdYT5oIykgbyeQ5Ln9mO9bdPryVZCAl62jdG4seLOBII9SkNltnn1tSyFn1jdx9Fo3lX322prvprHQdCBTPPF0hv3WC1Kons1RuBbMw08bWRtyhoA049p7SovpFxh1LRySs1cAA3sJ0B7l5uXnn/rfhJMe7EelHFhPiMpBu2O0Y/Z3+8lVFKzPLnFxNySSTzJ1JSZXpSakjBld3YF5DZeUoOMPhzSxt5vYPFwWq7KuzOrJOBnLB6owAB7ys52SizVkN9zXZz6mAuP+1bX0cYVG7D43uac0r5ZDrzkcB7kE/hItA3tufFeVshwmMMAtuA49i8g49xaHLK4Jmpza+ny1DlBoLLhLs+G1TPs5YJvHNGfuUIAprZDymVsW/PTPcBzdG5rh96hmjcgFrUcLwC9lQDlR2RoGaJQFAYRpWGAk2aCTv0FzpreyI0qRwjGJaaUSQuLHgWvYHQ7xYqL6Gi7PTtxJsMoc1mJURabuGVs0bTo1w0+rorTSbLsGJ/zgw5czC2SO2vWGwzju3+pUjCukvPI0VMMYcSB10Yyu7AfWtLo6m+pdpv7Fh5crjW7jxmUZXiOxjYKOvq6iN2frXthaSW5QXXEhtvvdZTIdVtnTbtEPorIA4ZnvDiB6Ld1+9YoyIuOgutPDbcd1m5ZrLUOKTD3SbgLc1dMBoRFEWcX+ceJHL1Jjh0XktFrNFu8qWicBr2EfcqcmVvZbCSdw1DAdziAfgEzs+LP1ZsX6F3EN3kBKu13JePVpJXDp6XXq2ZnD46q0eU5tzHjeDxLuavvRJsW6mjfLKy0j3WHYwbres6rOH4g6F92aff2redgsS+kUjHm19xt2Kc8spNf2Y631JousFmfTJiBFEWem5rfA3+5aPVyDVYj0pY31tQImm4iGtt2Y8O5V4pblHTksxwtv8swLDyPghMTuRUoJEOa69F56K+ju5LwpnclJOKKSeSB1szG5r5pAP0cEztOF25b/wCpb5sjR5KSkjHCOPxIDiVjOz8I+i1jtczhBA3/ABZfKHgFvuDwAPjbwaAPZbZBZnfx4LyB38eC8g5a6SaXLUHxVNWmdK9JZwd2BZmgsOwUlq6Iennj9tjm/eo0xWJHFpLfAn5L2B1JjqYXg2yyMN/2gpLaOm6urqGjcJX29RNwfegjSEICGyFAARwEISjQEHg1HEaFrgjhRQ+2fwzrqmKPUhzxf1A3K6Oo4GsYAALAW9yxjoqoM9U59r5G6etxstr6ryVg+RfJt4JrFg/TBSB+IDLoOrbm9dzuVcw6lAGUcePHtV32/wBnJpK78yx0gka03Hmgg5bE8NyU/oE6mp3yPdeXLoGjyW7r+Ud5su+Gc6JHHPG9VquQO6tmu6+nNMqick8r8EpX30BXpqcuIIHAfBEUhT1WVw1vZTBmzAWt96gJICDZOKeYtITKbiJe72I0TjruA3k7z6lo3Q9jJbHJAb6eUCqZUS/m7u3m/ap/owYRJI8XLSLXO7fquOe7Hfj1KuO2u14pIXEG8jriNvbz7lhs1XmcXON3OJJPMnipTbDE3T1cridGuLG9gabadqhiO1aeLDpm3Hm5Ou6A6UWQGUIwiuvfR12cRBKPWlG1CDqF5sKC6bKQ54KdltZ8QjPrbDFcjxK3DB4bSE9h+KyDZWDL/NjeTKqoPrc/qwfALSsKrHAEhx5ILY93rXlXpMQf6ZXkGY9KFJmhzdn3LGiFv22tNnpjpw+AWCTts4jkSgI11tVbtswDUiThNDDIO+MD4tKqCtOOeXS0Mn/afEfXHIbDwcgimlHCbALzjYXQOmsRwEyjqAeNkoZhzCB20c0e4TLrh6Q8UrE9vFw8UGn9DsrQ+YHfZp7lqur7X0by+a5y2dx76LMyRrhYaOF97Tv9a3DB9o2TsDo3hzTxBv3HksPNx3q228GU6dVM1VOABbT+OXFMMYwQVMTmFzmHKbObra3McU4dXApxg9Q0zAXB8l1xxt6lXix8l+W+NYJilJlc5hObKbB3A+KBtQOpt9cagdi07bzYVr3PkgZvANhwPErIa6kcwkd3gtNmqxTLcN+uJOosU5pWZjbkgpZRfyhw70/pWXPk6OUUg0puA0WNvitl2V2PMdJCGuAefKcDus4gkX42VD2X2cfLM1zhoCNbae5bfSw5GNB+qO5McdrXKxzNt5HGMRqhELM6w6cL2Ga3fdQQaOSmdv4zT4jUslHlGQvBG4tfq0+/3KvHEW8j4LvI5HFkXMkDiLeRSf8AOLeRUhxnRS4n3pCGtBNtyXhOZwHpOaPVdwCDUMLjtURtG6CigZ3yeW/3m6ulDcMHaqvhhD6qse3zetZELco4mt071cAywGm5BCtxaR1S+K4ytvpYX82++90KQMbfpxNnZrngL/o/OvxYeA5ryB3i7M0Lh2fFc/Y5BkmeO0roWsF43epYnt3R5Zg4DRwBQVdWeM58Lb/2ak39UsenvaqwrJs/5dHXM9FsUwH9x9j7nIIsBJVbtLJxl1TWsHlW5IG6FeRjZAUBC1eaUN0Asda6dUuKyRHNG9zD/wBJI925NGjeikJe4nztnVkWNTLa26/7lcehLGXHE3Me8nrYZB5RJzOFnNFz3rM4o7n1BXXodwR0+JRPFwyA53Ec7HI09hKjUTbb7dP9QC0BVHaHo5hqDe2Qk72jjzsrbRvJbrvBI96XLUsV9Mkm6GbHyZG9hIOvgpjAuilkb80xDgOAuFoAFu1Co6IbprRYZHE20bQ0J05t0NkYq2kuff5RNEG1tPIAPzkJae0sefucFkg/ctx/lI0120Txzlb7mEfesP5oPN/cgyoc1z6/iioFINHetTmDU4M8Wbzc7Sbcgb29wUA02IPIqzYHNaYOH1GPk1HJh/cg1DYGDNAHDdJLLJ3FxA+CueRQewtF1dLAD9mHeou1+9WN7AUFW/nCR1WW2f1bcw1ZZoaGGxBOt7/W3aryavDn17t7RcnKW+UfIIzF99Gng2yFBJPuWkdn3LM+kCizU4fxY8t7t4Wk8D6vuVA23/8AiS/3x8EGWq39GuHuqKp9O0fp4JYydSG6XDzbgCAqgtN6Av8Ain+DJ8WoJJ3QVUjdPD7MiZzdBVVwlhcb8nhdCu/jxQfv+CDns9AtX9rCfb+SK7oFrOEkPi/5LoVCUHPJ6BK304Pad8kQ9Ald6cHtO/CuiiiIOeh0C1vpwe078KD8g1bfz4fad+FdCpEcUGCjoEqvtIfad8loPRR0dPw505kc1zpAwDLewaCT4q9uQ03nO/ZQPI2W8UomzdyMECoCNZIBeCBwgckSgduQUPpn2bdWU0DWC7xUMANiQA/yXE24blQD0AVX2sPhIt0qeH8cUugwMfyfKn7aH2ZEdv8AJ5qP1iH2JPmt7XigwX/+eJ+NTF/lyfNSmHdC8lNHOXTRuzwujFmOBaXEXdqeQWyhIV36OT1H4IK5hNCGRNA1Aa1vsiyedSmtD+jb/HFOwgpMlF1mIHMHxtzuIcCLl7Y/M03aa89V5KR/8Td/5Hf/AEF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3316" name="AutoShape 4" descr="data:image/jpeg;base64,/9j/4AAQSkZJRgABAQAAAQABAAD/2wCEAAkGBhQSERQUExQVFRQVFxUVFxUUFxQXFRcXFhQVFBQUFxcXHSYeFxokGRQUHy8gIycpLCwsFR4xNTAqNSYrLCkBCQoKDgwOGg8PFCwcHx0pKSkpKSwpKSkpKSkpKSkpKSkpKSkpKSkpKSkpKSwpLCwpKSwpKSkpKSksKSkpLCkpLP/AABEIANkA6AMBIgACEQEDEQH/xAAcAAAABwEBAAAAAAAAAAAAAAABAgMEBQYHCAD/xABNEAABAwIDBAUIBQcKBgMBAAABAAIDBBEFEiEGMUFRBxNhgZEiMlJxkqGx0RRCU8HSFyMzVILh8AgVFiREcoOTorI1Q2Jjc6M0s9MY/8QAGQEBAAMBAQAAAAAAAAAAAAAAAAECBAMF/8QAIxEBAQACAQQCAgMAAAAAAAAAAAECEQMSISIxBBMUMkFRcf/aAAwDAQACEQMRAD8AxLqHciilh5FbjTbPQ2uWBI4/gMIgfljYDbeBqgyChqSNFoXRjWkVb28HR+4EfNZ5PFlkI7Vb9gJstfD/ANTXN8Wk/cgiayVzZp2tIu6aQG/Y62/hooieJ7SRY6HeCT3ro/oshYTiEZa0llW4i4B8l8bCN453V9+gx+gz2W/JBx3Q0ckt97QN+++vGyssOysbYY5Xl5D7i2Yb27+GgWsdO2Hxtw0TNY0PjljyuAsQHGzhccCsUpNrDkbG5zrAkgWa5uvvQaVsPgWHSgtkpg5wO95Lr94IVl2r2PoIqYSMpIRc23OB9xWf7P7TSQ5DHHG8PJ1uQTbsO5aHtPj0zaWMOp2nM3N+kHHuQZBi+HQukIhjDByBPD1qJxbC3Qhu85mh2hvoT6lfYaWKS73syOyl1g4u0t6hZRlfIx2TKy4FmnMfKy9hQUeJ7z/yzo3MdbC1r6/JLUjnvHkx6drj8latpKiP6K1jTIWseLB7gW21DQGgDXxVj2H6Gn1MbZ6t7omOF2xM0eW8C48EGfspD9Zre+Q/JBLSt352jsuT77Lf4ehrDWgXie+3F0j9fCylMP6OsPhtkpYrg3BeC8+L7oOaHRxjfJf1N9yYVVTY+Q1xHG7SF18zBIBuhiH7DPkhOEQ/Yx+w35IOOWVTifM4E8fHVJ/TXcvcuxnbP0x3wQ/5bPkk37L0h300B/w2fJByBHWPPDmdAhGJuHD4rrl2xtEf7JT/AOUz5JN2w1Ad9HT/AOUz5IOS48TPLwJQjGTy95XWB2Bw/wDU6fujaPgiHo8w8/2SH2Qg5gw2tc4l/Vtc0aHN5tzuWkdCuHMe6olcxpe1+Vp5CwJA71qUnRphxFvosYHZmA9xVU2BoY4psQbEA2MVL2taL2DRYbz2hBdM38WQI10CAO73BeXgF5BQaEjLvR8WezqX39E/BVbD8Re3jw+5RW1W1xDMgIvbVBR8Uf8AnT61N7Iz5a2mJNvLt4ghVhzy51zvKtGxGDvqalhDhHHARNLK7zY42G5J5k7gOKDcujWBzazEXZSGOdBZ5BAc5rCHgeo28VoD3gbzYcysIx3prk1iw6MMjGglkF3u7Wt3DnqqTiGO1lWT1ss0vG2Zxb7LdAg23pexGnlwyohE0Rls0tYHtLi5rgbW9S52psFdcElo7CdU9ZH43t2jsU3gOBGeQNvZvF1r27e1VuUk3UyXeh8KjkHVMa9jspJDbkC7tDc+C0ranEBHSU7ZGkOEdjc6DlrxUJBsUachzngHhpv5E8lH7UVdRUEMAdIGi3kgkadqr9mNm9pssutAwzG4Ayz5G5rZACDYNsba25pzs5PTddEC+LL5rsxAvp27t6otbSPY7K9hY7k4EH3qcodimTUUkwkd9IZciItIFhrbXebclF5McSYXL03eh2WonNBbBA4aG4AcNDcHip8NsuO6PF5oHXhlkjPNjnN8bHVXvZrpxrYXBtRapjG+4tKBzDhv7wuvtV0UhUNs7tLFWwNngJLHcxYgjzmntClg/sQHQFVjpE2gko6CWWLSXyWsJFwCXDU911lVN0u4mG5iad7eAe0NcfUAd3ag3WasY1zWucA59w0E2zW32S4K55xjb2sxEwskp4xkcTaF5D3XtoM2g3K37N7cTwlrZWVD4biMiYNMrXnzGteLZ77rW70GqyPABJNgN5XonggEag6grNdo9qpJJHxCKozZAY6bKxpdfe95zeVa25qgKvper4GNb9BbFkaB+dE3Adjbe9Bti8ue5Om3EHg5XU7exseb3kratk8bFTSxSF7HyFjDJkI0cRrdo83W+iCZWb7AwENqb3uamYnS2+Rx1WkFV7E6AROMzG2BP50NFr8n2HHmgWyoCAkw4W3/ABXkBl5eC8g56xfGxE0gdyo9TUl7iSUarrDISSUg0IHFBRPmkZHG0ue9wa1o3kncF0rgfRnHT4XLSb5Zoz1j+chFwL8Ggiyg+hro5NLH9MqG2nkH5ppGsbDx13Od7gtIqq3IEHN8ezbo2ytka5r22toTqDYg925Tuy+07IZImiENltkdJfV2umnKy0rFRGXl7gADvdut2lNn4JC8h4ZG4jW4Av67hUzx6ppMuqhdrMGpJWCRzDG69y+JoAJPAjij4bRtEbXQxubbRvk2cL8DfffmrCKAnS1wNw3jwTymprC1iCDfkFhvx+TWttU5cfekLi1HUSw5MrNCHX1OnG1tbpzDSgPZ1TMuVoLmHQkjirRR0gOnC3h6kWrwRmYPFw7m2wNuV1x/E5da2t92FqtY2+nqw1hDHEm72lt3MtwDhqDfuUVjNR9RrcgYCBa+4i2bVW+mw9jLBkdjYi+mY3NySbIs2DMd5wubW3q34nJv2r92M9MtxLo2p5KcGncGTBuY3OZsh4ix3EqAw/o6qTe7MgI3usbDnYbyt5p8EjaPJYOW650QOgY5waLdu7Rb+LDPGeV2z55S+ozjE5arCsOiZSvEcTn2LsgMoJFybuOUAnsVKi2pqrm09SXE65ZXgk772C6CxfZeCqg6mXMY7tdobG7dd6VwbZilpW2giYy31rXefW46rsowKqw/EaiN0j46l8bAXF0rn2sNdA4+V4KbwXoaqqiNshmijD2hwAu42IvY23LY9o5MtLK62YhjzlFtbtIXOWzxvcyYgaRrd1jI57uwMYbD1lBZdqeiaehpZKjretyWuxrSCG31dc8Ag6NcRY+YNdVkSHdHLkcw+jlz/W8E3fUyTRviixKvqY3jK5raV7mkHeCSSELNlq2RkcLaQmFunWS00MLmj0y8OzaDiUF82tpKcgiqkZIWglrmWZICBduQsJcHKv7Cbb1X0iGB0jpqeZ2UNqgDPHobBzgPK3cVPYDs9VmIxwVkRYy7GydQM/m3ux5F3AXtmG9U2opKmOeAUj+tfAS/L1TY5w83Ds7JDmmOt73QabtN0bUtY03hjjlO6WIZXg9ttHeohV7ojwx9HU1tPMbPHV2vYBwGbyh3WUJiWMYo5v56orqcW1yUd/Exk28VQsRqHCUPbVvnvo57usilbY7i1xNwg6ruk3MuLHUEWIUXs5j8FVEDBKJQwNa4i+hy7jfjopiyCtkGCTq3eY7WMn/aUuU+xTDuujLdzhq08iFC0NXmux2j26EFA7Xl4ryDj1ar0LdHP0qUVc7fzER/Ng7pJB8WtO9UXYvBBWV1PTuJDZZA1xG/KLudbuHvXXeH4ayCNkUTQyNgDWtHABAo9ijK2gLlMFi8Y0GY7eM6qkmzaZo3NAOm8alUno7w2ojgEr5nhrv0cfANHE358At5xHBYahmSaNkjToWvFwm7dmKcNDRG0AAABugAG4BBRJ9qvo8TpZQS1gu4s849xRcO6XKF4F5CCRez2OHv3eCutXsXTSMcxzLscLOF94TQ9HFH1bY+qaY2CzWkDTW+/egTwzbKnm/RHPpfyRy3otf0g0cQ/OStZ6/gjU3RlSRm7Glp7CQlfyeUlnAxtOYFpu0E2Oh1O49qIN6bbGCWPPFnezgWMJvrwJTaXaiQm0dOewyuAHg3VT+H7KQwwshjuIoxZrb7hv1O8pT+jEPFpPeUSz3Zvaqtr6qeF7WRMhcWEREnM7iC862V/ocAawa3H8bylcI2bgpS8wxhhkOZ51LnE8SSpOyBqMOHN3ijChHMpyvII7EKC8T7E3yutx4HSyyDox6LopL1VWGvGd4ihJBaMriC5/M34LbnNumtBhUcLckbA1ty6w5uJJKA0UOQBrQ1rdwDQAB3BZbtZtYauqdRuzwwtflc15yOlI1J55TpYBazkUXWbK00znOlhZI59rl4zeaLC3o9yCNw2g/M5Y42EAANuCSLcL+9UDpAjpow19Q6TNnyMfE/8/C4i4e2+r23G5apDs3Axpaxha08A5wHxSEGxlIxweIGF4Nw54zuB5guvZBS+inaSslkmpqp5f1LGua9ws83cAM3ZbXXmrFthsNT10REjQHi+WRoAe0+sbxfmpulwGKOeWdrbSShrXm5sQ0WbpuG5PnRAixAQZj0NYU6kdWwybxKwestadbcAQQRz7lqSj4cDiZM6ZrLSOa1pdc6ht8um7jvT8IPEKvbSYeRaePzm+d2jmrCUDm33oKzRVgkaDrfiORXlH4jCaWc5dWuGa3Ybiy8g546Pscjo8Rp6iW/VxuOawuQC0tvbsvddEYr0v0FM8MldIHFrXgBl/JeLtNweRXKqsu2L87KKXi+maHf3o3OZ8AEG6u6esNHGY/4f70Q9PuH8BOf2B81zRdDdB0n+X6h+zqPZb80qzp4oTpknv2MB+/Vc13T+lxudgayORwAN2gW0Prt2lB0MOneg5T+wPmj/lxob2yzA9rGju87esDw+tNPIXdW2Rp0kafOIOpB4i54hN8fqoXy9bTtkjabEte4Ocx3HK7eW33XQdCnpvoR9Wb2W/NHb01UR3Mm9ln4lz1TY3NKS2SVzmvAjcDYktJBDQbaapRuONjbJAYGlhPqcMp1OmvvQdCN6ZqI8JfCP8aUb0v0R4S+Ef41zHisEbZCIn52EBzSRYgEea7tB0TJB1c3pZoz9p/6/wAaVZ0oUh9P/wBP/wCi5MSsEYcbHQbyezjZB1iekyk9J3jF+NFPShRek7/1/jXOGE4qxjJmNhjLCy5L8xc7KRa5uLa8kzZjEkTb073RNJ1YDextoQTwKDpo9KdF6Tv9H4kU9K1D6Tv9H4lytWYhJKbyOLiNxKboOsvyqUXpP8GfiQHpVoub/Zb+Jcpwi5HDtViwjEowHRiJrxkf5TyddNSBcWKDov8AKpQ+m7wH4kP5VKH7R3gPmuYocYdG0iLyWuc1zmuDXatvbUjdruSLqoyyF8hHAus0AaW0DRYIOo/yqUH2p8P3o7elGg+29xXN1XLTup3FrHgmUXeSL+afJygaDXmmkWPvYGgNiOVuUF0bSSL5gTfjrvQdQN6S8P8AtwP2X/JKDpFoD/aG+zJ+FclOnO+58SgFS70j4lB103b+hP8AaG+Dx9yXp9sKSRwaydhcTYDW5PLcuPzVu9J3iVPbBuLsRpzc2a5zzqfqsLvuQdA7UV8csjTG8OAaWnLrYgm4PIryoOwRJpC875ZZZPFxXkGKqxYo7Ph1I77N88ZPrIe0eBKrqtOEUZqMPkib5zJhKCdG5S3K7XwQVcrwKkP5jfewLTbfYrzcDeRcFpHrQMQ5C19jcHUe7tS7cNcdRYgb7cEEeHOcbCx70B3Yi9zszjmPPcd3MJAvve/FGjo3ONhrY2SzcKdexIHegabigLrm5S4oySQCDbkfmvCidy+HzQN7oE4FGSbfW5I7MLedzSfBA0RmPISrqQg5Toe1KjDja+YW58EDVryPggLkrJTFpAuDfcRuSxww+k3xQM15OZ6EtFyRbsRTRO5IEWlHa5LDDX5cxFm8ygdhzxbyTY7u1AjdC3vU7s5sPUVpkbCGZo2Zy1zg0u7GjiUfZDZt9RXwQuGhkAcNLgMN3i3cVFqZDgbBVokNOWtDup+lEZm2Edr3J4OtfRVoa9y6oqMGY587iwZpw2AcsjQTY8gddy5jq8OIkkAygNe9o8rTRxGipx8nWtnjoxKAhLGhd2H1FKNwqQ7svtBdFDRWTYZ+SWeQ/wDLpah3eWZR8VEjA5bXsPaCsuzWASinqvJGaaIQxAOBzOL2l47LNuUF+2QhyUNO07+rB9rVCpHDqMhsUYF8rWN0HogXXkHPKtOx1STDXRAnyqcuaO1j2uv4XVWVl6PpP661h3TMlhP7cZA96CHbWG+ruW4a7k9hr2A6lxH7IUdLEAbX1BI7wbJIxcignvpkPBrvcvHEacfUd7lCROIUlBVsHnNaUDhmI032bv8ASnkddS28x3g1FixWnA/Qx95KWGO0/wBhH4lAm+tpR9Q+DfkjQ4hS8Y3eDUszaCn+wj8SlW7TU36tF4lAZlTS+i7wZ8ks2tpeT/BnySY2sp/1aL2ijt2xp/1aH2igU+mUd9WSeDPkivxCjH1JLcrR2+CAbaQfqsPtFD/Tan/VYfEoEW4jRE/o3+EfyT2KqoiNz/Zj+SQ/pzTfqkHifkvf0+gG6lg8T8kDzr6I/aexGfuQPmo+Bk/y4/kkB0gwfqsPiUJ6Qof1WHxKAlRPSWt5ZH/jj+Sbiooz6f8Alxpx/TunO+lh96D+nFP+qQfx3IJzYzGKaCricx7tTkt1bG3vuuW9q0+j2JgjrX1rdHuBs3K0NDiLOeCBckhYRVbWQOsRAxpGoLXEag3C3jZPHfpVJFLZwzNFwQd40Pcs3PbJuO3H5ditfVhugtxGu7ytC7uvdY/j8tC5/Vw5WCIuDpOra4yuv5TjfdYqz9I22Dac9Ta73C7gdLN/es4qNrm/UhiHddR8fC62tz5Teod/RYToJb/4LfkmtTSsYDaZg7DE0KErtoJn7iGjk0AKNuXG7neNytTOlZcUc3zXsPqjb8lM4Pi830ezSA59TC1pDQCCL5rdyqbIRfUm3YrjgNHZ1Cy989RJL3MaAg1XDXkTttx0PhqhRsG1mJ5NJ8V5BzWpPZir6usp3+jKy/qzAH3FRiNG+xB5EHw1QSu0lM1lTO0XDhNLpwy5iW28VFqw7ej+vPfawlbHKP242lV5B5eQryALLxahsjWQJkIqXAQGNAiV5HcxEQeQ2UixkbmgaXtvSE7AGN7L37UDReXl5ActFrou9BdeugEheDboWi6EPtuQP9n6Dr6mGLg97QfVfX3LrDDwGRta0BrWgAAaAAC1lgPQxgfW1hld5sI0/vO0C6DEdmrF8jLvpq4se22D9Ojh9Ki59Wb+rNoswK0bpsf/AF5g/wC0P9xWcrRxfpHLl/YK9dAvLq5DArQtkIv6xSA/Up5JO97jZZ4Fq2zEIFZNbdFTwRDvaHH70F/2c3yHsA+J+5eS+z0f5tx5k+4BeQcxFC1GnbZxHaihBZNrPKioZeL6YNJ/8b3M+AVdVjrTnwqmPGKeaMnkHta9o/3KvWQAAhsjtYjgWQEaxH6tHBRkBREjCJHzJSMoEupCJJSg9in8DwKSpnbA2zXuBcA+7bgC9h2ngl9l9nvpdY2meTGbva8gXc0tvwPaFW5SLdNVB1M4cEaOnPHcpeqpcj3t35HObfnlNr+5NXzNHrUy7VRssWUoiWnmJ37kegoHyvysbc+4DmTwCkNl5XSh2CYTaWcNGTOSxtwDezW677ppNsZmeWQSdYT5oIykgbyeQ5Ln9mO9bdPryVZCAl62jdG4seLOBII9SkNltnn1tSyFn1jdx9Fo3lX322prvprHQdCBTPPF0hv3WC1Kons1RuBbMw08bWRtyhoA049p7SovpFxh1LRySs1cAA3sJ0B7l5uXnn/rfhJMe7EelHFhPiMpBu2O0Y/Z3+8lVFKzPLnFxNySSTzJ1JSZXpSakjBld3YF5DZeUoOMPhzSxt5vYPFwWq7KuzOrJOBnLB6owAB7ys52SizVkN9zXZz6mAuP+1bX0cYVG7D43uac0r5ZDrzkcB7kE/hItA3tufFeVshwmMMAtuA49i8g49xaHLK4Jmpza+ny1DlBoLLhLs+G1TPs5YJvHNGfuUIAprZDymVsW/PTPcBzdG5rh96hmjcgFrUcLwC9lQDlR2RoGaJQFAYRpWGAk2aCTv0FzpreyI0qRwjGJaaUSQuLHgWvYHQ7xYqL6Gi7PTtxJsMoc1mJURabuGVs0bTo1w0+rorTSbLsGJ/zgw5czC2SO2vWGwzju3+pUjCukvPI0VMMYcSB10Yyu7AfWtLo6m+pdpv7Fh5crjW7jxmUZXiOxjYKOvq6iN2frXthaSW5QXXEhtvvdZTIdVtnTbtEPorIA4ZnvDiB6Ld1+9YoyIuOgutPDbcd1m5ZrLUOKTD3SbgLc1dMBoRFEWcX+ceJHL1Jjh0XktFrNFu8qWicBr2EfcqcmVvZbCSdw1DAdziAfgEzs+LP1ZsX6F3EN3kBKu13JePVpJXDp6XXq2ZnD46q0eU5tzHjeDxLuavvRJsW6mjfLKy0j3WHYwbres6rOH4g6F92aff2redgsS+kUjHm19xt2Kc8spNf2Y631JousFmfTJiBFEWem5rfA3+5aPVyDVYj0pY31tQImm4iGtt2Y8O5V4pblHTksxwtv8swLDyPghMTuRUoJEOa69F56K+ju5LwpnclJOKKSeSB1szG5r5pAP0cEztOF25b/wCpb5sjR5KSkjHCOPxIDiVjOz8I+i1jtczhBA3/ABZfKHgFvuDwAPjbwaAPZbZBZnfx4LyB38eC8g5a6SaXLUHxVNWmdK9JZwd2BZmgsOwUlq6Iennj9tjm/eo0xWJHFpLfAn5L2B1JjqYXg2yyMN/2gpLaOm6urqGjcJX29RNwfegjSEICGyFAARwEISjQEHg1HEaFrgjhRQ+2fwzrqmKPUhzxf1A3K6Oo4GsYAALAW9yxjoqoM9U59r5G6etxstr6ryVg+RfJt4JrFg/TBSB+IDLoOrbm9dzuVcw6lAGUcePHtV32/wBnJpK78yx0gka03Hmgg5bE8NyU/oE6mp3yPdeXLoGjyW7r+Ud5su+Gc6JHHPG9VquQO6tmu6+nNMqick8r8EpX30BXpqcuIIHAfBEUhT1WVw1vZTBmzAWt96gJICDZOKeYtITKbiJe72I0TjruA3k7z6lo3Q9jJbHJAb6eUCqZUS/m7u3m/ap/owYRJI8XLSLXO7fquOe7Hfj1KuO2u14pIXEG8jriNvbz7lhs1XmcXON3OJJPMnipTbDE3T1cridGuLG9gabadqhiO1aeLDpm3Hm5Ou6A6UWQGUIwiuvfR12cRBKPWlG1CDqF5sKC6bKQ54KdltZ8QjPrbDFcjxK3DB4bSE9h+KyDZWDL/NjeTKqoPrc/qwfALSsKrHAEhx5ILY93rXlXpMQf6ZXkGY9KFJmhzdn3LGiFv22tNnpjpw+AWCTts4jkSgI11tVbtswDUiThNDDIO+MD4tKqCtOOeXS0Mn/afEfXHIbDwcgimlHCbALzjYXQOmsRwEyjqAeNkoZhzCB20c0e4TLrh6Q8UrE9vFw8UGn9DsrQ+YHfZp7lqur7X0by+a5y2dx76LMyRrhYaOF97Tv9a3DB9o2TsDo3hzTxBv3HksPNx3q228GU6dVM1VOABbT+OXFMMYwQVMTmFzmHKbObra3McU4dXApxg9Q0zAXB8l1xxt6lXix8l+W+NYJilJlc5hObKbB3A+KBtQOpt9cagdi07bzYVr3PkgZvANhwPErIa6kcwkd3gtNmqxTLcN+uJOosU5pWZjbkgpZRfyhw70/pWXPk6OUUg0puA0WNvitl2V2PMdJCGuAefKcDus4gkX42VD2X2cfLM1zhoCNbae5bfSw5GNB+qO5McdrXKxzNt5HGMRqhELM6w6cL2Ga3fdQQaOSmdv4zT4jUslHlGQvBG4tfq0+/3KvHEW8j4LvI5HFkXMkDiLeRSf8AOLeRUhxnRS4n3pCGtBNtyXhOZwHpOaPVdwCDUMLjtURtG6CigZ3yeW/3m6ulDcMHaqvhhD6qse3zetZELco4mt071cAywGm5BCtxaR1S+K4ytvpYX82++90KQMbfpxNnZrngL/o/OvxYeA5ryB3i7M0Lh2fFc/Y5BkmeO0roWsF43epYnt3R5Zg4DRwBQVdWeM58Lb/2ak39UsenvaqwrJs/5dHXM9FsUwH9x9j7nIIsBJVbtLJxl1TWsHlW5IG6FeRjZAUBC1eaUN0Asda6dUuKyRHNG9zD/wBJI925NGjeikJe4nztnVkWNTLa26/7lcehLGXHE3Me8nrYZB5RJzOFnNFz3rM4o7n1BXXodwR0+JRPFwyA53Ec7HI09hKjUTbb7dP9QC0BVHaHo5hqDe2Qk72jjzsrbRvJbrvBI96XLUsV9Mkm6GbHyZG9hIOvgpjAuilkb80xDgOAuFoAFu1Co6IbprRYZHE20bQ0J05t0NkYq2kuff5RNEG1tPIAPzkJae0sefucFkg/ctx/lI0120Txzlb7mEfesP5oPN/cgyoc1z6/iioFINHetTmDU4M8Wbzc7Sbcgb29wUA02IPIqzYHNaYOH1GPk1HJh/cg1DYGDNAHDdJLLJ3FxA+CueRQewtF1dLAD9mHeou1+9WN7AUFW/nCR1WW2f1bcw1ZZoaGGxBOt7/W3aryavDn17t7RcnKW+UfIIzF99Gng2yFBJPuWkdn3LM+kCizU4fxY8t7t4Wk8D6vuVA23/8AiS/3x8EGWq39GuHuqKp9O0fp4JYydSG6XDzbgCAqgtN6Av8Ain+DJ8WoJJ3QVUjdPD7MiZzdBVVwlhcb8nhdCu/jxQfv+CDns9AtX9rCfb+SK7oFrOEkPi/5LoVCUHPJ6BK304Pad8kQ9Ald6cHtO/CuiiiIOeh0C1vpwe078KD8g1bfz4fad+FdCpEcUGCjoEqvtIfad8loPRR0dPw505kc1zpAwDLewaCT4q9uQ03nO/ZQPI2W8UomzdyMECoCNZIBeCBwgckSgduQUPpn2bdWU0DWC7xUMANiQA/yXE24blQD0AVX2sPhIt0qeH8cUugwMfyfKn7aH2ZEdv8AJ5qP1iH2JPmt7XigwX/+eJ+NTF/lyfNSmHdC8lNHOXTRuzwujFmOBaXEXdqeQWyhIV36OT1H4IK5hNCGRNA1Aa1vsiyedSmtD+jb/HFOwgpMlF1mIHMHxtzuIcCLl7Y/M03aa89V5KR/8Td/5Hf/AEFe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3318" name="Picture 6" descr="https://encrypted-tbn2.gstatic.com/images?q=tbn:ANd9GcTEDFnIjdJxwOg4mlyjdKGuhnFukudAKZDrxMlPza4aZ60lD3D6WQ"/>
          <p:cNvPicPr>
            <a:picLocks noChangeAspect="1" noChangeArrowheads="1"/>
          </p:cNvPicPr>
          <p:nvPr/>
        </p:nvPicPr>
        <p:blipFill>
          <a:blip r:embed="rId3"/>
          <a:srcRect/>
          <a:stretch>
            <a:fillRect/>
          </a:stretch>
        </p:blipFill>
        <p:spPr bwMode="auto">
          <a:xfrm>
            <a:off x="5786446" y="4286256"/>
            <a:ext cx="2114550" cy="2162176"/>
          </a:xfrm>
          <a:prstGeom prst="rect">
            <a:avLst/>
          </a:prstGeom>
          <a:noFill/>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Εγκαύματα</a:t>
            </a:r>
            <a:endParaRPr lang="el-GR" dirty="0"/>
          </a:p>
        </p:txBody>
      </p:sp>
      <p:sp>
        <p:nvSpPr>
          <p:cNvPr id="3" name="2 - Θέση περιεχομένου"/>
          <p:cNvSpPr>
            <a:spLocks noGrp="1"/>
          </p:cNvSpPr>
          <p:nvPr>
            <p:ph idx="1"/>
          </p:nvPr>
        </p:nvSpPr>
        <p:spPr/>
        <p:txBody>
          <a:bodyPr>
            <a:normAutofit/>
          </a:bodyPr>
          <a:lstStyle/>
          <a:p>
            <a:pPr>
              <a:buNone/>
            </a:pPr>
            <a:r>
              <a:rPr lang="el-GR" sz="2400" b="1" dirty="0" smtClean="0">
                <a:solidFill>
                  <a:srgbClr val="FFC000"/>
                </a:solidFill>
                <a:latin typeface="Times New Roman" pitchFamily="18" charset="0"/>
                <a:cs typeface="Times New Roman" pitchFamily="18" charset="0"/>
              </a:rPr>
              <a:t>Μέτρα πρόληψης</a:t>
            </a:r>
          </a:p>
          <a:p>
            <a:pPr>
              <a:buClrTx/>
              <a:buFontTx/>
              <a:buChar char="•"/>
            </a:pPr>
            <a:r>
              <a:rPr lang="el-GR" sz="2400" dirty="0" smtClean="0">
                <a:latin typeface="Times New Roman" pitchFamily="18" charset="0"/>
                <a:cs typeface="Times New Roman" pitchFamily="18" charset="0"/>
              </a:rPr>
              <a:t>Μην αφήνετε τα παιδιά μόνα στο σπίτι χωρίς επίβλεψη ενήλικα</a:t>
            </a:r>
          </a:p>
          <a:p>
            <a:pPr>
              <a:buClrTx/>
              <a:buFontTx/>
              <a:buChar char="•"/>
            </a:pPr>
            <a:r>
              <a:rPr lang="el-GR" sz="2400" dirty="0" smtClean="0">
                <a:latin typeface="Times New Roman" pitchFamily="18" charset="0"/>
                <a:cs typeface="Times New Roman" pitchFamily="18" charset="0"/>
              </a:rPr>
              <a:t>Ελέγξτε την θερμοκρασία του νερού πριν μπει το παιδί στην μπανιέρα</a:t>
            </a:r>
          </a:p>
          <a:p>
            <a:pPr>
              <a:buClrTx/>
              <a:buFontTx/>
              <a:buChar char="•"/>
            </a:pPr>
            <a:r>
              <a:rPr lang="el-GR" sz="2400" dirty="0" smtClean="0">
                <a:latin typeface="Times New Roman" pitchFamily="18" charset="0"/>
                <a:cs typeface="Times New Roman" pitchFamily="18" charset="0"/>
              </a:rPr>
              <a:t>Να μην μένουν αναμμένες ή ακάλυπτες οι εστίες της κουζίνας, να μην πλησιάζουν την κουζίνα όταν υπάρχουν συσκευές που βράζουν</a:t>
            </a:r>
          </a:p>
          <a:p>
            <a:pPr>
              <a:buClrTx/>
              <a:buFontTx/>
              <a:buChar char="•"/>
            </a:pPr>
            <a:r>
              <a:rPr lang="el-GR" sz="2400" dirty="0" smtClean="0">
                <a:latin typeface="Times New Roman" pitchFamily="18" charset="0"/>
                <a:cs typeface="Times New Roman" pitchFamily="18" charset="0"/>
              </a:rPr>
              <a:t>Μην ¨περιφέρεστε¨ στο σπίτι κρατώντας φλιτζάνια ή ποτήρια που περιέχουν ζεστά ροφήματα</a:t>
            </a:r>
          </a:p>
          <a:p>
            <a:pPr>
              <a:buClrTx/>
              <a:buFontTx/>
              <a:buChar char="•"/>
            </a:pPr>
            <a:r>
              <a:rPr lang="el-GR" sz="2400" dirty="0" smtClean="0">
                <a:latin typeface="Times New Roman" pitchFamily="18" charset="0"/>
                <a:cs typeface="Times New Roman" pitchFamily="18" charset="0"/>
              </a:rPr>
              <a:t>¨Κρύψτε¨ σπίρτα – αναπτήρες</a:t>
            </a:r>
          </a:p>
          <a:p>
            <a:pPr>
              <a:buNone/>
            </a:pPr>
            <a:endParaRPr lang="el-GR" sz="2400" b="1" dirty="0" smtClean="0">
              <a:solidFill>
                <a:srgbClr val="FFC000"/>
              </a:solidFill>
              <a:latin typeface="Times New Roman" pitchFamily="18" charset="0"/>
              <a:cs typeface="Times New Roman" pitchFamily="18" charset="0"/>
            </a:endParaRPr>
          </a:p>
          <a:p>
            <a:pPr>
              <a:buNone/>
            </a:pPr>
            <a:endParaRPr lang="el-GR" sz="2400" b="1" dirty="0">
              <a:solidFill>
                <a:srgbClr val="FFC000"/>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Εγκαύματα</a:t>
            </a:r>
            <a:endParaRPr lang="el-GR" dirty="0"/>
          </a:p>
        </p:txBody>
      </p:sp>
      <p:sp>
        <p:nvSpPr>
          <p:cNvPr id="3" name="2 - Θέση περιεχομένου"/>
          <p:cNvSpPr>
            <a:spLocks noGrp="1"/>
          </p:cNvSpPr>
          <p:nvPr>
            <p:ph idx="1"/>
          </p:nvPr>
        </p:nvSpPr>
        <p:spPr/>
        <p:txBody>
          <a:bodyPr>
            <a:normAutofit/>
          </a:bodyPr>
          <a:lstStyle/>
          <a:p>
            <a:pPr>
              <a:buNone/>
            </a:pPr>
            <a:r>
              <a:rPr lang="el-GR" sz="2400" b="1" smtClean="0">
                <a:solidFill>
                  <a:srgbClr val="FFC000"/>
                </a:solidFill>
                <a:latin typeface="Times New Roman" pitchFamily="18" charset="0"/>
                <a:cs typeface="Times New Roman" pitchFamily="18" charset="0"/>
              </a:rPr>
              <a:t>Αντιμετώπιση</a:t>
            </a:r>
          </a:p>
          <a:p>
            <a:pPr>
              <a:buNone/>
            </a:pPr>
            <a:r>
              <a:rPr lang="el-GR" sz="2400" dirty="0" smtClean="0">
                <a:latin typeface="Times New Roman" pitchFamily="18" charset="0"/>
                <a:cs typeface="Times New Roman" pitchFamily="18" charset="0"/>
              </a:rPr>
              <a:t>	</a:t>
            </a:r>
          </a:p>
          <a:p>
            <a:pPr>
              <a:buClrTx/>
              <a:buNone/>
            </a:pPr>
            <a:r>
              <a:rPr lang="el-GR" sz="24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περιποίηση του τραύματος, πλύση με κρύο νερό</a:t>
            </a:r>
            <a:endParaRPr lang="el-GR" sz="2400" dirty="0" smtClean="0">
              <a:latin typeface="Times New Roman" pitchFamily="18" charset="0"/>
              <a:cs typeface="Times New Roman" pitchFamily="18" charset="0"/>
            </a:endParaRPr>
          </a:p>
          <a:p>
            <a:pPr>
              <a:buClrTx/>
              <a:buNone/>
            </a:pP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νοσηλεία στο νοσοκομείο σε ειδική μονάδα εγκαυμάτων</a:t>
            </a:r>
            <a:endParaRPr lang="en-US" sz="2400" dirty="0" smtClean="0">
              <a:latin typeface="Times New Roman" pitchFamily="18" charset="0"/>
              <a:cs typeface="Times New Roman" pitchFamily="18" charset="0"/>
            </a:endParaRPr>
          </a:p>
          <a:p>
            <a:pPr>
              <a:buClrTx/>
              <a:buNone/>
            </a:pP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αντιμετώπιση του πόνου με αναλγητικά</a:t>
            </a:r>
            <a:endParaRPr lang="en-US" sz="2400" dirty="0" smtClean="0">
              <a:latin typeface="Times New Roman" pitchFamily="18" charset="0"/>
              <a:cs typeface="Times New Roman" pitchFamily="18" charset="0"/>
            </a:endParaRPr>
          </a:p>
          <a:p>
            <a:pPr>
              <a:buClrTx/>
              <a:buNone/>
            </a:pP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χορήγηση υγρών σε περίπτωση καταπληξίας</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Ηλεκτροπληξία</a:t>
            </a:r>
            <a:r>
              <a:rPr lang="el-GR" dirty="0" smtClean="0"/>
              <a:t> </a:t>
            </a:r>
            <a:endParaRPr lang="el-GR" dirty="0"/>
          </a:p>
        </p:txBody>
      </p:sp>
      <p:sp>
        <p:nvSpPr>
          <p:cNvPr id="3" name="2 - Θέση περιεχομένου"/>
          <p:cNvSpPr>
            <a:spLocks noGrp="1"/>
          </p:cNvSpPr>
          <p:nvPr>
            <p:ph idx="1"/>
          </p:nvPr>
        </p:nvSpPr>
        <p:spPr/>
        <p:txBody>
          <a:bodyPr>
            <a:normAutofit/>
          </a:bodyPr>
          <a:lstStyle/>
          <a:p>
            <a:pPr algn="just">
              <a:lnSpc>
                <a:spcPct val="150000"/>
              </a:lnSpc>
              <a:buClrTx/>
              <a:buNone/>
            </a:pPr>
            <a:r>
              <a:rPr lang="el-GR" sz="2400" dirty="0" smtClean="0">
                <a:latin typeface="Times New Roman" pitchFamily="18" charset="0"/>
                <a:cs typeface="Times New Roman" pitchFamily="18" charset="0"/>
              </a:rPr>
              <a:t>	Τα παιδιά παθαίνουν ηλεκτροπληξία όταν περιεργάζονται ή τοποθετούν στις πρίζες σύρματα, καρφίτσες κλπ όταν οι διακόπτες είναι </a:t>
            </a:r>
            <a:r>
              <a:rPr lang="el-GR" sz="2400" dirty="0" err="1" smtClean="0">
                <a:latin typeface="Times New Roman" pitchFamily="18" charset="0"/>
                <a:cs typeface="Times New Roman" pitchFamily="18" charset="0"/>
              </a:rPr>
              <a:t>κατεστραμένοι</a:t>
            </a:r>
            <a:r>
              <a:rPr lang="el-GR" sz="2400" dirty="0" smtClean="0">
                <a:latin typeface="Times New Roman" pitchFamily="18" charset="0"/>
                <a:cs typeface="Times New Roman" pitchFamily="18" charset="0"/>
              </a:rPr>
              <a:t> ή τα καλώδια των ηλεκτρικών συσκευών φθαρμένα </a:t>
            </a:r>
            <a:endParaRPr lang="el-GR" sz="2400"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Ηλεκτροπληξία</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sz="2400" b="1" dirty="0" smtClean="0">
                <a:solidFill>
                  <a:srgbClr val="FFC000"/>
                </a:solidFill>
                <a:latin typeface="Times New Roman" pitchFamily="18" charset="0"/>
                <a:cs typeface="Times New Roman" pitchFamily="18" charset="0"/>
              </a:rPr>
              <a:t>Μέτρα πρόληψης</a:t>
            </a:r>
          </a:p>
          <a:p>
            <a:pPr>
              <a:buClrTx/>
              <a:buFontTx/>
              <a:buChar char="•"/>
            </a:pPr>
            <a:r>
              <a:rPr lang="el-GR" sz="2400" dirty="0" smtClean="0">
                <a:latin typeface="Times New Roman" pitchFamily="18" charset="0"/>
                <a:cs typeface="Times New Roman" pitchFamily="18" charset="0"/>
              </a:rPr>
              <a:t>Μην αφήνετε τα παιδιά μόνα στο σπίτι χωρίς επίβλεψη ενήλικα</a:t>
            </a:r>
          </a:p>
          <a:p>
            <a:pPr>
              <a:buClrTx/>
              <a:buFontTx/>
              <a:buChar char="•"/>
            </a:pPr>
            <a:r>
              <a:rPr lang="el-GR" sz="2400" dirty="0" smtClean="0">
                <a:latin typeface="Times New Roman" pitchFamily="18" charset="0"/>
                <a:cs typeface="Times New Roman" pitchFamily="18" charset="0"/>
              </a:rPr>
              <a:t>Ο αριθμός τηλεφώνου της Πυροσβεστικής υπηρεσίας να αναγράφεται σε εμφανές σημείο 199</a:t>
            </a:r>
          </a:p>
          <a:p>
            <a:pPr>
              <a:buClrTx/>
              <a:buFontTx/>
              <a:buChar char="•"/>
            </a:pPr>
            <a:r>
              <a:rPr lang="el-GR" sz="2400" dirty="0" smtClean="0">
                <a:latin typeface="Times New Roman" pitchFamily="18" charset="0"/>
                <a:cs typeface="Times New Roman" pitchFamily="18" charset="0"/>
              </a:rPr>
              <a:t>Σύστημα ασφαλείας στον πίνακα του ηλεκτρικού </a:t>
            </a:r>
          </a:p>
          <a:p>
            <a:pPr>
              <a:buClrTx/>
              <a:buFontTx/>
              <a:buChar char="•"/>
            </a:pPr>
            <a:r>
              <a:rPr lang="el-GR" sz="2400" dirty="0" smtClean="0">
                <a:latin typeface="Times New Roman" pitchFamily="18" charset="0"/>
                <a:cs typeface="Times New Roman" pitchFamily="18" charset="0"/>
              </a:rPr>
              <a:t>Οι ηλεκτρικές συσκευές να λειτουργούν σωστά και χωρίς φθαρμένα καλώδια</a:t>
            </a:r>
          </a:p>
          <a:p>
            <a:pPr>
              <a:buClrTx/>
              <a:buFontTx/>
              <a:buChar char="•"/>
            </a:pPr>
            <a:r>
              <a:rPr lang="el-GR" sz="2400" dirty="0" smtClean="0">
                <a:latin typeface="Times New Roman" pitchFamily="18" charset="0"/>
                <a:cs typeface="Times New Roman" pitchFamily="18" charset="0"/>
              </a:rPr>
              <a:t>Οι πρίζες να καλύπτονται με ειδικά καλύμματα και να βρίσκονται σε ύψος που δεν μπορούν να φτάσουν τα παιδιά</a:t>
            </a:r>
          </a:p>
          <a:p>
            <a:pPr>
              <a:buClrTx/>
              <a:buFontTx/>
              <a:buChar char="•"/>
            </a:pPr>
            <a:r>
              <a:rPr lang="el-GR" sz="2400" dirty="0" smtClean="0">
                <a:latin typeface="Times New Roman" pitchFamily="18" charset="0"/>
                <a:cs typeface="Times New Roman" pitchFamily="18" charset="0"/>
              </a:rPr>
              <a:t>Να αποφεύγεται η χρήση ηλεκτρικών συσκευών στο μπάνιο ή κοντά σε οποιαδήποτε συλλογή νερού</a:t>
            </a:r>
          </a:p>
          <a:p>
            <a:endParaRPr lang="el-GR" dirty="0" smtClean="0"/>
          </a:p>
        </p:txBody>
      </p:sp>
      <p:pic>
        <p:nvPicPr>
          <p:cNvPr id="7170" name="Picture 2" descr="https://encrypted-tbn1.gstatic.com/images?q=tbn:ANd9GcRc61zboVZqUWHvUEOGg4jL7oHbgWVc1nNaCIxnhYKoeLftk4HaAg"/>
          <p:cNvPicPr>
            <a:picLocks noChangeAspect="1" noChangeArrowheads="1"/>
          </p:cNvPicPr>
          <p:nvPr/>
        </p:nvPicPr>
        <p:blipFill>
          <a:blip r:embed="rId2"/>
          <a:srcRect/>
          <a:stretch>
            <a:fillRect/>
          </a:stretch>
        </p:blipFill>
        <p:spPr bwMode="auto">
          <a:xfrm>
            <a:off x="6357950" y="714356"/>
            <a:ext cx="2400300" cy="179070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Ηλεκτροπληξία</a:t>
            </a:r>
            <a:endParaRPr lang="el-GR" dirty="0"/>
          </a:p>
        </p:txBody>
      </p:sp>
      <p:sp>
        <p:nvSpPr>
          <p:cNvPr id="3" name="2 - Θέση περιεχομένου"/>
          <p:cNvSpPr>
            <a:spLocks noGrp="1"/>
          </p:cNvSpPr>
          <p:nvPr>
            <p:ph idx="1"/>
          </p:nvPr>
        </p:nvSpPr>
        <p:spPr/>
        <p:txBody>
          <a:bodyPr>
            <a:normAutofit/>
          </a:bodyPr>
          <a:lstStyle/>
          <a:p>
            <a:pPr>
              <a:buNone/>
            </a:pPr>
            <a:r>
              <a:rPr lang="el-GR" sz="2400" b="1" dirty="0" smtClean="0">
                <a:solidFill>
                  <a:srgbClr val="FFC000"/>
                </a:solidFill>
                <a:latin typeface="Times New Roman" pitchFamily="18" charset="0"/>
                <a:cs typeface="Times New Roman" pitchFamily="18" charset="0"/>
              </a:rPr>
              <a:t>Αντιμετώπιση:</a:t>
            </a:r>
          </a:p>
          <a:p>
            <a:pPr>
              <a:buClrTx/>
              <a:buFontTx/>
              <a:buChar char="•"/>
            </a:pPr>
            <a:r>
              <a:rPr lang="el-GR" sz="2400" dirty="0" smtClean="0">
                <a:latin typeface="Times New Roman" pitchFamily="18" charset="0"/>
                <a:cs typeface="Times New Roman" pitchFamily="18" charset="0"/>
              </a:rPr>
              <a:t>Διακοπή του ρεύματος από τον γενικό διακόπτη απομάκρυνση του θύματος από την πηγή (προσοχή όχι με γυμνά ή βρεμένα χέρια)</a:t>
            </a:r>
          </a:p>
          <a:p>
            <a:pPr>
              <a:buClrTx/>
              <a:buFontTx/>
              <a:buChar char="•"/>
            </a:pPr>
            <a:r>
              <a:rPr lang="el-GR" sz="2400" dirty="0" smtClean="0">
                <a:latin typeface="Times New Roman" pitchFamily="18" charset="0"/>
                <a:cs typeface="Times New Roman" pitchFamily="18" charset="0"/>
              </a:rPr>
              <a:t>Μεταφορά στο νοσοκομείο για εργαστηριακές εξετάσεις και παρακολούθηση</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 Τίτλος"/>
          <p:cNvSpPr>
            <a:spLocks noGrp="1"/>
          </p:cNvSpPr>
          <p:nvPr>
            <p:ph type="title" idx="4294967295"/>
          </p:nvPr>
        </p:nvSpPr>
        <p:spPr>
          <a:xfrm>
            <a:off x="0" y="928670"/>
            <a:ext cx="8215338" cy="1066800"/>
          </a:xfrm>
        </p:spPr>
        <p:txBody>
          <a:bodyPr anchorCtr="0">
            <a:normAutofit/>
          </a:bodyPr>
          <a:lstStyle/>
          <a:p>
            <a:pPr algn="ctr"/>
            <a:r>
              <a:rPr lang="el-GR" dirty="0">
                <a:solidFill>
                  <a:srgbClr val="FFFF00"/>
                </a:solidFill>
                <a:latin typeface="Times New Roman" pitchFamily="18" charset="0"/>
                <a:cs typeface="Times New Roman" pitchFamily="18" charset="0"/>
              </a:rPr>
              <a:t>Παιδικά Ατυχήματα</a:t>
            </a:r>
          </a:p>
        </p:txBody>
      </p:sp>
      <p:sp>
        <p:nvSpPr>
          <p:cNvPr id="35842" name="2 - Θέση περιεχομένου"/>
          <p:cNvSpPr>
            <a:spLocks noGrp="1"/>
          </p:cNvSpPr>
          <p:nvPr>
            <p:ph sz="half" idx="4294967295"/>
          </p:nvPr>
        </p:nvSpPr>
        <p:spPr>
          <a:xfrm>
            <a:off x="0" y="2332038"/>
            <a:ext cx="7758113" cy="4525962"/>
          </a:xfrm>
        </p:spPr>
        <p:txBody>
          <a:bodyPr/>
          <a:lstStyle/>
          <a:p>
            <a:pPr>
              <a:buFont typeface="Wingdings" pitchFamily="2" charset="2"/>
              <a:buNone/>
            </a:pPr>
            <a:r>
              <a:rPr lang="el-GR" sz="2400" dirty="0">
                <a:solidFill>
                  <a:srgbClr val="FFC000"/>
                </a:solidFill>
                <a:latin typeface="Times New Roman" pitchFamily="18" charset="0"/>
                <a:cs typeface="Times New Roman" pitchFamily="18" charset="0"/>
              </a:rPr>
              <a:t>Ορισμός</a:t>
            </a:r>
            <a:r>
              <a:rPr lang="en-US" sz="2400" dirty="0">
                <a:solidFill>
                  <a:srgbClr val="FFC000"/>
                </a:solidFill>
                <a:latin typeface="Times New Roman" pitchFamily="18" charset="0"/>
                <a:cs typeface="Times New Roman" pitchFamily="18" charset="0"/>
              </a:rPr>
              <a:t>:</a:t>
            </a:r>
            <a:r>
              <a:rPr lang="el-GR" sz="2400" dirty="0">
                <a:latin typeface="Times New Roman" pitchFamily="18" charset="0"/>
                <a:cs typeface="Times New Roman" pitchFamily="18" charset="0"/>
              </a:rPr>
              <a:t>	</a:t>
            </a:r>
          </a:p>
          <a:p>
            <a:pPr>
              <a:lnSpc>
                <a:spcPct val="150000"/>
              </a:lnSpc>
              <a:buFont typeface="Wingdings" pitchFamily="2" charset="2"/>
              <a:buNone/>
            </a:pPr>
            <a:r>
              <a:rPr lang="en-US" sz="2400" dirty="0">
                <a:latin typeface="Times New Roman" pitchFamily="18" charset="0"/>
                <a:cs typeface="Times New Roman" pitchFamily="18" charset="0"/>
              </a:rPr>
              <a:t>	</a:t>
            </a:r>
            <a:r>
              <a:rPr lang="el-GR" sz="2400" dirty="0">
                <a:latin typeface="Times New Roman" pitchFamily="18" charset="0"/>
                <a:cs typeface="Times New Roman" pitchFamily="18" charset="0"/>
              </a:rPr>
              <a:t>Σύμφωνα με τον Π.Ο.Υ. ως ατύχημα ορίζεται</a:t>
            </a:r>
            <a:r>
              <a:rPr lang="en-US" sz="2400" dirty="0">
                <a:latin typeface="Times New Roman" pitchFamily="18" charset="0"/>
                <a:cs typeface="Times New Roman" pitchFamily="18" charset="0"/>
              </a:rPr>
              <a:t> </a:t>
            </a:r>
            <a:r>
              <a:rPr lang="el-GR" sz="2400" dirty="0">
                <a:latin typeface="Times New Roman" pitchFamily="18" charset="0"/>
                <a:cs typeface="Times New Roman" pitchFamily="18" charset="0"/>
              </a:rPr>
              <a:t>η βλάβη που</a:t>
            </a:r>
            <a:r>
              <a:rPr lang="en-US" sz="2400" dirty="0">
                <a:latin typeface="Times New Roman" pitchFamily="18" charset="0"/>
                <a:cs typeface="Times New Roman" pitchFamily="18" charset="0"/>
              </a:rPr>
              <a:t> </a:t>
            </a:r>
            <a:r>
              <a:rPr lang="el-GR" sz="2400" dirty="0">
                <a:latin typeface="Times New Roman" pitchFamily="18" charset="0"/>
                <a:cs typeface="Times New Roman" pitchFamily="18" charset="0"/>
              </a:rPr>
              <a:t>προκαλείται στο ανθρώπινο σώμα, σε βιολογικό επίπεδο, ως αποτέλεσμα της οξείας έκθεσης του ατόμου σε μηχανική, χημική, θερμική, ηλεκτρική ενέργεια ή ραδιενέργεια, σε ποσότητες που υπερβαίνουν το όριο της φυσιολογικής ανοχής </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Πτώσεις</a:t>
            </a:r>
            <a:r>
              <a:rPr lang="el-GR" dirty="0" smtClean="0"/>
              <a:t> </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sz="2400" dirty="0" smtClean="0">
                <a:solidFill>
                  <a:srgbClr val="FFC000"/>
                </a:solidFill>
                <a:latin typeface="Times New Roman" pitchFamily="18" charset="0"/>
                <a:cs typeface="Times New Roman" pitchFamily="18" charset="0"/>
              </a:rPr>
              <a:t>Τα βρέφη μπορούν να πέσουν από:</a:t>
            </a:r>
          </a:p>
          <a:p>
            <a:pPr>
              <a:buClrTx/>
              <a:buFontTx/>
              <a:buChar char="•"/>
            </a:pPr>
            <a:r>
              <a:rPr lang="el-GR" sz="2400" dirty="0" smtClean="0">
                <a:latin typeface="Times New Roman" pitchFamily="18" charset="0"/>
                <a:cs typeface="Times New Roman" pitchFamily="18" charset="0"/>
              </a:rPr>
              <a:t>Την κούνια – το κρεβάτι </a:t>
            </a:r>
          </a:p>
          <a:p>
            <a:pPr>
              <a:buClrTx/>
              <a:buFontTx/>
              <a:buChar char="•"/>
            </a:pPr>
            <a:r>
              <a:rPr lang="el-GR" sz="2400" dirty="0" smtClean="0">
                <a:latin typeface="Times New Roman" pitchFamily="18" charset="0"/>
                <a:cs typeface="Times New Roman" pitchFamily="18" charset="0"/>
              </a:rPr>
              <a:t>Το καροτσάκι</a:t>
            </a:r>
          </a:p>
          <a:p>
            <a:pPr>
              <a:buClrTx/>
              <a:buFontTx/>
              <a:buChar char="•"/>
            </a:pPr>
            <a:r>
              <a:rPr lang="el-GR" sz="2400" dirty="0" smtClean="0">
                <a:latin typeface="Times New Roman" pitchFamily="18" charset="0"/>
                <a:cs typeface="Times New Roman" pitchFamily="18" charset="0"/>
              </a:rPr>
              <a:t>Το </a:t>
            </a:r>
            <a:r>
              <a:rPr lang="en-US" sz="2400" dirty="0" smtClean="0">
                <a:latin typeface="Times New Roman" pitchFamily="18" charset="0"/>
                <a:cs typeface="Times New Roman" pitchFamily="18" charset="0"/>
              </a:rPr>
              <a:t>baby relax</a:t>
            </a:r>
          </a:p>
          <a:p>
            <a:pPr>
              <a:buClrTx/>
              <a:buFontTx/>
              <a:buChar char="•"/>
            </a:pPr>
            <a:r>
              <a:rPr lang="el-GR" sz="2400" dirty="0" smtClean="0">
                <a:latin typeface="Times New Roman" pitchFamily="18" charset="0"/>
                <a:cs typeface="Times New Roman" pitchFamily="18" charset="0"/>
              </a:rPr>
              <a:t>Τη στράτα </a:t>
            </a:r>
          </a:p>
          <a:p>
            <a:pPr>
              <a:buNone/>
            </a:pPr>
            <a:r>
              <a:rPr lang="el-GR" sz="2400" dirty="0" smtClean="0">
                <a:solidFill>
                  <a:srgbClr val="FFC000"/>
                </a:solidFill>
                <a:latin typeface="Times New Roman" pitchFamily="18" charset="0"/>
                <a:cs typeface="Times New Roman" pitchFamily="18" charset="0"/>
              </a:rPr>
              <a:t>Τα μεγαλύτερα παιδιά από: </a:t>
            </a:r>
          </a:p>
          <a:p>
            <a:pPr>
              <a:buClrTx/>
              <a:buFontTx/>
              <a:buChar char="•"/>
            </a:pPr>
            <a:r>
              <a:rPr lang="el-GR" sz="2400" dirty="0" smtClean="0">
                <a:latin typeface="Times New Roman" pitchFamily="18" charset="0"/>
                <a:cs typeface="Times New Roman" pitchFamily="18" charset="0"/>
              </a:rPr>
              <a:t>Τις σκάλες</a:t>
            </a:r>
          </a:p>
          <a:p>
            <a:pPr>
              <a:buClrTx/>
              <a:buFontTx/>
              <a:buChar char="•"/>
            </a:pPr>
            <a:r>
              <a:rPr lang="el-GR" sz="2400" dirty="0" smtClean="0">
                <a:latin typeface="Times New Roman" pitchFamily="18" charset="0"/>
                <a:cs typeface="Times New Roman" pitchFamily="18" charset="0"/>
              </a:rPr>
              <a:t>Το γυαλισμένο πάτωμα </a:t>
            </a:r>
          </a:p>
          <a:p>
            <a:pPr>
              <a:buClrTx/>
              <a:buFontTx/>
              <a:buChar char="•"/>
            </a:pPr>
            <a:r>
              <a:rPr lang="el-GR" sz="2400" dirty="0" smtClean="0">
                <a:latin typeface="Times New Roman" pitchFamily="18" charset="0"/>
                <a:cs typeface="Times New Roman" pitchFamily="18" charset="0"/>
              </a:rPr>
              <a:t>Τα έπιπλα (καρέκλες)</a:t>
            </a:r>
          </a:p>
          <a:p>
            <a:pPr>
              <a:buClrTx/>
              <a:buFontTx/>
              <a:buChar char="•"/>
            </a:pPr>
            <a:r>
              <a:rPr lang="el-GR" sz="2400" dirty="0" smtClean="0">
                <a:latin typeface="Times New Roman" pitchFamily="18" charset="0"/>
                <a:cs typeface="Times New Roman" pitchFamily="18" charset="0"/>
              </a:rPr>
              <a:t>Τα απροστάτευτα κάγκελα της βεράντας</a:t>
            </a:r>
          </a:p>
          <a:p>
            <a:pPr>
              <a:buClrTx/>
              <a:buFontTx/>
              <a:buChar char="•"/>
            </a:pPr>
            <a:r>
              <a:rPr lang="el-GR" sz="2400" dirty="0" smtClean="0">
                <a:latin typeface="Times New Roman" pitchFamily="18" charset="0"/>
                <a:cs typeface="Times New Roman" pitchFamily="18" charset="0"/>
              </a:rPr>
              <a:t>Τα ανοικτά παράθυρα ή την ανοικτή εξώπορτα</a:t>
            </a:r>
          </a:p>
        </p:txBody>
      </p:sp>
      <p:pic>
        <p:nvPicPr>
          <p:cNvPr id="5122" name="Picture 2" descr="https://encrypted-tbn2.gstatic.com/images?q=tbn:ANd9GcS9OnJnqWLjUAQF-Nlb84axiCVkq1Hj67HatdCx5Z2BHjyOQ0r8sQ"/>
          <p:cNvPicPr>
            <a:picLocks noChangeAspect="1" noChangeArrowheads="1"/>
          </p:cNvPicPr>
          <p:nvPr/>
        </p:nvPicPr>
        <p:blipFill>
          <a:blip r:embed="rId2"/>
          <a:srcRect/>
          <a:stretch>
            <a:fillRect/>
          </a:stretch>
        </p:blipFill>
        <p:spPr bwMode="auto">
          <a:xfrm>
            <a:off x="6072198" y="2714620"/>
            <a:ext cx="2476517" cy="1857388"/>
          </a:xfrm>
          <a:prstGeom prst="rect">
            <a:avLst/>
          </a:prstGeom>
          <a:noFill/>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Πτώσεις</a:t>
            </a:r>
            <a:endParaRPr lang="el-GR" dirty="0"/>
          </a:p>
        </p:txBody>
      </p:sp>
      <p:sp>
        <p:nvSpPr>
          <p:cNvPr id="3" name="2 - Θέση περιεχομένου"/>
          <p:cNvSpPr>
            <a:spLocks noGrp="1"/>
          </p:cNvSpPr>
          <p:nvPr>
            <p:ph idx="1"/>
          </p:nvPr>
        </p:nvSpPr>
        <p:spPr/>
        <p:txBody>
          <a:bodyPr/>
          <a:lstStyle/>
          <a:p>
            <a:pPr>
              <a:buNone/>
            </a:pPr>
            <a:r>
              <a:rPr lang="el-GR" sz="2400" b="1" dirty="0" smtClean="0">
                <a:solidFill>
                  <a:srgbClr val="FFC000"/>
                </a:solidFill>
                <a:latin typeface="Times New Roman" pitchFamily="18" charset="0"/>
                <a:cs typeface="Times New Roman" pitchFamily="18" charset="0"/>
              </a:rPr>
              <a:t>Μέτρα πρόληψης</a:t>
            </a:r>
          </a:p>
          <a:p>
            <a:pPr>
              <a:buClrTx/>
              <a:buFontTx/>
              <a:buChar char="•"/>
            </a:pPr>
            <a:r>
              <a:rPr lang="el-GR" sz="2400" dirty="0" smtClean="0">
                <a:latin typeface="Times New Roman" pitchFamily="18" charset="0"/>
                <a:cs typeface="Times New Roman" pitchFamily="18" charset="0"/>
              </a:rPr>
              <a:t>Προστατευτικά κιγκλιδώματα σε σκάλες, κρεβάτια, αλλαξιέρες</a:t>
            </a:r>
          </a:p>
          <a:p>
            <a:pPr>
              <a:buClrTx/>
              <a:buFontTx/>
              <a:buChar char="•"/>
            </a:pPr>
            <a:r>
              <a:rPr lang="el-GR" sz="2400" dirty="0" smtClean="0">
                <a:latin typeface="Times New Roman" pitchFamily="18" charset="0"/>
                <a:cs typeface="Times New Roman" pitchFamily="18" charset="0"/>
              </a:rPr>
              <a:t>Αποφυγή υπερυψωμένης κλίνης (κουκέτα)</a:t>
            </a:r>
          </a:p>
          <a:p>
            <a:pPr>
              <a:buClrTx/>
              <a:buFontTx/>
              <a:buChar char="•"/>
            </a:pPr>
            <a:r>
              <a:rPr lang="el-GR" sz="2400" dirty="0" smtClean="0">
                <a:latin typeface="Times New Roman" pitchFamily="18" charset="0"/>
                <a:cs typeface="Times New Roman" pitchFamily="18" charset="0"/>
              </a:rPr>
              <a:t>Φροντίδα να μην είναι το πάτωμα ολισθηρό, οι σκάλες απότομες </a:t>
            </a:r>
          </a:p>
          <a:p>
            <a:pPr>
              <a:buClrTx/>
              <a:buFontTx/>
              <a:buChar char="•"/>
            </a:pPr>
            <a:r>
              <a:rPr lang="el-GR" sz="2400" dirty="0" smtClean="0">
                <a:latin typeface="Times New Roman" pitchFamily="18" charset="0"/>
                <a:cs typeface="Times New Roman" pitchFamily="18" charset="0"/>
              </a:rPr>
              <a:t>Ασφάλειες στα παράθυρα ή στην εξωτερική πόρτα</a:t>
            </a:r>
          </a:p>
          <a:p>
            <a:pPr>
              <a:buClrTx/>
              <a:buFontTx/>
              <a:buChar char="•"/>
            </a:pPr>
            <a:r>
              <a:rPr lang="el-GR" sz="2400" dirty="0" smtClean="0">
                <a:latin typeface="Times New Roman" pitchFamily="18" charset="0"/>
                <a:cs typeface="Times New Roman" pitchFamily="18" charset="0"/>
              </a:rPr>
              <a:t>Πρόνοια να φωτίζονται οι διάδρομοι τη νύχτα</a:t>
            </a:r>
          </a:p>
          <a:p>
            <a:pPr>
              <a:buClrTx/>
              <a:buFontTx/>
              <a:buChar char="•"/>
            </a:pPr>
            <a:r>
              <a:rPr lang="el-GR" sz="2400" dirty="0" smtClean="0">
                <a:latin typeface="Times New Roman" pitchFamily="18" charset="0"/>
                <a:cs typeface="Times New Roman" pitchFamily="18" charset="0"/>
              </a:rPr>
              <a:t>Απομάκρυνση αντικειμένων που θα χρησιμοποιούσαν τα παιδιά για ανέβασμα στα παράθυρα ή στα μπαλκόνια </a:t>
            </a:r>
          </a:p>
          <a:p>
            <a:endParaRPr lang="el-G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071546"/>
            <a:ext cx="8229600" cy="1066800"/>
          </a:xfrm>
        </p:spPr>
        <p:txBody>
          <a:bodyPr>
            <a:normAutofit/>
          </a:bodyPr>
          <a:lstStyle/>
          <a:p>
            <a:pPr algn="ctr"/>
            <a:r>
              <a:rPr lang="el-GR" dirty="0" smtClean="0">
                <a:solidFill>
                  <a:srgbClr val="FFFF00"/>
                </a:solidFill>
                <a:latin typeface="Times New Roman" pitchFamily="18" charset="0"/>
                <a:cs typeface="Times New Roman" pitchFamily="18" charset="0"/>
              </a:rPr>
              <a:t>Πνιγμός – Πνιγμονή </a:t>
            </a:r>
          </a:p>
        </p:txBody>
      </p:sp>
      <p:sp>
        <p:nvSpPr>
          <p:cNvPr id="3" name="2 - Θέση περιεχομένου"/>
          <p:cNvSpPr>
            <a:spLocks noGrp="1"/>
          </p:cNvSpPr>
          <p:nvPr>
            <p:ph idx="1"/>
          </p:nvPr>
        </p:nvSpPr>
        <p:spPr>
          <a:xfrm>
            <a:off x="357158" y="2285992"/>
            <a:ext cx="8229600" cy="4325112"/>
          </a:xfrm>
        </p:spPr>
        <p:txBody>
          <a:bodyPr>
            <a:normAutofit/>
          </a:bodyPr>
          <a:lstStyle/>
          <a:p>
            <a:pPr>
              <a:buClrTx/>
              <a:buFontTx/>
              <a:buChar char="•"/>
            </a:pPr>
            <a:r>
              <a:rPr lang="el-GR" sz="2400" b="1" dirty="0" smtClean="0">
                <a:solidFill>
                  <a:srgbClr val="FFC000"/>
                </a:solidFill>
                <a:latin typeface="Times New Roman" pitchFamily="18" charset="0"/>
                <a:cs typeface="Times New Roman" pitchFamily="18" charset="0"/>
              </a:rPr>
              <a:t>Πνιγμός, </a:t>
            </a:r>
            <a:r>
              <a:rPr lang="el-GR" sz="2400" dirty="0" smtClean="0">
                <a:latin typeface="Times New Roman" pitchFamily="18" charset="0"/>
                <a:cs typeface="Times New Roman" pitchFamily="18" charset="0"/>
              </a:rPr>
              <a:t>αναπνευστική δυσχέρεια  -</a:t>
            </a:r>
            <a:r>
              <a:rPr lang="el-GR" sz="2400" b="1" dirty="0" smtClean="0">
                <a:latin typeface="Times New Roman" pitchFamily="18" charset="0"/>
                <a:cs typeface="Times New Roman" pitchFamily="18" charset="0"/>
              </a:rPr>
              <a:t> ασφυξία </a:t>
            </a:r>
            <a:r>
              <a:rPr lang="el-GR" sz="2400" dirty="0" smtClean="0">
                <a:latin typeface="Times New Roman" pitchFamily="18" charset="0"/>
                <a:cs typeface="Times New Roman" pitchFamily="18" charset="0"/>
              </a:rPr>
              <a:t>(να επέλθει θάνατος είτε αμέσως μετά το συμβάν είτε μέσα στο πρώτο 24ωρο)  </a:t>
            </a:r>
            <a:r>
              <a:rPr lang="el-GR" sz="2400" b="1" dirty="0" smtClean="0">
                <a:solidFill>
                  <a:srgbClr val="FFC000"/>
                </a:solidFill>
                <a:latin typeface="Times New Roman" pitchFamily="18" charset="0"/>
                <a:cs typeface="Times New Roman" pitchFamily="18" charset="0"/>
              </a:rPr>
              <a:t>παρ’ ολίγον πνιγμός </a:t>
            </a:r>
            <a:r>
              <a:rPr lang="el-GR" sz="2400" dirty="0" smtClean="0">
                <a:latin typeface="Times New Roman" pitchFamily="18" charset="0"/>
                <a:cs typeface="Times New Roman" pitchFamily="18" charset="0"/>
              </a:rPr>
              <a:t>( επιβίωση του θύματος για τουλάχιστον 24 ώρες μετά από το συμβάν)</a:t>
            </a:r>
          </a:p>
          <a:p>
            <a:pPr>
              <a:buClrTx/>
              <a:buNone/>
            </a:pPr>
            <a:endParaRPr lang="el-GR" sz="2400" b="1" dirty="0" smtClean="0">
              <a:solidFill>
                <a:srgbClr val="FFC000"/>
              </a:solidFill>
              <a:latin typeface="Times New Roman" pitchFamily="18" charset="0"/>
              <a:cs typeface="Times New Roman" pitchFamily="18" charset="0"/>
            </a:endParaRPr>
          </a:p>
          <a:p>
            <a:pPr>
              <a:buClrTx/>
              <a:buFontTx/>
              <a:buChar char="•"/>
            </a:pPr>
            <a:r>
              <a:rPr lang="el-GR" sz="2400" b="1" dirty="0" smtClean="0">
                <a:solidFill>
                  <a:srgbClr val="FFC000"/>
                </a:solidFill>
                <a:latin typeface="Times New Roman" pitchFamily="18" charset="0"/>
                <a:cs typeface="Times New Roman" pitchFamily="18" charset="0"/>
              </a:rPr>
              <a:t>Πνιγμονή</a:t>
            </a:r>
            <a:r>
              <a:rPr lang="el-GR" sz="24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απόφραξη</a:t>
            </a:r>
            <a:r>
              <a:rPr lang="el-GR" sz="2400" dirty="0" smtClean="0">
                <a:latin typeface="Times New Roman" pitchFamily="18" charset="0"/>
                <a:cs typeface="Times New Roman" pitchFamily="18" charset="0"/>
              </a:rPr>
              <a:t> των ανώτερων αεραγωγών συμβαίνει συνήθως από εισρόφηση ξένου σώματος ή να τυλιχτεί το κεφάλι τους μέσα σε πλαστική σακούλα ή να τοποθετήσουν γύρω από το λαιμό τους σχοινιά, ζώνες, κορδέλες</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Πνιγμός – Πνιγμονή </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sz="2400" b="1" dirty="0" smtClean="0">
                <a:solidFill>
                  <a:srgbClr val="FFC000"/>
                </a:solidFill>
                <a:latin typeface="Times New Roman" pitchFamily="18" charset="0"/>
                <a:cs typeface="Times New Roman" pitchFamily="18" charset="0"/>
              </a:rPr>
              <a:t>Μέτρα πρόληψης </a:t>
            </a:r>
          </a:p>
          <a:p>
            <a:pPr>
              <a:buClrTx/>
              <a:buFontTx/>
              <a:buChar char="•"/>
            </a:pPr>
            <a:r>
              <a:rPr lang="el-GR" sz="2400" dirty="0" smtClean="0">
                <a:latin typeface="Times New Roman" pitchFamily="18" charset="0"/>
                <a:cs typeface="Times New Roman" pitchFamily="18" charset="0"/>
              </a:rPr>
              <a:t>Να μην μένει το παιδί μόνο του στην μπανιέρα</a:t>
            </a:r>
          </a:p>
          <a:p>
            <a:pPr>
              <a:buClrTx/>
              <a:buFontTx/>
              <a:buChar char="•"/>
            </a:pPr>
            <a:r>
              <a:rPr lang="el-GR" sz="2400" dirty="0" smtClean="0">
                <a:latin typeface="Times New Roman" pitchFamily="18" charset="0"/>
                <a:cs typeface="Times New Roman" pitchFamily="18" charset="0"/>
              </a:rPr>
              <a:t>Να λαμβάνονται κατάλληλα μέτρα προφύλαξης κατά το κολύμπι στη θάλασσα ή σε πισίνες </a:t>
            </a:r>
          </a:p>
          <a:p>
            <a:pPr>
              <a:buClrTx/>
              <a:buFontTx/>
              <a:buChar char="•"/>
            </a:pPr>
            <a:r>
              <a:rPr lang="el-GR" sz="2400" dirty="0" smtClean="0">
                <a:latin typeface="Times New Roman" pitchFamily="18" charset="0"/>
                <a:cs typeface="Times New Roman" pitchFamily="18" charset="0"/>
              </a:rPr>
              <a:t>Τα πηγάδια, οι στέρνες ή άλλοι χώροι συλλογής νερού να είναι καλά ασφαλισμένα</a:t>
            </a:r>
          </a:p>
          <a:p>
            <a:pPr>
              <a:buNone/>
            </a:pPr>
            <a:r>
              <a:rPr lang="el-GR" sz="2400" b="1" dirty="0" smtClean="0">
                <a:solidFill>
                  <a:srgbClr val="FFC000"/>
                </a:solidFill>
                <a:latin typeface="Times New Roman" pitchFamily="18" charset="0"/>
                <a:cs typeface="Times New Roman" pitchFamily="18" charset="0"/>
              </a:rPr>
              <a:t>Αποφυγή ατυχημάτων με ξένα σώματα</a:t>
            </a:r>
          </a:p>
          <a:p>
            <a:pPr>
              <a:buClrTx/>
              <a:buFontTx/>
              <a:buChar char="•"/>
            </a:pPr>
            <a:r>
              <a:rPr lang="el-GR" sz="2400" dirty="0" smtClean="0">
                <a:latin typeface="Times New Roman" pitchFamily="18" charset="0"/>
                <a:cs typeface="Times New Roman" pitchFamily="18" charset="0"/>
              </a:rPr>
              <a:t>Μη έκθεση μικροαντικειμένων και ξηρών καρπών σε μέρη που μπορούν να προσεγγίσουν τα παιδιά</a:t>
            </a:r>
          </a:p>
          <a:p>
            <a:pPr>
              <a:buClrTx/>
              <a:buFontTx/>
              <a:buChar char="•"/>
            </a:pPr>
            <a:r>
              <a:rPr lang="el-GR" sz="2400" dirty="0" smtClean="0">
                <a:latin typeface="Times New Roman" pitchFamily="18" charset="0"/>
                <a:cs typeface="Times New Roman" pitchFamily="18" charset="0"/>
              </a:rPr>
              <a:t>Να παίζουν με παιχνίδια κατάλληλα για την ηλικία τους</a:t>
            </a:r>
          </a:p>
          <a:p>
            <a:pPr>
              <a:buClrTx/>
              <a:buFontTx/>
              <a:buChar char="•"/>
            </a:pPr>
            <a:r>
              <a:rPr lang="el-GR" sz="2400" dirty="0" smtClean="0">
                <a:latin typeface="Times New Roman" pitchFamily="18" charset="0"/>
                <a:cs typeface="Times New Roman" pitchFamily="18" charset="0"/>
              </a:rPr>
              <a:t>Αποφυγή της συνήθειας να γελούν και να παίζουν με παιχνίδια κατά τη διάρκεια του φαγητού </a:t>
            </a:r>
          </a:p>
          <a:p>
            <a:pPr>
              <a:buNone/>
            </a:pPr>
            <a:endParaRPr lang="el-GR" sz="2400" b="1" dirty="0" smtClean="0">
              <a:solidFill>
                <a:srgbClr val="FFC000"/>
              </a:solidFill>
              <a:latin typeface="Times New Roman" pitchFamily="18" charset="0"/>
              <a:cs typeface="Times New Roman" pitchFamily="18" charset="0"/>
            </a:endParaRPr>
          </a:p>
          <a:p>
            <a:endParaRPr lang="el-GR" dirty="0"/>
          </a:p>
        </p:txBody>
      </p:sp>
      <p:pic>
        <p:nvPicPr>
          <p:cNvPr id="2052" name="Picture 4" descr="https://encrypted-tbn0.gstatic.com/images?q=tbn:ANd9GcSTUF17ZbFkZRzqspojWrxIsEi5yiJC4oUNlZjEhS5kgq50nnVOeg"/>
          <p:cNvPicPr>
            <a:picLocks noChangeAspect="1" noChangeArrowheads="1"/>
          </p:cNvPicPr>
          <p:nvPr/>
        </p:nvPicPr>
        <p:blipFill>
          <a:blip r:embed="rId2"/>
          <a:srcRect/>
          <a:stretch>
            <a:fillRect/>
          </a:stretch>
        </p:blipFill>
        <p:spPr bwMode="auto">
          <a:xfrm>
            <a:off x="6677025" y="714356"/>
            <a:ext cx="2466975" cy="184785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6"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lgn="ctr">
              <a:spcBef>
                <a:spcPct val="0"/>
              </a:spcBef>
              <a:buNone/>
            </a:pPr>
            <a:r>
              <a:rPr lang="el-GR" sz="4000" dirty="0" smtClean="0">
                <a:solidFill>
                  <a:srgbClr val="FFFF00"/>
                </a:solidFill>
                <a:latin typeface="Times New Roman" pitchFamily="18" charset="0"/>
                <a:ea typeface="+mj-ea"/>
                <a:cs typeface="Times New Roman" pitchFamily="18" charset="0"/>
              </a:rPr>
              <a:t>Ευχαριστώ για την προσοχή σας!!!</a:t>
            </a:r>
          </a:p>
        </p:txBody>
      </p:sp>
      <p:pic>
        <p:nvPicPr>
          <p:cNvPr id="1026" name="Picture 2" descr="https://encrypted-tbn0.gstatic.com/images?q=tbn:ANd9GcSSQLCnlUiQDg3Nuoz570v4im6NWKKSHtqXQHXtsrI3IPeQqnoNcQ"/>
          <p:cNvPicPr>
            <a:picLocks noChangeAspect="1" noChangeArrowheads="1"/>
          </p:cNvPicPr>
          <p:nvPr/>
        </p:nvPicPr>
        <p:blipFill>
          <a:blip r:embed="rId2"/>
          <a:srcRect/>
          <a:stretch>
            <a:fillRect/>
          </a:stretch>
        </p:blipFill>
        <p:spPr bwMode="auto">
          <a:xfrm>
            <a:off x="1071538" y="3714752"/>
            <a:ext cx="7151422" cy="1500198"/>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85794"/>
            <a:ext cx="8229600" cy="1066800"/>
          </a:xfrm>
        </p:spPr>
        <p:txBody>
          <a:bodyPr>
            <a:noAutofit/>
          </a:bodyPr>
          <a:lstStyle/>
          <a:p>
            <a:pPr algn="ctr"/>
            <a:r>
              <a:rPr lang="el-GR" dirty="0" smtClean="0">
                <a:solidFill>
                  <a:srgbClr val="FFFF00"/>
                </a:solidFill>
                <a:latin typeface="Times New Roman" pitchFamily="18" charset="0"/>
                <a:cs typeface="Times New Roman" pitchFamily="18" charset="0"/>
              </a:rPr>
              <a:t>Επιδημιολογικά Δεδομένα Παιδικών Ατυχημάτων</a:t>
            </a:r>
            <a:endParaRPr lang="el-GR" dirty="0">
              <a:solidFill>
                <a:srgbClr val="FFFF00"/>
              </a:solidFill>
              <a:latin typeface="Times New Roman" pitchFamily="18" charset="0"/>
              <a:cs typeface="Times New Roman" pitchFamily="18" charset="0"/>
            </a:endParaRPr>
          </a:p>
        </p:txBody>
      </p:sp>
      <p:sp>
        <p:nvSpPr>
          <p:cNvPr id="3" name="2 - Θέση περιεχομένου"/>
          <p:cNvSpPr>
            <a:spLocks noGrp="1"/>
          </p:cNvSpPr>
          <p:nvPr>
            <p:ph sz="half" idx="1"/>
          </p:nvPr>
        </p:nvSpPr>
        <p:spPr>
          <a:xfrm>
            <a:off x="428596" y="2000240"/>
            <a:ext cx="8401080" cy="4643470"/>
          </a:xfrm>
        </p:spPr>
        <p:txBody>
          <a:bodyPr>
            <a:normAutofit/>
          </a:bodyPr>
          <a:lstStyle/>
          <a:p>
            <a:pPr>
              <a:buClrTx/>
              <a:buNone/>
            </a:pPr>
            <a:r>
              <a:rPr lang="el-GR" dirty="0" smtClean="0">
                <a:latin typeface="Bookman Old Style" pitchFamily="18" charset="0"/>
                <a:cs typeface="Times New Roman" pitchFamily="18" charset="0"/>
              </a:rPr>
              <a:t>Τα ατυχήματα είναι 1</a:t>
            </a:r>
            <a:r>
              <a:rPr lang="el-GR" baseline="30000" dirty="0" smtClean="0">
                <a:latin typeface="Bookman Old Style" pitchFamily="18" charset="0"/>
                <a:cs typeface="Times New Roman" pitchFamily="18" charset="0"/>
              </a:rPr>
              <a:t>η</a:t>
            </a:r>
            <a:r>
              <a:rPr lang="el-GR" dirty="0" smtClean="0">
                <a:latin typeface="Bookman Old Style" pitchFamily="18" charset="0"/>
                <a:cs typeface="Times New Roman" pitchFamily="18" charset="0"/>
              </a:rPr>
              <a:t> αιτία θανάτου στα παιδιά και στους εφήβους</a:t>
            </a:r>
          </a:p>
          <a:p>
            <a:pPr>
              <a:buClrTx/>
              <a:buNone/>
            </a:pPr>
            <a:r>
              <a:rPr lang="el-GR" dirty="0" smtClean="0">
                <a:latin typeface="Bookman Old Style" pitchFamily="18" charset="0"/>
                <a:cs typeface="Times New Roman" pitchFamily="18" charset="0"/>
              </a:rPr>
              <a:t>Σύμφωνα με στοιχεία του Π.Ο.Υ. (για το 2004)</a:t>
            </a:r>
          </a:p>
          <a:p>
            <a:pPr>
              <a:buClrTx/>
              <a:buNone/>
            </a:pPr>
            <a:r>
              <a:rPr lang="el-GR" dirty="0" smtClean="0">
                <a:latin typeface="Bookman Old Style" pitchFamily="18" charset="0"/>
                <a:cs typeface="Times New Roman" pitchFamily="18" charset="0"/>
              </a:rPr>
              <a:t>		950.000 άτομα &lt;18 ετών έχασαν τη ζωή τους εξαιτίας ατυχημάτων</a:t>
            </a:r>
          </a:p>
          <a:p>
            <a:pPr>
              <a:buClrTx/>
              <a:buNone/>
            </a:pPr>
            <a:endParaRPr lang="el-GR" dirty="0" smtClean="0">
              <a:latin typeface="Bookman Old Style" pitchFamily="18" charset="0"/>
              <a:cs typeface="Times New Roman" pitchFamily="18" charset="0"/>
            </a:endParaRPr>
          </a:p>
          <a:p>
            <a:pPr>
              <a:buClrTx/>
              <a:buNone/>
            </a:pPr>
            <a:r>
              <a:rPr lang="el-GR" dirty="0" smtClean="0">
                <a:latin typeface="Bookman Old Style" pitchFamily="18" charset="0"/>
                <a:cs typeface="Times New Roman" pitchFamily="18" charset="0"/>
              </a:rPr>
              <a:t>Στην Ελλάδα ετησίως</a:t>
            </a:r>
          </a:p>
          <a:p>
            <a:pPr>
              <a:buClrTx/>
              <a:buNone/>
            </a:pPr>
            <a:r>
              <a:rPr lang="el-GR" dirty="0" smtClean="0">
                <a:latin typeface="Bookman Old Style" pitchFamily="18" charset="0"/>
                <a:cs typeface="Times New Roman" pitchFamily="18" charset="0"/>
              </a:rPr>
              <a:t>	</a:t>
            </a:r>
            <a:r>
              <a:rPr lang="el-GR" dirty="0" smtClean="0">
                <a:solidFill>
                  <a:srgbClr val="FFC000"/>
                </a:solidFill>
                <a:latin typeface="Bookman Old Style" pitchFamily="18" charset="0"/>
                <a:cs typeface="Times New Roman" pitchFamily="18" charset="0"/>
              </a:rPr>
              <a:t>500.000 </a:t>
            </a:r>
            <a:r>
              <a:rPr lang="el-GR" b="1" dirty="0" smtClean="0">
                <a:solidFill>
                  <a:srgbClr val="FFC000"/>
                </a:solidFill>
                <a:latin typeface="Bookman Old Style" pitchFamily="18" charset="0"/>
                <a:cs typeface="Times New Roman" pitchFamily="18" charset="0"/>
              </a:rPr>
              <a:t>παιδιά</a:t>
            </a:r>
            <a:r>
              <a:rPr lang="el-GR" dirty="0" smtClean="0">
                <a:solidFill>
                  <a:srgbClr val="FFC000"/>
                </a:solidFill>
                <a:latin typeface="Bookman Old Style" pitchFamily="18" charset="0"/>
                <a:cs typeface="Times New Roman" pitchFamily="18" charset="0"/>
              </a:rPr>
              <a:t> </a:t>
            </a:r>
            <a:r>
              <a:rPr lang="el-GR" dirty="0" smtClean="0">
                <a:latin typeface="Bookman Old Style" pitchFamily="18" charset="0"/>
                <a:cs typeface="Times New Roman" pitchFamily="18" charset="0"/>
              </a:rPr>
              <a:t>τραυματίζονται  από τα οποία:</a:t>
            </a:r>
          </a:p>
          <a:p>
            <a:pPr>
              <a:buClrTx/>
              <a:buNone/>
            </a:pPr>
            <a:r>
              <a:rPr lang="el-GR" dirty="0" smtClean="0">
                <a:latin typeface="Bookman Old Style" pitchFamily="18" charset="0"/>
                <a:cs typeface="Times New Roman" pitchFamily="18" charset="0"/>
              </a:rPr>
              <a:t>				700 χάνουν τη ζωή τους</a:t>
            </a:r>
          </a:p>
          <a:p>
            <a:pPr>
              <a:buClrTx/>
              <a:buNone/>
            </a:pPr>
            <a:r>
              <a:rPr lang="el-GR" dirty="0" smtClean="0">
                <a:latin typeface="Bookman Old Style" pitchFamily="18" charset="0"/>
                <a:cs typeface="Times New Roman" pitchFamily="18" charset="0"/>
              </a:rPr>
              <a:t>  				3.000 αποκτούν μόνιμη αναπηρία </a:t>
            </a:r>
          </a:p>
          <a:p>
            <a:pPr>
              <a:buClrTx/>
              <a:buNone/>
            </a:pPr>
            <a:endParaRPr lang="el-GR" dirty="0" smtClean="0">
              <a:latin typeface="Bookman Old Style" pitchFamily="18" charset="0"/>
            </a:endParaRPr>
          </a:p>
          <a:p>
            <a:pPr>
              <a:buClrTx/>
              <a:buNone/>
            </a:pPr>
            <a:r>
              <a:rPr lang="el-GR" dirty="0" smtClean="0">
                <a:latin typeface="Bookman Old Style" pitchFamily="18" charset="0"/>
              </a:rPr>
              <a:t>Από τους 500.000 τραυματισμούς οι 100 συμβαίνουν μέσα στο σπίτι και στο </a:t>
            </a:r>
            <a:r>
              <a:rPr lang="el-GR" dirty="0" smtClean="0">
                <a:solidFill>
                  <a:srgbClr val="FFC000"/>
                </a:solidFill>
                <a:latin typeface="Bookman Old Style" pitchFamily="18" charset="0"/>
              </a:rPr>
              <a:t>50% των περιπτώσεων παρουσία ενηλίκων</a:t>
            </a:r>
            <a:endParaRPr lang="el-GR" dirty="0" smtClean="0">
              <a:solidFill>
                <a:srgbClr val="FFC000"/>
              </a:solidFill>
              <a:latin typeface="Bookman Old Style" pitchFamily="18" charset="0"/>
              <a:cs typeface="Times New Roman" pitchFamily="18" charset="0"/>
            </a:endParaRPr>
          </a:p>
          <a:p>
            <a:pPr>
              <a:buClrTx/>
              <a:buNone/>
            </a:pPr>
            <a:endParaRPr lang="el-GR" sz="2400" dirty="0" smtClean="0">
              <a:latin typeface="Times New Roman" pitchFamily="18" charset="0"/>
              <a:cs typeface="Times New Roman" pitchFamily="18" charset="0"/>
            </a:endParaRPr>
          </a:p>
          <a:p>
            <a:pPr>
              <a:buClrTx/>
              <a:buNone/>
            </a:pPr>
            <a:endParaRPr lang="el-GR" sz="2400" dirty="0" smtClean="0">
              <a:latin typeface="Times New Roman" pitchFamily="18" charset="0"/>
              <a:cs typeface="Times New Roman" pitchFamily="18" charset="0"/>
            </a:endParaRPr>
          </a:p>
          <a:p>
            <a:pPr>
              <a:buClrTx/>
              <a:buNone/>
            </a:pPr>
            <a:endParaRPr lang="el-GR" sz="2400" dirty="0" smtClean="0">
              <a:latin typeface="Times New Roman" pitchFamily="18" charset="0"/>
              <a:cs typeface="Times New Roman" pitchFamily="18" charset="0"/>
            </a:endParaRPr>
          </a:p>
          <a:p>
            <a:pPr>
              <a:buClrTx/>
              <a:buNone/>
            </a:pPr>
            <a:endParaRPr lang="el-GR" sz="2400" dirty="0" smtClean="0">
              <a:latin typeface="Times New Roman" pitchFamily="18" charset="0"/>
              <a:cs typeface="Times New Roman" pitchFamily="18" charset="0"/>
            </a:endParaRPr>
          </a:p>
          <a:p>
            <a:pPr>
              <a:buClrTx/>
              <a:buNone/>
            </a:pPr>
            <a:endParaRPr lang="el-GR" sz="2400" dirty="0" smtClean="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 Τίτλος"/>
          <p:cNvSpPr>
            <a:spLocks noGrp="1"/>
          </p:cNvSpPr>
          <p:nvPr>
            <p:ph type="title" idx="4294967295"/>
          </p:nvPr>
        </p:nvSpPr>
        <p:spPr>
          <a:xfrm>
            <a:off x="428596" y="500042"/>
            <a:ext cx="8462963" cy="1143000"/>
          </a:xfrm>
        </p:spPr>
        <p:txBody>
          <a:bodyPr anchorCtr="0">
            <a:normAutofit/>
          </a:bodyPr>
          <a:lstStyle/>
          <a:p>
            <a:r>
              <a:rPr lang="el-GR" dirty="0">
                <a:solidFill>
                  <a:srgbClr val="FFFF00"/>
                </a:solidFill>
                <a:latin typeface="Times New Roman" pitchFamily="18" charset="0"/>
                <a:cs typeface="Times New Roman" pitchFamily="18" charset="0"/>
              </a:rPr>
              <a:t>Τα </a:t>
            </a:r>
            <a:r>
              <a:rPr lang="el-GR" dirty="0" smtClean="0">
                <a:solidFill>
                  <a:srgbClr val="FFFF00"/>
                </a:solidFill>
                <a:latin typeface="Times New Roman" pitchFamily="18" charset="0"/>
                <a:cs typeface="Times New Roman" pitchFamily="18" charset="0"/>
              </a:rPr>
              <a:t>Παιδικά Ατυχήματα </a:t>
            </a:r>
            <a:r>
              <a:rPr lang="el-GR" dirty="0">
                <a:solidFill>
                  <a:srgbClr val="FFFF00"/>
                </a:solidFill>
                <a:latin typeface="Times New Roman" pitchFamily="18" charset="0"/>
                <a:cs typeface="Times New Roman" pitchFamily="18" charset="0"/>
              </a:rPr>
              <a:t>διακρίνονται σε:</a:t>
            </a:r>
          </a:p>
        </p:txBody>
      </p:sp>
      <p:sp>
        <p:nvSpPr>
          <p:cNvPr id="37890" name="2 - Θέση περιεχομένου"/>
          <p:cNvSpPr>
            <a:spLocks noGrp="1"/>
          </p:cNvSpPr>
          <p:nvPr>
            <p:ph sz="half" idx="4294967295"/>
          </p:nvPr>
        </p:nvSpPr>
        <p:spPr>
          <a:xfrm>
            <a:off x="0" y="2071688"/>
            <a:ext cx="4038600" cy="4525962"/>
          </a:xfrm>
        </p:spPr>
        <p:txBody>
          <a:bodyPr/>
          <a:lstStyle/>
          <a:p>
            <a:pPr>
              <a:buFont typeface="Wingdings" pitchFamily="2" charset="2"/>
              <a:buNone/>
            </a:pPr>
            <a:r>
              <a:rPr lang="el-GR" sz="2400" b="1" dirty="0">
                <a:solidFill>
                  <a:srgbClr val="FFC000"/>
                </a:solidFill>
                <a:latin typeface="Times New Roman" pitchFamily="18" charset="0"/>
                <a:cs typeface="Times New Roman" pitchFamily="18" charset="0"/>
              </a:rPr>
              <a:t>Ακούσια</a:t>
            </a:r>
          </a:p>
          <a:p>
            <a:pPr>
              <a:buClrTx/>
              <a:buFont typeface="Arial" charset="0"/>
              <a:buChar char="•"/>
            </a:pPr>
            <a:r>
              <a:rPr lang="el-GR" sz="2400" dirty="0">
                <a:latin typeface="Times New Roman" pitchFamily="18" charset="0"/>
                <a:cs typeface="Times New Roman" pitchFamily="18" charset="0"/>
              </a:rPr>
              <a:t>Τροχαία</a:t>
            </a:r>
          </a:p>
          <a:p>
            <a:pPr>
              <a:buClrTx/>
              <a:buFont typeface="Arial" charset="0"/>
              <a:buChar char="•"/>
            </a:pPr>
            <a:r>
              <a:rPr lang="el-GR" sz="2400" dirty="0">
                <a:latin typeface="Times New Roman" pitchFamily="18" charset="0"/>
                <a:cs typeface="Times New Roman" pitchFamily="18" charset="0"/>
              </a:rPr>
              <a:t>Πτώσεις</a:t>
            </a:r>
          </a:p>
          <a:p>
            <a:pPr>
              <a:buClrTx/>
              <a:buFont typeface="Arial" charset="0"/>
              <a:buChar char="•"/>
            </a:pPr>
            <a:r>
              <a:rPr lang="el-GR" sz="2400" dirty="0">
                <a:latin typeface="Times New Roman" pitchFamily="18" charset="0"/>
                <a:cs typeface="Times New Roman" pitchFamily="18" charset="0"/>
              </a:rPr>
              <a:t>Εγκαύματα</a:t>
            </a:r>
          </a:p>
          <a:p>
            <a:pPr>
              <a:buClrTx/>
              <a:buFont typeface="Arial" charset="0"/>
              <a:buChar char="•"/>
            </a:pPr>
            <a:r>
              <a:rPr lang="el-GR" sz="2400" dirty="0">
                <a:latin typeface="Times New Roman" pitchFamily="18" charset="0"/>
                <a:cs typeface="Times New Roman" pitchFamily="18" charset="0"/>
              </a:rPr>
              <a:t>Δηλητηριάσεις</a:t>
            </a:r>
          </a:p>
          <a:p>
            <a:pPr>
              <a:buClrTx/>
              <a:buFont typeface="Arial" charset="0"/>
              <a:buChar char="•"/>
            </a:pPr>
            <a:r>
              <a:rPr lang="el-GR" sz="2400" dirty="0">
                <a:latin typeface="Times New Roman" pitchFamily="18" charset="0"/>
                <a:cs typeface="Times New Roman" pitchFamily="18" charset="0"/>
              </a:rPr>
              <a:t>Πνιγμοί – </a:t>
            </a:r>
            <a:r>
              <a:rPr lang="el-GR" sz="2400" dirty="0" smtClean="0">
                <a:latin typeface="Times New Roman" pitchFamily="18" charset="0"/>
                <a:cs typeface="Times New Roman" pitchFamily="18" charset="0"/>
              </a:rPr>
              <a:t>Πνιγμονές</a:t>
            </a:r>
            <a:endParaRPr lang="el-GR" sz="2400" dirty="0">
              <a:latin typeface="Times New Roman" pitchFamily="18" charset="0"/>
              <a:cs typeface="Times New Roman" pitchFamily="18" charset="0"/>
            </a:endParaRPr>
          </a:p>
          <a:p>
            <a:pPr>
              <a:buClrTx/>
              <a:buFont typeface="Arial" charset="0"/>
              <a:buChar char="•"/>
            </a:pPr>
            <a:r>
              <a:rPr lang="el-GR" sz="2400" dirty="0" smtClean="0">
                <a:latin typeface="Times New Roman" pitchFamily="18" charset="0"/>
                <a:cs typeface="Times New Roman" pitchFamily="18" charset="0"/>
              </a:rPr>
              <a:t>Ηλεκτροπληξία </a:t>
            </a:r>
            <a:endParaRPr lang="el-GR" sz="2400" dirty="0">
              <a:latin typeface="Times New Roman" pitchFamily="18" charset="0"/>
              <a:cs typeface="Times New Roman" pitchFamily="18" charset="0"/>
            </a:endParaRPr>
          </a:p>
          <a:p>
            <a:pPr>
              <a:buFont typeface="Wingdings" pitchFamily="2" charset="2"/>
              <a:buNone/>
            </a:pPr>
            <a:endParaRPr lang="el-GR" sz="2400" dirty="0"/>
          </a:p>
          <a:p>
            <a:endParaRPr lang="el-GR" sz="2400" dirty="0"/>
          </a:p>
        </p:txBody>
      </p:sp>
      <p:sp>
        <p:nvSpPr>
          <p:cNvPr id="37891" name="3 - Θέση περιεχομένου"/>
          <p:cNvSpPr>
            <a:spLocks noGrp="1"/>
          </p:cNvSpPr>
          <p:nvPr>
            <p:ph sz="half" idx="4294967295"/>
          </p:nvPr>
        </p:nvSpPr>
        <p:spPr>
          <a:xfrm>
            <a:off x="5105400" y="2143125"/>
            <a:ext cx="4038600" cy="4525963"/>
          </a:xfrm>
        </p:spPr>
        <p:txBody>
          <a:bodyPr/>
          <a:lstStyle/>
          <a:p>
            <a:pPr>
              <a:buFont typeface="Wingdings" pitchFamily="2" charset="2"/>
              <a:buNone/>
            </a:pPr>
            <a:r>
              <a:rPr lang="el-GR" sz="2400" b="1" dirty="0">
                <a:solidFill>
                  <a:srgbClr val="FFC000"/>
                </a:solidFill>
                <a:latin typeface="Times New Roman" pitchFamily="18" charset="0"/>
                <a:cs typeface="Times New Roman" pitchFamily="18" charset="0"/>
              </a:rPr>
              <a:t>Εκούσια</a:t>
            </a:r>
          </a:p>
          <a:p>
            <a:pPr>
              <a:buFont typeface="Wingdings" pitchFamily="2" charset="2"/>
              <a:buNone/>
            </a:pPr>
            <a:r>
              <a:rPr lang="el-GR" sz="2400" dirty="0" err="1">
                <a:latin typeface="Times New Roman" pitchFamily="18" charset="0"/>
                <a:cs typeface="Times New Roman" pitchFamily="18" charset="0"/>
              </a:rPr>
              <a:t>Αυτοπρόκλητη</a:t>
            </a:r>
            <a:r>
              <a:rPr lang="el-GR" sz="2400" dirty="0">
                <a:latin typeface="Times New Roman" pitchFamily="18" charset="0"/>
                <a:cs typeface="Times New Roman" pitchFamily="18" charset="0"/>
              </a:rPr>
              <a:t> βία</a:t>
            </a:r>
          </a:p>
          <a:p>
            <a:pPr>
              <a:buClr>
                <a:schemeClr val="tx1"/>
              </a:buClr>
              <a:buFontTx/>
              <a:buChar char="•"/>
            </a:pPr>
            <a:r>
              <a:rPr lang="el-GR" sz="2400" dirty="0">
                <a:latin typeface="Times New Roman" pitchFamily="18" charset="0"/>
                <a:cs typeface="Times New Roman" pitchFamily="18" charset="0"/>
              </a:rPr>
              <a:t>Αυτοκτονίες</a:t>
            </a:r>
            <a:r>
              <a:rPr lang="en-US" sz="2400" dirty="0">
                <a:latin typeface="Times New Roman" pitchFamily="18" charset="0"/>
                <a:cs typeface="Times New Roman" pitchFamily="18" charset="0"/>
              </a:rPr>
              <a:t> </a:t>
            </a:r>
            <a:r>
              <a:rPr lang="el-GR" sz="2400"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l-GR" sz="2400" dirty="0">
                <a:latin typeface="Times New Roman" pitchFamily="18" charset="0"/>
                <a:cs typeface="Times New Roman" pitchFamily="18" charset="0"/>
              </a:rPr>
              <a:t>απόπειρες αυτοκτονιών</a:t>
            </a:r>
          </a:p>
          <a:p>
            <a:pPr>
              <a:buClr>
                <a:schemeClr val="tx1"/>
              </a:buClr>
              <a:buFontTx/>
              <a:buNone/>
            </a:pPr>
            <a:r>
              <a:rPr lang="el-GR" sz="2400" dirty="0" err="1">
                <a:latin typeface="Times New Roman" pitchFamily="18" charset="0"/>
                <a:cs typeface="Times New Roman" pitchFamily="18" charset="0"/>
              </a:rPr>
              <a:t>Ετεροπρόκλητη</a:t>
            </a:r>
            <a:r>
              <a:rPr lang="el-GR" sz="2400" dirty="0">
                <a:latin typeface="Times New Roman" pitchFamily="18" charset="0"/>
                <a:cs typeface="Times New Roman" pitchFamily="18" charset="0"/>
              </a:rPr>
              <a:t> βία</a:t>
            </a:r>
          </a:p>
          <a:p>
            <a:pPr>
              <a:buClr>
                <a:schemeClr val="tx1"/>
              </a:buClr>
              <a:buFontTx/>
              <a:buChar char="•"/>
            </a:pPr>
            <a:r>
              <a:rPr lang="el-GR" sz="2400" dirty="0">
                <a:latin typeface="Times New Roman" pitchFamily="18" charset="0"/>
                <a:cs typeface="Times New Roman" pitchFamily="18" charset="0"/>
              </a:rPr>
              <a:t>Κακοποίηση </a:t>
            </a:r>
          </a:p>
          <a:p>
            <a:pPr>
              <a:buClr>
                <a:schemeClr val="tx1"/>
              </a:buClr>
              <a:buFontTx/>
              <a:buChar char="•"/>
            </a:pPr>
            <a:r>
              <a:rPr lang="el-GR" sz="2400" dirty="0">
                <a:latin typeface="Times New Roman" pitchFamily="18" charset="0"/>
                <a:cs typeface="Times New Roman" pitchFamily="18" charset="0"/>
              </a:rPr>
              <a:t>Βία μεταξύ ερωτικών συντρόφων</a:t>
            </a:r>
          </a:p>
          <a:p>
            <a:endParaRPr lang="el-GR" sz="2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7889"/>
                                        </p:tgtEl>
                                        <p:attrNameLst>
                                          <p:attrName>style.visibility</p:attrName>
                                        </p:attrNameLst>
                                      </p:cBhvr>
                                      <p:to>
                                        <p:strVal val="visible"/>
                                      </p:to>
                                    </p:set>
                                    <p:anim calcmode="lin" valueType="num">
                                      <p:cBhvr additive="base">
                                        <p:cTn id="7" dur="1000" fill="hold"/>
                                        <p:tgtEl>
                                          <p:spTgt spid="37889"/>
                                        </p:tgtEl>
                                        <p:attrNameLst>
                                          <p:attrName>ppt_x</p:attrName>
                                        </p:attrNameLst>
                                      </p:cBhvr>
                                      <p:tavLst>
                                        <p:tav tm="0">
                                          <p:val>
                                            <p:strVal val="#ppt_x"/>
                                          </p:val>
                                        </p:tav>
                                        <p:tav tm="100000">
                                          <p:val>
                                            <p:strVal val="#ppt_x"/>
                                          </p:val>
                                        </p:tav>
                                      </p:tavLst>
                                    </p:anim>
                                    <p:anim calcmode="lin" valueType="num">
                                      <p:cBhvr additive="base">
                                        <p:cTn id="8" dur="1000" fill="hold"/>
                                        <p:tgtEl>
                                          <p:spTgt spid="3788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7890">
                                            <p:txEl>
                                              <p:pRg st="0" end="0"/>
                                            </p:txEl>
                                          </p:spTgt>
                                        </p:tgtEl>
                                        <p:attrNameLst>
                                          <p:attrName>style.visibility</p:attrName>
                                        </p:attrNameLst>
                                      </p:cBhvr>
                                      <p:to>
                                        <p:strVal val="visible"/>
                                      </p:to>
                                    </p:set>
                                    <p:anim calcmode="lin" valueType="num">
                                      <p:cBhvr additive="base">
                                        <p:cTn id="13" dur="500" fill="hold"/>
                                        <p:tgtEl>
                                          <p:spTgt spid="3789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0">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7890">
                                            <p:txEl>
                                              <p:pRg st="1" end="1"/>
                                            </p:txEl>
                                          </p:spTgt>
                                        </p:tgtEl>
                                        <p:attrNameLst>
                                          <p:attrName>style.visibility</p:attrName>
                                        </p:attrNameLst>
                                      </p:cBhvr>
                                      <p:to>
                                        <p:strVal val="visible"/>
                                      </p:to>
                                    </p:set>
                                    <p:anim calcmode="lin" valueType="num">
                                      <p:cBhvr additive="base">
                                        <p:cTn id="17" dur="500" fill="hold"/>
                                        <p:tgtEl>
                                          <p:spTgt spid="3789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7890">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7890">
                                            <p:txEl>
                                              <p:pRg st="2" end="2"/>
                                            </p:txEl>
                                          </p:spTgt>
                                        </p:tgtEl>
                                        <p:attrNameLst>
                                          <p:attrName>style.visibility</p:attrName>
                                        </p:attrNameLst>
                                      </p:cBhvr>
                                      <p:to>
                                        <p:strVal val="visible"/>
                                      </p:to>
                                    </p:set>
                                    <p:anim calcmode="lin" valueType="num">
                                      <p:cBhvr additive="base">
                                        <p:cTn id="21" dur="500" fill="hold"/>
                                        <p:tgtEl>
                                          <p:spTgt spid="37890">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7890">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7890">
                                            <p:txEl>
                                              <p:pRg st="3" end="3"/>
                                            </p:txEl>
                                          </p:spTgt>
                                        </p:tgtEl>
                                        <p:attrNameLst>
                                          <p:attrName>style.visibility</p:attrName>
                                        </p:attrNameLst>
                                      </p:cBhvr>
                                      <p:to>
                                        <p:strVal val="visible"/>
                                      </p:to>
                                    </p:set>
                                    <p:anim calcmode="lin" valueType="num">
                                      <p:cBhvr additive="base">
                                        <p:cTn id="25" dur="500" fill="hold"/>
                                        <p:tgtEl>
                                          <p:spTgt spid="3789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0">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7890">
                                            <p:txEl>
                                              <p:pRg st="4" end="4"/>
                                            </p:txEl>
                                          </p:spTgt>
                                        </p:tgtEl>
                                        <p:attrNameLst>
                                          <p:attrName>style.visibility</p:attrName>
                                        </p:attrNameLst>
                                      </p:cBhvr>
                                      <p:to>
                                        <p:strVal val="visible"/>
                                      </p:to>
                                    </p:set>
                                    <p:anim calcmode="lin" valueType="num">
                                      <p:cBhvr additive="base">
                                        <p:cTn id="29" dur="500" fill="hold"/>
                                        <p:tgtEl>
                                          <p:spTgt spid="37890">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7890">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7890">
                                            <p:txEl>
                                              <p:pRg st="5" end="5"/>
                                            </p:txEl>
                                          </p:spTgt>
                                        </p:tgtEl>
                                        <p:attrNameLst>
                                          <p:attrName>style.visibility</p:attrName>
                                        </p:attrNameLst>
                                      </p:cBhvr>
                                      <p:to>
                                        <p:strVal val="visible"/>
                                      </p:to>
                                    </p:set>
                                    <p:anim calcmode="lin" valueType="num">
                                      <p:cBhvr additive="base">
                                        <p:cTn id="33" dur="500" fill="hold"/>
                                        <p:tgtEl>
                                          <p:spTgt spid="37890">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7890">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7890">
                                            <p:txEl>
                                              <p:pRg st="6" end="6"/>
                                            </p:txEl>
                                          </p:spTgt>
                                        </p:tgtEl>
                                        <p:attrNameLst>
                                          <p:attrName>style.visibility</p:attrName>
                                        </p:attrNameLst>
                                      </p:cBhvr>
                                      <p:to>
                                        <p:strVal val="visible"/>
                                      </p:to>
                                    </p:set>
                                    <p:anim calcmode="lin" valueType="num">
                                      <p:cBhvr additive="base">
                                        <p:cTn id="37" dur="500" fill="hold"/>
                                        <p:tgtEl>
                                          <p:spTgt spid="37890">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789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37891">
                                            <p:txEl>
                                              <p:pRg st="0" end="0"/>
                                            </p:txEl>
                                          </p:spTgt>
                                        </p:tgtEl>
                                        <p:attrNameLst>
                                          <p:attrName>style.visibility</p:attrName>
                                        </p:attrNameLst>
                                      </p:cBhvr>
                                      <p:to>
                                        <p:strVal val="visible"/>
                                      </p:to>
                                    </p:set>
                                    <p:anim calcmode="lin" valueType="num">
                                      <p:cBhvr additive="base">
                                        <p:cTn id="43" dur="500" fill="hold"/>
                                        <p:tgtEl>
                                          <p:spTgt spid="37891">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7891">
                                            <p:txEl>
                                              <p:pRg st="0" end="0"/>
                                            </p:txEl>
                                          </p:spTgt>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37891">
                                            <p:txEl>
                                              <p:pRg st="1" end="1"/>
                                            </p:txEl>
                                          </p:spTgt>
                                        </p:tgtEl>
                                        <p:attrNameLst>
                                          <p:attrName>style.visibility</p:attrName>
                                        </p:attrNameLst>
                                      </p:cBhvr>
                                      <p:to>
                                        <p:strVal val="visible"/>
                                      </p:to>
                                    </p:set>
                                    <p:anim calcmode="lin" valueType="num">
                                      <p:cBhvr additive="base">
                                        <p:cTn id="47" dur="500" fill="hold"/>
                                        <p:tgtEl>
                                          <p:spTgt spid="37891">
                                            <p:txEl>
                                              <p:pRg st="1" end="1"/>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7891">
                                            <p:txEl>
                                              <p:pRg st="1" end="1"/>
                                            </p:txEl>
                                          </p:spTgt>
                                        </p:tgtEl>
                                        <p:attrNameLst>
                                          <p:attrName>ppt_y</p:attrName>
                                        </p:attrNameLst>
                                      </p:cBhvr>
                                      <p:tavLst>
                                        <p:tav tm="0">
                                          <p:val>
                                            <p:strVal val="#ppt_y"/>
                                          </p:val>
                                        </p:tav>
                                        <p:tav tm="100000">
                                          <p:val>
                                            <p:strVal val="#ppt_y"/>
                                          </p:val>
                                        </p:tav>
                                      </p:tavLst>
                                    </p:anim>
                                  </p:childTnLst>
                                </p:cTn>
                              </p:par>
                              <p:par>
                                <p:cTn id="49" presetID="2" presetClass="entr" presetSubtype="2" fill="hold" nodeType="withEffect">
                                  <p:stCondLst>
                                    <p:cond delay="0"/>
                                  </p:stCondLst>
                                  <p:childTnLst>
                                    <p:set>
                                      <p:cBhvr>
                                        <p:cTn id="50" dur="1" fill="hold">
                                          <p:stCondLst>
                                            <p:cond delay="0"/>
                                          </p:stCondLst>
                                        </p:cTn>
                                        <p:tgtEl>
                                          <p:spTgt spid="37891">
                                            <p:txEl>
                                              <p:pRg st="2" end="2"/>
                                            </p:txEl>
                                          </p:spTgt>
                                        </p:tgtEl>
                                        <p:attrNameLst>
                                          <p:attrName>style.visibility</p:attrName>
                                        </p:attrNameLst>
                                      </p:cBhvr>
                                      <p:to>
                                        <p:strVal val="visible"/>
                                      </p:to>
                                    </p:set>
                                    <p:anim calcmode="lin" valueType="num">
                                      <p:cBhvr additive="base">
                                        <p:cTn id="51" dur="500" fill="hold"/>
                                        <p:tgtEl>
                                          <p:spTgt spid="37891">
                                            <p:txEl>
                                              <p:pRg st="2" end="2"/>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37891">
                                            <p:txEl>
                                              <p:pRg st="2" end="2"/>
                                            </p:txEl>
                                          </p:spTgt>
                                        </p:tgtEl>
                                        <p:attrNameLst>
                                          <p:attrName>ppt_y</p:attrName>
                                        </p:attrNameLst>
                                      </p:cBhvr>
                                      <p:tavLst>
                                        <p:tav tm="0">
                                          <p:val>
                                            <p:strVal val="#ppt_y"/>
                                          </p:val>
                                        </p:tav>
                                        <p:tav tm="100000">
                                          <p:val>
                                            <p:strVal val="#ppt_y"/>
                                          </p:val>
                                        </p:tav>
                                      </p:tavLst>
                                    </p:anim>
                                  </p:childTnLst>
                                </p:cTn>
                              </p:par>
                              <p:par>
                                <p:cTn id="53" presetID="2" presetClass="entr" presetSubtype="2" fill="hold" nodeType="withEffect">
                                  <p:stCondLst>
                                    <p:cond delay="0"/>
                                  </p:stCondLst>
                                  <p:childTnLst>
                                    <p:set>
                                      <p:cBhvr>
                                        <p:cTn id="54" dur="1" fill="hold">
                                          <p:stCondLst>
                                            <p:cond delay="0"/>
                                          </p:stCondLst>
                                        </p:cTn>
                                        <p:tgtEl>
                                          <p:spTgt spid="37891">
                                            <p:txEl>
                                              <p:pRg st="3" end="3"/>
                                            </p:txEl>
                                          </p:spTgt>
                                        </p:tgtEl>
                                        <p:attrNameLst>
                                          <p:attrName>style.visibility</p:attrName>
                                        </p:attrNameLst>
                                      </p:cBhvr>
                                      <p:to>
                                        <p:strVal val="visible"/>
                                      </p:to>
                                    </p:set>
                                    <p:anim calcmode="lin" valueType="num">
                                      <p:cBhvr additive="base">
                                        <p:cTn id="55" dur="500" fill="hold"/>
                                        <p:tgtEl>
                                          <p:spTgt spid="37891">
                                            <p:txEl>
                                              <p:pRg st="3" end="3"/>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7891">
                                            <p:txEl>
                                              <p:pRg st="3" end="3"/>
                                            </p:txEl>
                                          </p:spTgt>
                                        </p:tgtEl>
                                        <p:attrNameLst>
                                          <p:attrName>ppt_y</p:attrName>
                                        </p:attrNameLst>
                                      </p:cBhvr>
                                      <p:tavLst>
                                        <p:tav tm="0">
                                          <p:val>
                                            <p:strVal val="#ppt_y"/>
                                          </p:val>
                                        </p:tav>
                                        <p:tav tm="100000">
                                          <p:val>
                                            <p:strVal val="#ppt_y"/>
                                          </p:val>
                                        </p:tav>
                                      </p:tavLst>
                                    </p:anim>
                                  </p:childTnLst>
                                </p:cTn>
                              </p:par>
                              <p:par>
                                <p:cTn id="57" presetID="2" presetClass="entr" presetSubtype="2" fill="hold" nodeType="withEffect">
                                  <p:stCondLst>
                                    <p:cond delay="0"/>
                                  </p:stCondLst>
                                  <p:childTnLst>
                                    <p:set>
                                      <p:cBhvr>
                                        <p:cTn id="58" dur="1" fill="hold">
                                          <p:stCondLst>
                                            <p:cond delay="0"/>
                                          </p:stCondLst>
                                        </p:cTn>
                                        <p:tgtEl>
                                          <p:spTgt spid="37891">
                                            <p:txEl>
                                              <p:pRg st="4" end="4"/>
                                            </p:txEl>
                                          </p:spTgt>
                                        </p:tgtEl>
                                        <p:attrNameLst>
                                          <p:attrName>style.visibility</p:attrName>
                                        </p:attrNameLst>
                                      </p:cBhvr>
                                      <p:to>
                                        <p:strVal val="visible"/>
                                      </p:to>
                                    </p:set>
                                    <p:anim calcmode="lin" valueType="num">
                                      <p:cBhvr additive="base">
                                        <p:cTn id="59" dur="500" fill="hold"/>
                                        <p:tgtEl>
                                          <p:spTgt spid="37891">
                                            <p:txEl>
                                              <p:pRg st="4" end="4"/>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7891">
                                            <p:txEl>
                                              <p:pRg st="4" end="4"/>
                                            </p:txEl>
                                          </p:spTgt>
                                        </p:tgtEl>
                                        <p:attrNameLst>
                                          <p:attrName>ppt_y</p:attrName>
                                        </p:attrNameLst>
                                      </p:cBhvr>
                                      <p:tavLst>
                                        <p:tav tm="0">
                                          <p:val>
                                            <p:strVal val="#ppt_y"/>
                                          </p:val>
                                        </p:tav>
                                        <p:tav tm="100000">
                                          <p:val>
                                            <p:strVal val="#ppt_y"/>
                                          </p:val>
                                        </p:tav>
                                      </p:tavLst>
                                    </p:anim>
                                  </p:childTnLst>
                                </p:cTn>
                              </p:par>
                              <p:par>
                                <p:cTn id="61" presetID="2" presetClass="entr" presetSubtype="2" fill="hold" nodeType="withEffect">
                                  <p:stCondLst>
                                    <p:cond delay="0"/>
                                  </p:stCondLst>
                                  <p:childTnLst>
                                    <p:set>
                                      <p:cBhvr>
                                        <p:cTn id="62" dur="1" fill="hold">
                                          <p:stCondLst>
                                            <p:cond delay="0"/>
                                          </p:stCondLst>
                                        </p:cTn>
                                        <p:tgtEl>
                                          <p:spTgt spid="37891">
                                            <p:txEl>
                                              <p:pRg st="5" end="5"/>
                                            </p:txEl>
                                          </p:spTgt>
                                        </p:tgtEl>
                                        <p:attrNameLst>
                                          <p:attrName>style.visibility</p:attrName>
                                        </p:attrNameLst>
                                      </p:cBhvr>
                                      <p:to>
                                        <p:strVal val="visible"/>
                                      </p:to>
                                    </p:set>
                                    <p:anim calcmode="lin" valueType="num">
                                      <p:cBhvr additive="base">
                                        <p:cTn id="63" dur="500" fill="hold"/>
                                        <p:tgtEl>
                                          <p:spTgt spid="37891">
                                            <p:txEl>
                                              <p:pRg st="5" end="5"/>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3789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 Τίτλος"/>
          <p:cNvSpPr>
            <a:spLocks noGrp="1"/>
          </p:cNvSpPr>
          <p:nvPr>
            <p:ph type="title" idx="4294967295"/>
          </p:nvPr>
        </p:nvSpPr>
        <p:spPr>
          <a:xfrm>
            <a:off x="0" y="428604"/>
            <a:ext cx="8229600" cy="1139825"/>
          </a:xfrm>
        </p:spPr>
        <p:txBody>
          <a:bodyPr anchorCtr="0"/>
          <a:lstStyle/>
          <a:p>
            <a:pPr algn="ctr"/>
            <a:r>
              <a:rPr lang="el-GR" sz="4000" dirty="0">
                <a:solidFill>
                  <a:srgbClr val="FFFF00"/>
                </a:solidFill>
                <a:latin typeface="Times New Roman" pitchFamily="18" charset="0"/>
                <a:cs typeface="Times New Roman" pitchFamily="18" charset="0"/>
              </a:rPr>
              <a:t>Παιδικά Ατυχήματα</a:t>
            </a:r>
            <a:r>
              <a:rPr lang="el-GR" sz="4000" dirty="0">
                <a:latin typeface="Times New Roman" pitchFamily="18" charset="0"/>
                <a:cs typeface="Times New Roman" pitchFamily="18" charset="0"/>
              </a:rPr>
              <a:t> </a:t>
            </a:r>
            <a:r>
              <a:rPr lang="el-GR" dirty="0" smtClean="0">
                <a:solidFill>
                  <a:srgbClr val="FFFF00"/>
                </a:solidFill>
                <a:latin typeface="Times New Roman" pitchFamily="18" charset="0"/>
                <a:cs typeface="Times New Roman" pitchFamily="18" charset="0"/>
              </a:rPr>
              <a:t>- </a:t>
            </a:r>
            <a:r>
              <a:rPr lang="el-GR" sz="4000" dirty="0" smtClean="0">
                <a:solidFill>
                  <a:srgbClr val="FFFF00"/>
                </a:solidFill>
                <a:latin typeface="Times New Roman" pitchFamily="18" charset="0"/>
                <a:cs typeface="Times New Roman" pitchFamily="18" charset="0"/>
              </a:rPr>
              <a:t>Τ</a:t>
            </a:r>
            <a:r>
              <a:rPr lang="el-GR" dirty="0" smtClean="0">
                <a:solidFill>
                  <a:srgbClr val="FFFF00"/>
                </a:solidFill>
                <a:latin typeface="Times New Roman" pitchFamily="18" charset="0"/>
                <a:cs typeface="Times New Roman" pitchFamily="18" charset="0"/>
              </a:rPr>
              <a:t>αξινόμηση</a:t>
            </a:r>
            <a:endParaRPr lang="el-GR" dirty="0">
              <a:solidFill>
                <a:srgbClr val="FFFF00"/>
              </a:solidFill>
              <a:latin typeface="Times New Roman" pitchFamily="18" charset="0"/>
              <a:cs typeface="Times New Roman" pitchFamily="18" charset="0"/>
            </a:endParaRPr>
          </a:p>
        </p:txBody>
      </p:sp>
      <p:sp>
        <p:nvSpPr>
          <p:cNvPr id="3" name="2 - Θέση περιεχομένου"/>
          <p:cNvSpPr>
            <a:spLocks noGrp="1"/>
          </p:cNvSpPr>
          <p:nvPr>
            <p:ph sz="half" idx="4294967295"/>
          </p:nvPr>
        </p:nvSpPr>
        <p:spPr>
          <a:xfrm>
            <a:off x="0" y="2000250"/>
            <a:ext cx="7472363" cy="4525963"/>
          </a:xfrm>
        </p:spPr>
        <p:txBody>
          <a:bodyPr>
            <a:normAutofit/>
          </a:bodyPr>
          <a:lstStyle/>
          <a:p>
            <a:pPr>
              <a:buFont typeface="Wingdings" pitchFamily="2" charset="2"/>
              <a:buNone/>
            </a:pPr>
            <a:endParaRPr lang="el-GR" sz="2100" dirty="0"/>
          </a:p>
          <a:p>
            <a:pPr>
              <a:lnSpc>
                <a:spcPct val="200000"/>
              </a:lnSpc>
              <a:buClr>
                <a:schemeClr val="tx1"/>
              </a:buClr>
            </a:pPr>
            <a:r>
              <a:rPr lang="el-GR" sz="2400" b="1" dirty="0">
                <a:solidFill>
                  <a:srgbClr val="FFC000"/>
                </a:solidFill>
                <a:latin typeface="Times New Roman" pitchFamily="18" charset="0"/>
                <a:cs typeface="Times New Roman" pitchFamily="18" charset="0"/>
              </a:rPr>
              <a:t>1</a:t>
            </a:r>
            <a:r>
              <a:rPr lang="el-GR" sz="2400" b="1" baseline="30000" dirty="0">
                <a:solidFill>
                  <a:srgbClr val="FFC000"/>
                </a:solidFill>
                <a:latin typeface="Times New Roman" pitchFamily="18" charset="0"/>
                <a:cs typeface="Times New Roman" pitchFamily="18" charset="0"/>
              </a:rPr>
              <a:t>η</a:t>
            </a:r>
            <a:r>
              <a:rPr lang="el-GR" sz="2400" b="1" dirty="0">
                <a:solidFill>
                  <a:srgbClr val="FFC000"/>
                </a:solidFill>
                <a:latin typeface="Times New Roman" pitchFamily="18" charset="0"/>
                <a:cs typeface="Times New Roman" pitchFamily="18" charset="0"/>
              </a:rPr>
              <a:t> κατηγορία</a:t>
            </a:r>
            <a:r>
              <a:rPr lang="el-GR" sz="2400" dirty="0">
                <a:latin typeface="Times New Roman" pitchFamily="18" charset="0"/>
                <a:cs typeface="Times New Roman" pitchFamily="18" charset="0"/>
              </a:rPr>
              <a:t>: Ατυχήματα στο σπίτι και στον περιβάλλοντα χώρο</a:t>
            </a:r>
          </a:p>
          <a:p>
            <a:pPr>
              <a:lnSpc>
                <a:spcPct val="200000"/>
              </a:lnSpc>
              <a:buClr>
                <a:schemeClr val="tx1"/>
              </a:buClr>
            </a:pPr>
            <a:r>
              <a:rPr lang="el-GR" sz="2400" b="1" dirty="0">
                <a:solidFill>
                  <a:srgbClr val="FFC000"/>
                </a:solidFill>
                <a:latin typeface="Times New Roman" pitchFamily="18" charset="0"/>
                <a:cs typeface="Times New Roman" pitchFamily="18" charset="0"/>
              </a:rPr>
              <a:t>2</a:t>
            </a:r>
            <a:r>
              <a:rPr lang="el-GR" sz="2400" b="1" baseline="30000" dirty="0">
                <a:solidFill>
                  <a:srgbClr val="FFC000"/>
                </a:solidFill>
                <a:latin typeface="Times New Roman" pitchFamily="18" charset="0"/>
                <a:cs typeface="Times New Roman" pitchFamily="18" charset="0"/>
              </a:rPr>
              <a:t>η</a:t>
            </a:r>
            <a:r>
              <a:rPr lang="el-GR" sz="2400" b="1" dirty="0">
                <a:solidFill>
                  <a:srgbClr val="FFC000"/>
                </a:solidFill>
                <a:latin typeface="Times New Roman" pitchFamily="18" charset="0"/>
                <a:cs typeface="Times New Roman" pitchFamily="18" charset="0"/>
              </a:rPr>
              <a:t> κατηγορία</a:t>
            </a:r>
            <a:r>
              <a:rPr lang="el-GR" sz="2400" dirty="0">
                <a:latin typeface="Times New Roman" pitchFamily="18" charset="0"/>
                <a:cs typeface="Times New Roman" pitchFamily="18" charset="0"/>
              </a:rPr>
              <a:t>: Ατυχήματα έξω από το σπίτι </a:t>
            </a:r>
          </a:p>
          <a:p>
            <a:pPr>
              <a:lnSpc>
                <a:spcPct val="200000"/>
              </a:lnSpc>
              <a:buClr>
                <a:schemeClr val="tx1"/>
              </a:buClr>
            </a:pPr>
            <a:r>
              <a:rPr lang="el-GR" sz="2400" b="1" dirty="0">
                <a:solidFill>
                  <a:srgbClr val="FFC000"/>
                </a:solidFill>
                <a:latin typeface="Times New Roman" pitchFamily="18" charset="0"/>
                <a:cs typeface="Times New Roman" pitchFamily="18" charset="0"/>
              </a:rPr>
              <a:t>3</a:t>
            </a:r>
            <a:r>
              <a:rPr lang="el-GR" sz="2400" b="1" baseline="30000" dirty="0">
                <a:solidFill>
                  <a:srgbClr val="FFC000"/>
                </a:solidFill>
                <a:latin typeface="Times New Roman" pitchFamily="18" charset="0"/>
                <a:cs typeface="Times New Roman" pitchFamily="18" charset="0"/>
              </a:rPr>
              <a:t>η</a:t>
            </a:r>
            <a:r>
              <a:rPr lang="el-GR" sz="2400" b="1" dirty="0">
                <a:solidFill>
                  <a:srgbClr val="FFC000"/>
                </a:solidFill>
                <a:latin typeface="Times New Roman" pitchFamily="18" charset="0"/>
                <a:cs typeface="Times New Roman" pitchFamily="18" charset="0"/>
              </a:rPr>
              <a:t> κατηγορία</a:t>
            </a:r>
            <a:r>
              <a:rPr lang="el-GR" sz="2400" dirty="0">
                <a:latin typeface="Times New Roman" pitchFamily="18" charset="0"/>
                <a:cs typeface="Times New Roman" pitchFamily="18" charset="0"/>
              </a:rPr>
              <a:t>: Μη ταξινομήσιμα</a:t>
            </a:r>
            <a:endParaRPr lang="el-GR" sz="2400" dirty="0">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0" y="714375"/>
            <a:ext cx="8229600" cy="1066800"/>
          </a:xfrm>
        </p:spPr>
        <p:txBody>
          <a:bodyPr anchorCtr="0">
            <a:noAutofit/>
          </a:bodyPr>
          <a:lstStyle/>
          <a:p>
            <a:pPr algn="ctr"/>
            <a:r>
              <a:rPr lang="el-GR" dirty="0">
                <a:solidFill>
                  <a:srgbClr val="FFFF00"/>
                </a:solidFill>
                <a:latin typeface="Times New Roman" pitchFamily="18" charset="0"/>
                <a:cs typeface="Times New Roman" pitchFamily="18" charset="0"/>
              </a:rPr>
              <a:t>Παιδικά Ατυχήματα</a:t>
            </a:r>
            <a:br>
              <a:rPr lang="el-GR" dirty="0">
                <a:solidFill>
                  <a:srgbClr val="FFFF00"/>
                </a:solidFill>
                <a:latin typeface="Times New Roman" pitchFamily="18" charset="0"/>
                <a:cs typeface="Times New Roman" pitchFamily="18" charset="0"/>
              </a:rPr>
            </a:br>
            <a:r>
              <a:rPr lang="el-GR" dirty="0">
                <a:solidFill>
                  <a:srgbClr val="FFFF00"/>
                </a:solidFill>
                <a:latin typeface="Times New Roman" pitchFamily="18" charset="0"/>
                <a:cs typeface="Times New Roman" pitchFamily="18" charset="0"/>
              </a:rPr>
              <a:t>Είδη ανά Ηλικία</a:t>
            </a:r>
          </a:p>
        </p:txBody>
      </p:sp>
      <p:sp>
        <p:nvSpPr>
          <p:cNvPr id="3" name="2 - Θέση περιεχομένου"/>
          <p:cNvSpPr>
            <a:spLocks noGrp="1"/>
          </p:cNvSpPr>
          <p:nvPr>
            <p:ph sz="half" idx="4294967295"/>
          </p:nvPr>
        </p:nvSpPr>
        <p:spPr>
          <a:xfrm>
            <a:off x="1" y="2071688"/>
            <a:ext cx="4429124" cy="4429146"/>
          </a:xfrm>
        </p:spPr>
        <p:txBody>
          <a:bodyPr>
            <a:normAutofit/>
          </a:bodyPr>
          <a:lstStyle/>
          <a:p>
            <a:pPr>
              <a:lnSpc>
                <a:spcPct val="80000"/>
              </a:lnSpc>
              <a:buFont typeface="Wingdings" pitchFamily="2" charset="2"/>
              <a:buNone/>
            </a:pPr>
            <a:r>
              <a:rPr lang="el-GR" sz="2400" b="1" dirty="0">
                <a:solidFill>
                  <a:srgbClr val="FFC000"/>
                </a:solidFill>
                <a:latin typeface="Times New Roman" pitchFamily="18" charset="0"/>
              </a:rPr>
              <a:t>Βρεφική </a:t>
            </a:r>
            <a:r>
              <a:rPr lang="el-GR" sz="2400" b="1" dirty="0" smtClean="0">
                <a:solidFill>
                  <a:srgbClr val="FFC000"/>
                </a:solidFill>
                <a:latin typeface="Times New Roman" pitchFamily="18" charset="0"/>
              </a:rPr>
              <a:t>ηλικία (0 - 1 έτους)</a:t>
            </a:r>
            <a:endParaRPr lang="el-GR" sz="2400" b="1" dirty="0">
              <a:solidFill>
                <a:srgbClr val="FFC000"/>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cs typeface="Times New Roman" pitchFamily="18" charset="0"/>
              </a:rPr>
              <a:t>Πτώσεις</a:t>
            </a:r>
            <a:endParaRPr lang="en-US" sz="2400" dirty="0">
              <a:solidFill>
                <a:schemeClr val="tx1"/>
              </a:solidFill>
              <a:latin typeface="Times New Roman" pitchFamily="18" charset="0"/>
              <a:cs typeface="Times New Roman" pitchFamily="18" charset="0"/>
            </a:endParaRPr>
          </a:p>
          <a:p>
            <a:pPr lvl="1">
              <a:lnSpc>
                <a:spcPct val="80000"/>
              </a:lnSpc>
              <a:buClrTx/>
              <a:buFont typeface="Arial" charset="0"/>
              <a:buChar char="•"/>
            </a:pPr>
            <a:r>
              <a:rPr lang="el-GR" sz="2400" dirty="0" err="1">
                <a:solidFill>
                  <a:schemeClr val="tx1"/>
                </a:solidFill>
                <a:latin typeface="Times New Roman" pitchFamily="18" charset="0"/>
                <a:cs typeface="Times New Roman" pitchFamily="18" charset="0"/>
              </a:rPr>
              <a:t>Εισροφήσεις</a:t>
            </a:r>
            <a:r>
              <a:rPr lang="el-GR" sz="2400" dirty="0">
                <a:solidFill>
                  <a:schemeClr val="tx1"/>
                </a:solidFill>
                <a:latin typeface="Times New Roman" pitchFamily="18" charset="0"/>
                <a:cs typeface="Times New Roman" pitchFamily="18" charset="0"/>
              </a:rPr>
              <a:t> και κατάποση ξένων σωμάτων</a:t>
            </a:r>
          </a:p>
          <a:p>
            <a:pPr lvl="1">
              <a:lnSpc>
                <a:spcPct val="80000"/>
              </a:lnSpc>
              <a:buClrTx/>
              <a:buFont typeface="Arial" charset="0"/>
              <a:buChar char="•"/>
            </a:pPr>
            <a:r>
              <a:rPr lang="el-GR" sz="2400" dirty="0">
                <a:solidFill>
                  <a:schemeClr val="tx1"/>
                </a:solidFill>
                <a:latin typeface="Times New Roman" pitchFamily="18" charset="0"/>
                <a:cs typeface="Times New Roman" pitchFamily="18" charset="0"/>
              </a:rPr>
              <a:t>Δηλητηριάσεις</a:t>
            </a:r>
            <a:r>
              <a:rPr lang="el-GR" sz="2400" b="1" dirty="0">
                <a:solidFill>
                  <a:schemeClr val="tx1"/>
                </a:solidFill>
                <a:latin typeface="Times New Roman" pitchFamily="18" charset="0"/>
                <a:cs typeface="Times New Roman" pitchFamily="18" charset="0"/>
              </a:rPr>
              <a:t> </a:t>
            </a:r>
          </a:p>
          <a:p>
            <a:pPr lvl="1">
              <a:lnSpc>
                <a:spcPct val="80000"/>
              </a:lnSpc>
              <a:buClrTx/>
              <a:buFont typeface="Arial" charset="0"/>
              <a:buChar char="•"/>
            </a:pPr>
            <a:r>
              <a:rPr lang="el-GR" sz="2400" dirty="0">
                <a:solidFill>
                  <a:schemeClr val="tx1"/>
                </a:solidFill>
                <a:latin typeface="Times New Roman" pitchFamily="18" charset="0"/>
                <a:cs typeface="Times New Roman" pitchFamily="18" charset="0"/>
              </a:rPr>
              <a:t>Εγκαύματα</a:t>
            </a:r>
          </a:p>
          <a:p>
            <a:pPr>
              <a:lnSpc>
                <a:spcPct val="80000"/>
              </a:lnSpc>
              <a:buClrTx/>
              <a:buFont typeface="Arial" charset="0"/>
              <a:buChar char="•"/>
            </a:pPr>
            <a:endParaRPr lang="el-GR" sz="2400" dirty="0">
              <a:latin typeface="Times New Roman" pitchFamily="18" charset="0"/>
            </a:endParaRPr>
          </a:p>
          <a:p>
            <a:pPr>
              <a:lnSpc>
                <a:spcPct val="80000"/>
              </a:lnSpc>
              <a:buClrTx/>
              <a:buFont typeface="Wingdings" pitchFamily="2" charset="2"/>
              <a:buNone/>
            </a:pPr>
            <a:r>
              <a:rPr lang="el-GR" sz="2400" b="1" dirty="0">
                <a:solidFill>
                  <a:srgbClr val="FFC000"/>
                </a:solidFill>
                <a:latin typeface="Times New Roman" pitchFamily="18" charset="0"/>
              </a:rPr>
              <a:t>Νηπιακή </a:t>
            </a:r>
            <a:r>
              <a:rPr lang="el-GR" sz="2400" b="1" dirty="0" smtClean="0">
                <a:solidFill>
                  <a:srgbClr val="FFC000"/>
                </a:solidFill>
                <a:latin typeface="Times New Roman" pitchFamily="18" charset="0"/>
              </a:rPr>
              <a:t>ηλικία (1 - 5 ετών)</a:t>
            </a:r>
            <a:endParaRPr lang="el-GR" sz="2400" b="1" dirty="0">
              <a:solidFill>
                <a:srgbClr val="FFC000"/>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rPr>
              <a:t>Πτώσεις</a:t>
            </a:r>
          </a:p>
          <a:p>
            <a:pPr lvl="1">
              <a:lnSpc>
                <a:spcPct val="80000"/>
              </a:lnSpc>
              <a:buClrTx/>
              <a:buFont typeface="Arial" charset="0"/>
              <a:buChar char="•"/>
            </a:pPr>
            <a:r>
              <a:rPr lang="el-GR" sz="2400" dirty="0" smtClean="0">
                <a:solidFill>
                  <a:schemeClr val="tx1"/>
                </a:solidFill>
                <a:latin typeface="Times New Roman" pitchFamily="18" charset="0"/>
              </a:rPr>
              <a:t>Πνιγμός</a:t>
            </a:r>
            <a:endParaRPr lang="el-GR" sz="2400" dirty="0">
              <a:solidFill>
                <a:schemeClr val="tx1"/>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rPr>
              <a:t>Δηλητηριάσεις</a:t>
            </a:r>
          </a:p>
          <a:p>
            <a:pPr lvl="1">
              <a:lnSpc>
                <a:spcPct val="80000"/>
              </a:lnSpc>
              <a:buClrTx/>
              <a:buFont typeface="Arial" charset="0"/>
              <a:buChar char="•"/>
            </a:pPr>
            <a:r>
              <a:rPr lang="el-GR" sz="2400" dirty="0">
                <a:solidFill>
                  <a:schemeClr val="tx1"/>
                </a:solidFill>
                <a:latin typeface="Times New Roman" pitchFamily="18" charset="0"/>
              </a:rPr>
              <a:t>Εγκαύματα </a:t>
            </a:r>
          </a:p>
        </p:txBody>
      </p:sp>
      <p:sp>
        <p:nvSpPr>
          <p:cNvPr id="5" name="4 - Θέση περιεχομένου"/>
          <p:cNvSpPr>
            <a:spLocks noGrp="1"/>
          </p:cNvSpPr>
          <p:nvPr>
            <p:ph sz="half" idx="4294967295"/>
          </p:nvPr>
        </p:nvSpPr>
        <p:spPr>
          <a:xfrm>
            <a:off x="4429124" y="2071678"/>
            <a:ext cx="4714876" cy="4786322"/>
          </a:xfrm>
        </p:spPr>
        <p:txBody>
          <a:bodyPr>
            <a:normAutofit lnSpcReduction="10000"/>
          </a:bodyPr>
          <a:lstStyle/>
          <a:p>
            <a:pPr>
              <a:lnSpc>
                <a:spcPct val="80000"/>
              </a:lnSpc>
              <a:buFont typeface="Wingdings" pitchFamily="2" charset="2"/>
              <a:buNone/>
            </a:pPr>
            <a:r>
              <a:rPr lang="el-GR" sz="2400" b="1" dirty="0">
                <a:solidFill>
                  <a:srgbClr val="FFC000"/>
                </a:solidFill>
                <a:latin typeface="Times New Roman" pitchFamily="18" charset="0"/>
              </a:rPr>
              <a:t>Πρώτη σχολική </a:t>
            </a:r>
            <a:r>
              <a:rPr lang="el-GR" sz="2400" b="1" dirty="0" smtClean="0">
                <a:solidFill>
                  <a:srgbClr val="FFC000"/>
                </a:solidFill>
                <a:latin typeface="Times New Roman" pitchFamily="18" charset="0"/>
              </a:rPr>
              <a:t>ηλικία (5-9 ετών)</a:t>
            </a:r>
            <a:endParaRPr lang="el-GR" sz="2400" b="1" dirty="0">
              <a:solidFill>
                <a:srgbClr val="FFC000"/>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rPr>
              <a:t>Τροχαία </a:t>
            </a:r>
          </a:p>
          <a:p>
            <a:pPr lvl="1">
              <a:lnSpc>
                <a:spcPct val="80000"/>
              </a:lnSpc>
              <a:buClrTx/>
              <a:buFont typeface="Arial" charset="0"/>
              <a:buChar char="•"/>
            </a:pPr>
            <a:r>
              <a:rPr lang="el-GR" sz="2400" dirty="0" smtClean="0">
                <a:solidFill>
                  <a:schemeClr val="tx1"/>
                </a:solidFill>
                <a:latin typeface="Times New Roman" pitchFamily="18" charset="0"/>
              </a:rPr>
              <a:t>Πνιγμός </a:t>
            </a:r>
            <a:endParaRPr lang="el-GR" sz="2400" dirty="0">
              <a:solidFill>
                <a:schemeClr val="tx1"/>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rPr>
              <a:t>Εγκαύματα</a:t>
            </a:r>
          </a:p>
          <a:p>
            <a:pPr lvl="1">
              <a:lnSpc>
                <a:spcPct val="80000"/>
              </a:lnSpc>
              <a:buClrTx/>
              <a:buFont typeface="Arial" charset="0"/>
              <a:buChar char="•"/>
            </a:pPr>
            <a:r>
              <a:rPr lang="el-GR" sz="2400" dirty="0">
                <a:solidFill>
                  <a:schemeClr val="tx1"/>
                </a:solidFill>
                <a:latin typeface="Times New Roman" pitchFamily="18" charset="0"/>
              </a:rPr>
              <a:t>Πτώσεις</a:t>
            </a:r>
          </a:p>
          <a:p>
            <a:pPr>
              <a:lnSpc>
                <a:spcPct val="80000"/>
              </a:lnSpc>
              <a:buFont typeface="Wingdings" pitchFamily="2" charset="2"/>
              <a:buNone/>
            </a:pPr>
            <a:endParaRPr lang="el-GR" sz="2400" dirty="0">
              <a:latin typeface="Times New Roman" pitchFamily="18" charset="0"/>
            </a:endParaRPr>
          </a:p>
          <a:p>
            <a:pPr>
              <a:lnSpc>
                <a:spcPct val="80000"/>
              </a:lnSpc>
              <a:buFont typeface="Wingdings" pitchFamily="2" charset="2"/>
              <a:buNone/>
            </a:pPr>
            <a:endParaRPr lang="el-GR" sz="2400" dirty="0">
              <a:solidFill>
                <a:srgbClr val="FFC000"/>
              </a:solidFill>
              <a:latin typeface="Times New Roman" pitchFamily="18" charset="0"/>
            </a:endParaRPr>
          </a:p>
          <a:p>
            <a:pPr>
              <a:lnSpc>
                <a:spcPct val="80000"/>
              </a:lnSpc>
              <a:buFont typeface="Wingdings" pitchFamily="2" charset="2"/>
              <a:buNone/>
            </a:pPr>
            <a:r>
              <a:rPr lang="el-GR" sz="2400" b="1" dirty="0">
                <a:solidFill>
                  <a:srgbClr val="FFC000"/>
                </a:solidFill>
                <a:latin typeface="Times New Roman" pitchFamily="18" charset="0"/>
              </a:rPr>
              <a:t>Προεφηβική </a:t>
            </a:r>
            <a:r>
              <a:rPr lang="el-GR" sz="2400" b="1" dirty="0" smtClean="0">
                <a:solidFill>
                  <a:srgbClr val="FFC000"/>
                </a:solidFill>
                <a:latin typeface="Times New Roman" pitchFamily="18" charset="0"/>
              </a:rPr>
              <a:t>ηλικία (10 – 14 ετών)</a:t>
            </a:r>
            <a:endParaRPr lang="el-GR" sz="2400" b="1" dirty="0">
              <a:solidFill>
                <a:srgbClr val="FFC000"/>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rPr>
              <a:t>Τροχαία </a:t>
            </a:r>
          </a:p>
          <a:p>
            <a:pPr lvl="1">
              <a:lnSpc>
                <a:spcPct val="80000"/>
              </a:lnSpc>
              <a:buClrTx/>
              <a:buFont typeface="Arial" charset="0"/>
              <a:buChar char="•"/>
            </a:pPr>
            <a:r>
              <a:rPr lang="el-GR" sz="2400" dirty="0" smtClean="0">
                <a:solidFill>
                  <a:schemeClr val="tx1"/>
                </a:solidFill>
                <a:latin typeface="Times New Roman" pitchFamily="18" charset="0"/>
              </a:rPr>
              <a:t>Πνιγμός</a:t>
            </a:r>
            <a:endParaRPr lang="el-GR" sz="2400" dirty="0">
              <a:solidFill>
                <a:schemeClr val="tx1"/>
              </a:solidFill>
              <a:latin typeface="Times New Roman" pitchFamily="18" charset="0"/>
            </a:endParaRPr>
          </a:p>
          <a:p>
            <a:pPr lvl="1">
              <a:lnSpc>
                <a:spcPct val="80000"/>
              </a:lnSpc>
              <a:buClrTx/>
              <a:buFont typeface="Arial" charset="0"/>
              <a:buChar char="•"/>
            </a:pPr>
            <a:r>
              <a:rPr lang="el-GR" sz="2400" dirty="0">
                <a:solidFill>
                  <a:schemeClr val="tx1"/>
                </a:solidFill>
                <a:latin typeface="Times New Roman" pitchFamily="18" charset="0"/>
              </a:rPr>
              <a:t>Πτώσεις</a:t>
            </a:r>
          </a:p>
          <a:p>
            <a:pPr lvl="1">
              <a:lnSpc>
                <a:spcPct val="80000"/>
              </a:lnSpc>
              <a:buClrTx/>
              <a:buFont typeface="Arial" charset="0"/>
              <a:buChar char="•"/>
            </a:pPr>
            <a:r>
              <a:rPr lang="el-GR" sz="2400" dirty="0" smtClean="0">
                <a:solidFill>
                  <a:schemeClr val="tx1"/>
                </a:solidFill>
                <a:latin typeface="Times New Roman" pitchFamily="18" charset="0"/>
              </a:rPr>
              <a:t>Εγκαύματα</a:t>
            </a:r>
          </a:p>
          <a:p>
            <a:pPr lvl="1">
              <a:lnSpc>
                <a:spcPct val="80000"/>
              </a:lnSpc>
              <a:buClrTx/>
              <a:buFont typeface="Arial" charset="0"/>
              <a:buChar char="•"/>
            </a:pPr>
            <a:r>
              <a:rPr lang="el-GR" sz="2400" dirty="0" smtClean="0">
                <a:solidFill>
                  <a:schemeClr val="tx1"/>
                </a:solidFill>
                <a:latin typeface="Times New Roman" pitchFamily="18" charset="0"/>
              </a:rPr>
              <a:t>Αυτοκτονίες</a:t>
            </a:r>
          </a:p>
          <a:p>
            <a:pPr lvl="1">
              <a:lnSpc>
                <a:spcPct val="80000"/>
              </a:lnSpc>
              <a:buClrTx/>
              <a:buFont typeface="Arial" charset="0"/>
              <a:buChar char="•"/>
            </a:pPr>
            <a:r>
              <a:rPr lang="el-GR" sz="2400" dirty="0" smtClean="0">
                <a:solidFill>
                  <a:schemeClr val="tx1"/>
                </a:solidFill>
                <a:latin typeface="Times New Roman" pitchFamily="18" charset="0"/>
              </a:rPr>
              <a:t>Εξαρτησιογόνες ουσίες </a:t>
            </a:r>
            <a:endParaRPr lang="el-GR" sz="2400" dirty="0">
              <a:solidFill>
                <a:schemeClr val="tx1"/>
              </a:solidFill>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 Τίτλος"/>
          <p:cNvSpPr>
            <a:spLocks noGrp="1"/>
          </p:cNvSpPr>
          <p:nvPr>
            <p:ph type="title" idx="4294967295"/>
          </p:nvPr>
        </p:nvSpPr>
        <p:spPr>
          <a:xfrm>
            <a:off x="428596" y="642918"/>
            <a:ext cx="8229600" cy="1066800"/>
          </a:xfrm>
        </p:spPr>
        <p:txBody>
          <a:bodyPr anchorCtr="0">
            <a:noAutofit/>
          </a:bodyPr>
          <a:lstStyle/>
          <a:p>
            <a:pPr algn="ctr"/>
            <a:r>
              <a:rPr lang="el-GR" dirty="0">
                <a:solidFill>
                  <a:srgbClr val="FFFF00"/>
                </a:solidFill>
                <a:latin typeface="Times New Roman" pitchFamily="18" charset="0"/>
                <a:cs typeface="Times New Roman" pitchFamily="18" charset="0"/>
              </a:rPr>
              <a:t>Παιδικά </a:t>
            </a:r>
            <a:r>
              <a:rPr lang="el-GR" dirty="0" smtClean="0">
                <a:solidFill>
                  <a:srgbClr val="FFFF00"/>
                </a:solidFill>
                <a:latin typeface="Times New Roman" pitchFamily="18" charset="0"/>
                <a:cs typeface="Times New Roman" pitchFamily="18" charset="0"/>
              </a:rPr>
              <a:t>Ατυχήματα Αίτια</a:t>
            </a:r>
            <a:endParaRPr lang="el-GR" dirty="0">
              <a:solidFill>
                <a:srgbClr val="FFFF00"/>
              </a:solidFill>
              <a:latin typeface="Times New Roman" pitchFamily="18" charset="0"/>
              <a:cs typeface="Times New Roman" pitchFamily="18" charset="0"/>
            </a:endParaRPr>
          </a:p>
        </p:txBody>
      </p:sp>
      <p:sp>
        <p:nvSpPr>
          <p:cNvPr id="3" name="2 - Θέση περιεχομένου"/>
          <p:cNvSpPr>
            <a:spLocks noGrp="1"/>
          </p:cNvSpPr>
          <p:nvPr>
            <p:ph sz="half" idx="4294967295"/>
          </p:nvPr>
        </p:nvSpPr>
        <p:spPr>
          <a:xfrm>
            <a:off x="500034" y="1857364"/>
            <a:ext cx="8286750" cy="4597400"/>
          </a:xfrm>
        </p:spPr>
        <p:txBody>
          <a:bodyPr>
            <a:normAutofit/>
          </a:bodyPr>
          <a:lstStyle/>
          <a:p>
            <a:pPr>
              <a:lnSpc>
                <a:spcPct val="90000"/>
              </a:lnSpc>
              <a:buClrTx/>
              <a:buFont typeface="Wingdings" pitchFamily="2" charset="2"/>
              <a:buNone/>
            </a:pPr>
            <a:r>
              <a:rPr lang="el-GR" sz="2400" dirty="0" smtClean="0">
                <a:solidFill>
                  <a:srgbClr val="FFC000"/>
                </a:solidFill>
                <a:latin typeface="Times New Roman" pitchFamily="18" charset="0"/>
                <a:cs typeface="Times New Roman" pitchFamily="18" charset="0"/>
              </a:rPr>
              <a:t>Οι </a:t>
            </a:r>
            <a:r>
              <a:rPr lang="el-GR" sz="2400" dirty="0">
                <a:solidFill>
                  <a:srgbClr val="FFC000"/>
                </a:solidFill>
                <a:latin typeface="Times New Roman" pitchFamily="18" charset="0"/>
                <a:cs typeface="Times New Roman" pitchFamily="18" charset="0"/>
              </a:rPr>
              <a:t>κυριότερες αιτίες πηγάζουν από</a:t>
            </a:r>
            <a:r>
              <a:rPr lang="el-GR" sz="2400" dirty="0">
                <a:latin typeface="Times New Roman" pitchFamily="18" charset="0"/>
                <a:cs typeface="Times New Roman" pitchFamily="18" charset="0"/>
              </a:rPr>
              <a:t>:</a:t>
            </a:r>
          </a:p>
          <a:p>
            <a:pPr>
              <a:lnSpc>
                <a:spcPct val="90000"/>
              </a:lnSpc>
              <a:buClrTx/>
            </a:pPr>
            <a:r>
              <a:rPr lang="el-GR" sz="2400" dirty="0">
                <a:latin typeface="Times New Roman" pitchFamily="18" charset="0"/>
                <a:cs typeface="Times New Roman" pitchFamily="18" charset="0"/>
              </a:rPr>
              <a:t>Την ηλικία </a:t>
            </a:r>
            <a:endParaRPr lang="el-GR" sz="2400" dirty="0" smtClean="0">
              <a:latin typeface="Times New Roman" pitchFamily="18" charset="0"/>
              <a:cs typeface="Times New Roman" pitchFamily="18" charset="0"/>
            </a:endParaRPr>
          </a:p>
          <a:p>
            <a:pPr>
              <a:lnSpc>
                <a:spcPct val="90000"/>
              </a:lnSpc>
              <a:buClrTx/>
            </a:pPr>
            <a:r>
              <a:rPr lang="el-GR" sz="2400" dirty="0">
                <a:latin typeface="Times New Roman" pitchFamily="18" charset="0"/>
                <a:cs typeface="Times New Roman" pitchFamily="18" charset="0"/>
              </a:rPr>
              <a:t>Το φύλο </a:t>
            </a:r>
          </a:p>
          <a:p>
            <a:pPr>
              <a:lnSpc>
                <a:spcPct val="90000"/>
              </a:lnSpc>
              <a:buClrTx/>
            </a:pPr>
            <a:r>
              <a:rPr lang="el-GR" sz="2400" dirty="0" smtClean="0">
                <a:latin typeface="Times New Roman" pitchFamily="18" charset="0"/>
                <a:cs typeface="Times New Roman" pitchFamily="18" charset="0"/>
              </a:rPr>
              <a:t>Την </a:t>
            </a:r>
            <a:r>
              <a:rPr lang="el-GR" sz="2400" dirty="0">
                <a:latin typeface="Times New Roman" pitchFamily="18" charset="0"/>
                <a:cs typeface="Times New Roman" pitchFamily="18" charset="0"/>
              </a:rPr>
              <a:t>ιδιοσυγκρασία του κάθε παιδιού </a:t>
            </a:r>
          </a:p>
          <a:p>
            <a:pPr>
              <a:lnSpc>
                <a:spcPct val="90000"/>
              </a:lnSpc>
              <a:buClrTx/>
              <a:buFont typeface="Wingdings" pitchFamily="2" charset="2"/>
              <a:buNone/>
            </a:pPr>
            <a:endParaRPr lang="el-GR" sz="2400" dirty="0" smtClean="0">
              <a:latin typeface="Times New Roman" pitchFamily="18" charset="0"/>
              <a:cs typeface="Times New Roman" pitchFamily="18" charset="0"/>
            </a:endParaRPr>
          </a:p>
          <a:p>
            <a:pPr>
              <a:lnSpc>
                <a:spcPct val="90000"/>
              </a:lnSpc>
              <a:buClrTx/>
              <a:buFont typeface="Wingdings" pitchFamily="2" charset="2"/>
              <a:buNone/>
            </a:pPr>
            <a:r>
              <a:rPr lang="el-GR" sz="2400" dirty="0" smtClean="0">
                <a:solidFill>
                  <a:srgbClr val="FFC000"/>
                </a:solidFill>
                <a:latin typeface="Times New Roman" pitchFamily="18" charset="0"/>
                <a:cs typeface="Times New Roman" pitchFamily="18" charset="0"/>
              </a:rPr>
              <a:t>Επιπλέον </a:t>
            </a:r>
            <a:r>
              <a:rPr lang="el-GR" sz="2400" dirty="0">
                <a:solidFill>
                  <a:srgbClr val="FFC000"/>
                </a:solidFill>
                <a:latin typeface="Times New Roman" pitchFamily="18" charset="0"/>
                <a:cs typeface="Times New Roman" pitchFamily="18" charset="0"/>
              </a:rPr>
              <a:t>λόγοι </a:t>
            </a:r>
            <a:r>
              <a:rPr lang="el-GR" sz="2400" dirty="0">
                <a:latin typeface="Times New Roman" pitchFamily="18" charset="0"/>
                <a:cs typeface="Times New Roman" pitchFamily="18" charset="0"/>
              </a:rPr>
              <a:t>στην πρόκληση ατυχημάτων:</a:t>
            </a:r>
          </a:p>
          <a:p>
            <a:pPr>
              <a:lnSpc>
                <a:spcPct val="90000"/>
              </a:lnSpc>
              <a:buClrTx/>
            </a:pPr>
            <a:r>
              <a:rPr lang="el-GR" sz="2400" dirty="0">
                <a:latin typeface="Times New Roman" pitchFamily="18" charset="0"/>
                <a:cs typeface="Times New Roman" pitchFamily="18" charset="0"/>
              </a:rPr>
              <a:t>Η άγνοια</a:t>
            </a:r>
          </a:p>
          <a:p>
            <a:pPr>
              <a:lnSpc>
                <a:spcPct val="90000"/>
              </a:lnSpc>
              <a:buClrTx/>
            </a:pPr>
            <a:r>
              <a:rPr lang="el-GR" sz="2400" dirty="0">
                <a:latin typeface="Times New Roman" pitchFamily="18" charset="0"/>
                <a:cs typeface="Times New Roman" pitchFamily="18" charset="0"/>
              </a:rPr>
              <a:t>Η έλλειψη αγωγής και ενημέρωσης των γονέων ή όσων έχουν την επίβλεψη των παιδιών</a:t>
            </a:r>
          </a:p>
          <a:p>
            <a:pPr>
              <a:lnSpc>
                <a:spcPct val="90000"/>
              </a:lnSpc>
              <a:buClrTx/>
            </a:pPr>
            <a:r>
              <a:rPr lang="el-GR" sz="2400" dirty="0">
                <a:latin typeface="Times New Roman" pitchFamily="18" charset="0"/>
                <a:cs typeface="Times New Roman" pitchFamily="18" charset="0"/>
              </a:rPr>
              <a:t>Κοινωνικό – οικονομική κατάσταση των γονέων </a:t>
            </a:r>
          </a:p>
          <a:p>
            <a:pPr>
              <a:lnSpc>
                <a:spcPct val="90000"/>
              </a:lnSpc>
              <a:buClrTx/>
            </a:pPr>
            <a:r>
              <a:rPr lang="el-GR" sz="2400" dirty="0">
                <a:latin typeface="Times New Roman" pitchFamily="18" charset="0"/>
                <a:cs typeface="Times New Roman" pitchFamily="18" charset="0"/>
              </a:rPr>
              <a:t>Δημογραφικοί παράγοντες (π.χ. τόπος διαμονής)</a:t>
            </a:r>
          </a:p>
          <a:p>
            <a:pPr>
              <a:lnSpc>
                <a:spcPct val="90000"/>
              </a:lnSpc>
              <a:buClrTx/>
              <a:buFont typeface="Wingdings" pitchFamily="2" charset="2"/>
              <a:buNone/>
            </a:pPr>
            <a:r>
              <a:rPr lang="el-GR" sz="2800" dirty="0">
                <a:latin typeface="Times New Roman" pitchFamily="18" charset="0"/>
                <a:cs typeface="Times New Roman" pitchFamily="18" charset="0"/>
              </a:rPr>
              <a:t>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FF00"/>
                </a:solidFill>
                <a:latin typeface="Times New Roman" pitchFamily="18" charset="0"/>
                <a:cs typeface="Times New Roman" pitchFamily="18" charset="0"/>
              </a:rPr>
              <a:t>Παιδικά Ατυχήματα Αίτια</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sz="2600" dirty="0" smtClean="0">
                <a:solidFill>
                  <a:srgbClr val="FFC000"/>
                </a:solidFill>
                <a:latin typeface="Times New Roman" pitchFamily="18" charset="0"/>
                <a:cs typeface="Times New Roman" pitchFamily="18" charset="0"/>
              </a:rPr>
              <a:t>Αιτίες αυξημένου κινδύνου των παιδιών στα ατυχήματα</a:t>
            </a:r>
          </a:p>
          <a:p>
            <a:pPr>
              <a:lnSpc>
                <a:spcPct val="110000"/>
              </a:lnSpc>
              <a:buClrTx/>
            </a:pPr>
            <a:r>
              <a:rPr lang="el-GR" sz="2600" dirty="0" smtClean="0">
                <a:latin typeface="Times New Roman" pitchFamily="18" charset="0"/>
                <a:cs typeface="Times New Roman" pitchFamily="18" charset="0"/>
              </a:rPr>
              <a:t>Αυξημένη περιέργεια και τάση για εξερεύνηση</a:t>
            </a:r>
          </a:p>
          <a:p>
            <a:pPr>
              <a:lnSpc>
                <a:spcPct val="110000"/>
              </a:lnSpc>
              <a:buClrTx/>
            </a:pPr>
            <a:r>
              <a:rPr lang="el-GR" sz="2600" dirty="0" smtClean="0">
                <a:latin typeface="Times New Roman" pitchFamily="18" charset="0"/>
                <a:cs typeface="Times New Roman" pitchFamily="18" charset="0"/>
              </a:rPr>
              <a:t>Κακή αντίληψη του κινδύνου και της σχέσης αιτίου - αποτελέσματος</a:t>
            </a:r>
          </a:p>
          <a:p>
            <a:pPr>
              <a:lnSpc>
                <a:spcPct val="110000"/>
              </a:lnSpc>
              <a:buClrTx/>
            </a:pPr>
            <a:r>
              <a:rPr lang="el-GR" sz="2600" dirty="0" smtClean="0">
                <a:latin typeface="Times New Roman" pitchFamily="18" charset="0"/>
                <a:cs typeface="Times New Roman" pitchFamily="18" charset="0"/>
              </a:rPr>
              <a:t>Σωματομετρικά χαρακτηριστικά </a:t>
            </a:r>
          </a:p>
          <a:p>
            <a:pPr>
              <a:lnSpc>
                <a:spcPct val="110000"/>
              </a:lnSpc>
              <a:buClrTx/>
            </a:pPr>
            <a:r>
              <a:rPr lang="el-GR" sz="2600" dirty="0" smtClean="0">
                <a:latin typeface="Times New Roman" pitchFamily="18" charset="0"/>
                <a:cs typeface="Times New Roman" pitchFamily="18" charset="0"/>
              </a:rPr>
              <a:t>Αρνητισμός ή εχθρότητα στις συμβουλές των γονέων</a:t>
            </a:r>
          </a:p>
          <a:p>
            <a:pPr>
              <a:lnSpc>
                <a:spcPct val="110000"/>
              </a:lnSpc>
              <a:buClrTx/>
            </a:pPr>
            <a:r>
              <a:rPr lang="el-GR" sz="2600" dirty="0" smtClean="0">
                <a:latin typeface="Times New Roman" pitchFamily="18" charset="0"/>
                <a:cs typeface="Times New Roman" pitchFamily="18" charset="0"/>
              </a:rPr>
              <a:t>Ανώριμη και εγωκεντρική σκέψη</a:t>
            </a:r>
          </a:p>
          <a:p>
            <a:pPr>
              <a:lnSpc>
                <a:spcPct val="110000"/>
              </a:lnSpc>
              <a:buClrTx/>
            </a:pPr>
            <a:r>
              <a:rPr lang="el-GR" sz="2600" dirty="0" smtClean="0">
                <a:latin typeface="Times New Roman" pitchFamily="18" charset="0"/>
                <a:cs typeface="Times New Roman" pitchFamily="18" charset="0"/>
              </a:rPr>
              <a:t>Αποδοχή από τους συνομηλίκους </a:t>
            </a:r>
          </a:p>
          <a:p>
            <a:pPr>
              <a:lnSpc>
                <a:spcPct val="110000"/>
              </a:lnSpc>
              <a:buClrTx/>
            </a:pPr>
            <a:r>
              <a:rPr lang="el-GR" sz="2600" dirty="0" smtClean="0">
                <a:latin typeface="Times New Roman" pitchFamily="18" charset="0"/>
                <a:cs typeface="Times New Roman" pitchFamily="18" charset="0"/>
              </a:rPr>
              <a:t>Έλξη από την γοητεία της περιπέτειας</a:t>
            </a:r>
          </a:p>
          <a:p>
            <a:pPr>
              <a:lnSpc>
                <a:spcPct val="110000"/>
              </a:lnSpc>
              <a:buClrTx/>
            </a:pPr>
            <a:r>
              <a:rPr lang="el-GR" sz="2600" dirty="0" smtClean="0">
                <a:latin typeface="Times New Roman" pitchFamily="18" charset="0"/>
                <a:cs typeface="Times New Roman" pitchFamily="18" charset="0"/>
              </a:rPr>
              <a:t>Αμφισβήτηση προσώπων και καταστάσεων</a:t>
            </a:r>
            <a:endParaRPr lang="el-GR" sz="2600" dirty="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600</TotalTime>
  <Words>1840</Words>
  <PresentationFormat>Προβολή στην οθόνη (4:3)</PresentationFormat>
  <Paragraphs>308</Paragraphs>
  <Slides>34</Slides>
  <Notes>10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Αστικό</vt:lpstr>
      <vt:lpstr>Το παιδί και το περιβάλλον του</vt:lpstr>
      <vt:lpstr> Παιδικά Ατυχήματα  </vt:lpstr>
      <vt:lpstr>Παιδικά Ατυχήματα</vt:lpstr>
      <vt:lpstr>Επιδημιολογικά Δεδομένα Παιδικών Ατυχημάτων</vt:lpstr>
      <vt:lpstr>Τα Παιδικά Ατυχήματα διακρίνονται σε:</vt:lpstr>
      <vt:lpstr>Παιδικά Ατυχήματα - Ταξινόμηση</vt:lpstr>
      <vt:lpstr>Παιδικά Ατυχήματα Είδη ανά Ηλικία</vt:lpstr>
      <vt:lpstr>Παιδικά Ατυχήματα Αίτια</vt:lpstr>
      <vt:lpstr>Παιδικά Ατυχήματα Αίτια</vt:lpstr>
      <vt:lpstr>Παιδικά Ατυχήματα Πρόληψη</vt:lpstr>
      <vt:lpstr>Τροχαία Ατυχήματα</vt:lpstr>
      <vt:lpstr>Τροχαία Ατυχήματα</vt:lpstr>
      <vt:lpstr>Τροχαία Ατυχήματα</vt:lpstr>
      <vt:lpstr>Τροχαία Ατυχήματα</vt:lpstr>
      <vt:lpstr>Τροχαία Ατυχήματα</vt:lpstr>
      <vt:lpstr>Δηλητηριάσεις</vt:lpstr>
      <vt:lpstr>Δηλητηριάσεις</vt:lpstr>
      <vt:lpstr>Δηλητηριάσεις</vt:lpstr>
      <vt:lpstr>Δηλητηριάσεις</vt:lpstr>
      <vt:lpstr>Δηλητηριάσεις </vt:lpstr>
      <vt:lpstr> Δηλητηριάσεις</vt:lpstr>
      <vt:lpstr>Δηλητηριάσεις</vt:lpstr>
      <vt:lpstr> Δηλητηριάσεις</vt:lpstr>
      <vt:lpstr>Εγκαύματα</vt:lpstr>
      <vt:lpstr>Εγκαύματα</vt:lpstr>
      <vt:lpstr>Εγκαύματα</vt:lpstr>
      <vt:lpstr>Ηλεκτροπληξία </vt:lpstr>
      <vt:lpstr>Ηλεκτροπληξία</vt:lpstr>
      <vt:lpstr>Ηλεκτροπληξία</vt:lpstr>
      <vt:lpstr>Πτώσεις </vt:lpstr>
      <vt:lpstr>Πτώσεις</vt:lpstr>
      <vt:lpstr>Πνιγμός – Πνιγμονή </vt:lpstr>
      <vt:lpstr>Πνιγμός – Πνιγμονή </vt:lpstr>
      <vt:lpstr>Διαφάνεια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Παιδικά Ατυχήματα  </dc:title>
  <dc:creator>User</dc:creator>
  <cp:lastModifiedBy>User</cp:lastModifiedBy>
  <cp:revision>120</cp:revision>
  <dcterms:created xsi:type="dcterms:W3CDTF">2013-04-04T07:23:37Z</dcterms:created>
  <dcterms:modified xsi:type="dcterms:W3CDTF">2013-04-05T07:37:23Z</dcterms:modified>
</cp:coreProperties>
</file>