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456" r:id="rId3"/>
    <p:sldId id="446" r:id="rId4"/>
    <p:sldId id="447" r:id="rId5"/>
    <p:sldId id="449" r:id="rId6"/>
    <p:sldId id="448" r:id="rId7"/>
    <p:sldId id="450" r:id="rId8"/>
    <p:sldId id="455" r:id="rId9"/>
    <p:sldId id="452" r:id="rId10"/>
    <p:sldId id="457" r:id="rId11"/>
    <p:sldId id="453" r:id="rId12"/>
    <p:sldId id="45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8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57998F-4F15-4292-B96B-D7B8A21B75B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5353A07-073C-4DBA-935C-C63462FB64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BBE98-2EA5-476D-B6A6-475CF67B3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D20C77-B881-48C0-9A1C-FD100306E4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0E62B-5741-40C7-8F3E-37D0CFA2BE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387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B778A-92D2-4CEE-ABC9-26B3D005B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33C53E-A013-464C-B4A9-2B827EA586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6130F7-CAEE-447D-ACEA-36C478965C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36D2BF-1B4C-42AE-AE8C-1C4C91986D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2C19F-ECB7-4327-973D-4340CE647A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404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EC1EC09-0E6B-4F01-ABEC-E9ADCA8B17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780F1A-AFAE-4257-A427-92F700992E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37770C-6212-42CC-8886-041ED4D105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D4DB4A-C04C-4E61-9F01-354BE8F045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20048A-689F-498F-96FD-B676B33C3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520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ACCF0A-0389-4E3F-8AAF-F7D969E6B0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73A8B3-0815-4478-9E7B-08A92D98C4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183E0B-59C5-4280-AE83-9B49DFA23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6FEF88-5CDC-4C97-AB0C-DF5D0BF581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803BD0-5438-4C64-821F-4AE854F92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198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05111B-AC1A-4394-8D9E-0AC143AC2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0F22A64-505F-4343-BF8E-73F6C37FD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ABF21D-1D83-40CB-B1D1-1C55A975A1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7758D1-0F34-4057-81BC-70A6649104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3689AB-6BF6-4618-8BE2-B15F49473F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230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AD6B0-D884-4505-97BB-9F23F901D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380E06-4B7D-4050-A972-99E643B0E8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C840F65-9657-4456-BAE5-284881211C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E16FF91-B196-44A6-8F05-DAD820936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6EB5C4-3AE1-467A-8239-8D7A73C9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25943C-E5D3-49E8-B3EE-405B78E231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112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902E1-C7BC-4E9A-BED6-D67F4CBCEE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FE5933-7959-4CAB-94D3-3712838196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69567E-D13D-4F27-8A8E-5630A16008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6308C0-54B4-4146-A28C-FBCFABDEFB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C67F7B0-1132-4CF5-A228-D723888223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8DB003F-DF38-4C5B-B02A-6F6C1AD38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B3B9F1-F86F-49AF-8032-DC083F7FA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C15A48-4D18-4B52-BBAC-AD25A1088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447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8A6B4-3F3E-4E13-A30B-3B1E02D1F7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D294988-C98E-4588-A910-5AA88DE94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93730C-9FE7-41D5-A2D7-57AE72276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91FFA4-01A7-4511-B905-D76F26D0C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140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3057921-F36D-4664-ACA0-7A39D7235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56A3CE-BF80-4AB8-BA06-E0BBEB5C5E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2A02494-1C68-4744-AD53-01B4339E9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416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58421-E3A0-4BAD-BA5E-22966211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CA7354-861A-41EE-98CF-F828C8835A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4766D3-6BFF-4171-B4C0-A0A960796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E8F8F74-FA80-4B22-BE14-367129E60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2ADA39-9CCB-4397-8796-3C0C7BB18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5D6CB-B094-4D1F-9C58-25CEE2954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638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B506B6-094D-427D-9668-BEC763C7C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413C995-1596-4660-993A-4463864212D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0945FE-2D1F-47A2-AE22-DDBC772ADA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2FACA3-56A6-43B6-B3BE-DEB887AE5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D14B8F-38F8-4BB0-919A-2BB7ABF567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1C576F-49FD-444D-9F25-E9A8AFD6C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45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6B7311D-1E37-4D78-AE21-11F7AE10C3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99880-BB49-4F0D-8DDC-5D2CD1D0AE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D3E61D-6708-4358-9426-3F8DC1AFA68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565F2-8EDE-4912-92F3-B032A32CE64C}" type="datetimeFigureOut">
              <a:rPr lang="en-US" smtClean="0"/>
              <a:t>06-Dec-21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9FD7B-6A58-47FF-926E-A55FEF716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E2A133-2348-41D6-A89D-D4DA4B61CEE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CB80B3-A0D3-457A-974C-A8C7476E5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597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7" Type="http://schemas.openxmlformats.org/officeDocument/2006/relationships/image" Target="../media/image6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67A031B1-2BA8-4783-BE8E-A9172A0068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BDA2677-B8BE-45F6-8F92-7F07ECD90125}"/>
              </a:ext>
            </a:extLst>
          </p:cNvPr>
          <p:cNvSpPr txBox="1">
            <a:spLocks/>
          </p:cNvSpPr>
          <p:nvPr/>
        </p:nvSpPr>
        <p:spPr>
          <a:xfrm>
            <a:off x="7440300" y="3520967"/>
            <a:ext cx="4165748" cy="180287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The Simple Present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822563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660D-0D4D-41EE-808B-22EA7E0BB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Simple Present </a:t>
            </a:r>
            <a:r>
              <a:rPr lang="en-US" dirty="0"/>
              <a:t>– Short answers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9C82-17AD-4844-B29A-56EEE678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079"/>
            <a:ext cx="6283960" cy="4012883"/>
          </a:xfrm>
          <a:solidFill>
            <a:schemeClr val="bg1">
              <a:lumMod val="95000"/>
            </a:schemeClr>
          </a:solidFill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To give a short answer in the </a:t>
            </a:r>
            <a:r>
              <a:rPr lang="en-US" b="1" dirty="0">
                <a:solidFill>
                  <a:srgbClr val="00B050"/>
                </a:solidFill>
              </a:rPr>
              <a:t>Simple Present:</a:t>
            </a:r>
          </a:p>
          <a:p>
            <a:pPr marL="0" indent="0">
              <a:buNone/>
            </a:pPr>
            <a:endParaRPr lang="el-GR" dirty="0"/>
          </a:p>
          <a:p>
            <a:r>
              <a:rPr lang="en-US" b="1" dirty="0"/>
              <a:t>For </a:t>
            </a:r>
            <a:r>
              <a:rPr lang="en-US" sz="2800" b="1" dirty="0"/>
              <a:t>I - You - We – They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Do you play chess?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Yes,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I 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.  -   No,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 I don’t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en-US" sz="2800" b="1" dirty="0"/>
              <a:t>He - She - It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Does he make jokes?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Yes,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he does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. No,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he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doesn’t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Graphic 5" descr="Question Mark with solid fill">
            <a:extLst>
              <a:ext uri="{FF2B5EF4-FFF2-40B4-BE49-F238E27FC236}">
                <a16:creationId xmlns:a16="http://schemas.microsoft.com/office/drawing/2014/main" id="{3E633F67-42D8-4649-AA8C-B72FFAB14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4273" y="469988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3759629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660D-0D4D-41EE-808B-22EA7E0BB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Simple Present </a:t>
            </a:r>
            <a:r>
              <a:rPr lang="en-US" dirty="0"/>
              <a:t>- Negative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9C82-17AD-4844-B29A-56EEE678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079"/>
            <a:ext cx="6283960" cy="4012883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To form a negative in the </a:t>
            </a:r>
            <a:r>
              <a:rPr lang="en-US" b="1" dirty="0">
                <a:solidFill>
                  <a:srgbClr val="00B050"/>
                </a:solidFill>
              </a:rPr>
              <a:t>Simple Present, </a:t>
            </a:r>
            <a:r>
              <a:rPr lang="en-US" dirty="0"/>
              <a:t>again</a:t>
            </a:r>
            <a:r>
              <a:rPr lang="en-US" b="1" dirty="0">
                <a:solidFill>
                  <a:srgbClr val="00B050"/>
                </a:solidFill>
              </a:rPr>
              <a:t> </a:t>
            </a:r>
            <a:r>
              <a:rPr lang="en-US" dirty="0"/>
              <a:t>we need the help of the verb </a:t>
            </a:r>
            <a:r>
              <a:rPr lang="en-US" b="1" dirty="0"/>
              <a:t>do </a:t>
            </a:r>
            <a:r>
              <a:rPr lang="en-US" dirty="0"/>
              <a:t>and the word </a:t>
            </a:r>
            <a:r>
              <a:rPr lang="en-US" b="1" dirty="0"/>
              <a:t>not</a:t>
            </a:r>
            <a:r>
              <a:rPr lang="en-US" dirty="0"/>
              <a:t>: 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endParaRPr lang="el-GR" dirty="0"/>
          </a:p>
          <a:p>
            <a:r>
              <a:rPr lang="en-US" b="1" dirty="0"/>
              <a:t>For </a:t>
            </a:r>
            <a:r>
              <a:rPr lang="en-US" sz="2800" b="1" dirty="0"/>
              <a:t>I - You - We – They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We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not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like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rain.</a:t>
            </a:r>
          </a:p>
          <a:p>
            <a:pPr>
              <a:lnSpc>
                <a:spcPct val="100000"/>
              </a:lnSpc>
            </a:pPr>
            <a:r>
              <a:rPr lang="en-US" sz="2800" b="1" dirty="0"/>
              <a:t>He - She - It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He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 not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wear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glasses.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She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 not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cook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0" indent="0"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Graphic 4" descr="Close with solid fill">
            <a:extLst>
              <a:ext uri="{FF2B5EF4-FFF2-40B4-BE49-F238E27FC236}">
                <a16:creationId xmlns:a16="http://schemas.microsoft.com/office/drawing/2014/main" id="{4A89F5AF-2797-4DA4-8949-5E199FD0D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8240" y="543560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1A54590A-613B-46C0-9BF6-A823AE3B19B4}"/>
              </a:ext>
            </a:extLst>
          </p:cNvPr>
          <p:cNvGrpSpPr/>
          <p:nvPr/>
        </p:nvGrpSpPr>
        <p:grpSpPr>
          <a:xfrm>
            <a:off x="7620000" y="2739390"/>
            <a:ext cx="4216400" cy="3354765"/>
            <a:chOff x="7620000" y="2739390"/>
            <a:chExt cx="4216400" cy="3354765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15433E81-642F-44DA-9C1D-F8BBEE595B4E}"/>
                </a:ext>
              </a:extLst>
            </p:cNvPr>
            <p:cNvSpPr txBox="1"/>
            <p:nvPr/>
          </p:nvSpPr>
          <p:spPr>
            <a:xfrm>
              <a:off x="7620000" y="2739390"/>
              <a:ext cx="4216400" cy="3354765"/>
            </a:xfrm>
            <a:prstGeom prst="rect">
              <a:avLst/>
            </a:prstGeom>
            <a:solidFill>
              <a:srgbClr val="FFFF66"/>
            </a:solidFill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CC00FF"/>
                  </a:solidFill>
                </a:rPr>
                <a:t>Note!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US" sz="2000" dirty="0"/>
                <a:t>There is also a short version of the negative:</a:t>
              </a:r>
            </a:p>
            <a:p>
              <a:r>
                <a:rPr lang="en-US" sz="2000" dirty="0"/>
                <a:t>	I </a:t>
              </a:r>
              <a:r>
                <a:rPr lang="en-US" sz="2000" b="1" dirty="0"/>
                <a:t>don’t</a:t>
              </a:r>
              <a:r>
                <a:rPr lang="en-US" sz="2000" dirty="0"/>
                <a:t> like, he </a:t>
              </a:r>
              <a:r>
                <a:rPr lang="en-US" sz="2000" b="1" dirty="0"/>
                <a:t>doesn’t</a:t>
              </a:r>
              <a:r>
                <a:rPr lang="en-US" sz="2000" dirty="0"/>
                <a:t> like</a:t>
              </a:r>
            </a:p>
            <a:p>
              <a:r>
                <a:rPr lang="en-US" sz="2800" b="1" dirty="0">
                  <a:solidFill>
                    <a:srgbClr val="CC00FF"/>
                  </a:solidFill>
                </a:rPr>
                <a:t>Tip!</a:t>
              </a:r>
            </a:p>
            <a:p>
              <a:r>
                <a:rPr lang="en-US" sz="2000" dirty="0"/>
                <a:t>Write the two words as one and instead of the ‘o’ use an apostrophe:</a:t>
              </a:r>
            </a:p>
            <a:p>
              <a:r>
                <a:rPr lang="en-US" sz="2800" dirty="0"/>
                <a:t>I </a:t>
              </a:r>
              <a:r>
                <a:rPr lang="en-US" sz="2800" b="1" dirty="0" err="1"/>
                <a:t>donot</a:t>
              </a:r>
              <a:r>
                <a:rPr lang="en-US" sz="2800" dirty="0"/>
                <a:t>  = I </a:t>
              </a:r>
              <a:r>
                <a:rPr lang="en-US" sz="2800" b="1" dirty="0"/>
                <a:t>don’t</a:t>
              </a:r>
              <a:r>
                <a:rPr lang="en-US" sz="2800" dirty="0"/>
                <a:t>  </a:t>
              </a:r>
            </a:p>
            <a:p>
              <a:r>
                <a:rPr lang="en-US" sz="2800" dirty="0"/>
                <a:t>He </a:t>
              </a:r>
              <a:r>
                <a:rPr lang="en-US" sz="2800" b="1" dirty="0" err="1"/>
                <a:t>doesnot</a:t>
              </a:r>
              <a:r>
                <a:rPr lang="en-US" sz="2800" dirty="0"/>
                <a:t>  = He </a:t>
              </a:r>
              <a:r>
                <a:rPr lang="en-US" sz="2800" b="1" dirty="0"/>
                <a:t>doesn’t</a:t>
              </a:r>
              <a:endParaRPr lang="en-US" sz="2800" dirty="0"/>
            </a:p>
          </p:txBody>
        </p: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8F9B642E-CBC9-4349-967C-DE6DCA01BAF2}"/>
                </a:ext>
              </a:extLst>
            </p:cNvPr>
            <p:cNvCxnSpPr/>
            <p:nvPr/>
          </p:nvCxnSpPr>
          <p:spPr>
            <a:xfrm flipH="1">
              <a:off x="8463280" y="5247640"/>
              <a:ext cx="177800" cy="29972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C37F44D-1CB6-4374-87B5-5C87E6458EE1}"/>
                </a:ext>
              </a:extLst>
            </p:cNvPr>
            <p:cNvCxnSpPr/>
            <p:nvPr/>
          </p:nvCxnSpPr>
          <p:spPr>
            <a:xfrm flipH="1">
              <a:off x="9083040" y="5674360"/>
              <a:ext cx="177800" cy="29972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01298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660D-0D4D-41EE-808B-22EA7E0BB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Simple Present 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9C82-17AD-4844-B29A-56EEE678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079"/>
            <a:ext cx="2219960" cy="4012883"/>
          </a:xfrm>
          <a:solidFill>
            <a:schemeClr val="bg1">
              <a:lumMod val="95000"/>
            </a:schemeClr>
          </a:solidFill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I	 cook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You	 cook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He	 cook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She	 cook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It	 cook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We	 cook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You	 cook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They	 cook</a:t>
            </a:r>
          </a:p>
          <a:p>
            <a:pPr marL="0" indent="0"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5" name="Graphic 4" descr="Close with solid fill">
            <a:extLst>
              <a:ext uri="{FF2B5EF4-FFF2-40B4-BE49-F238E27FC236}">
                <a16:creationId xmlns:a16="http://schemas.microsoft.com/office/drawing/2014/main" id="{4A89F5AF-2797-4DA4-8949-5E199FD0DDC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048240" y="543560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DD938870-9509-4544-B51B-4395713B2C0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801594" y="543560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  <p:pic>
        <p:nvPicPr>
          <p:cNvPr id="7" name="Graphic 6" descr="Question Mark with solid fill">
            <a:extLst>
              <a:ext uri="{FF2B5EF4-FFF2-40B4-BE49-F238E27FC236}">
                <a16:creationId xmlns:a16="http://schemas.microsoft.com/office/drawing/2014/main" id="{29C5CCCE-9BAE-47B8-ACA3-0C2FC725959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36701" y="469988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97A39B9-EE35-48B7-98EE-E2A81A3EA3A4}"/>
              </a:ext>
            </a:extLst>
          </p:cNvPr>
          <p:cNvSpPr txBox="1">
            <a:spLocks/>
          </p:cNvSpPr>
          <p:nvPr/>
        </p:nvSpPr>
        <p:spPr>
          <a:xfrm>
            <a:off x="4118008" y="2164078"/>
            <a:ext cx="3108960" cy="4012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   I       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you    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he	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she	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it	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we	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you	 cook?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they	 cook?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F418CFAC-8301-428C-8A27-E44F32983AED}"/>
              </a:ext>
            </a:extLst>
          </p:cNvPr>
          <p:cNvSpPr txBox="1">
            <a:spLocks/>
          </p:cNvSpPr>
          <p:nvPr/>
        </p:nvSpPr>
        <p:spPr>
          <a:xfrm>
            <a:off x="8108205" y="2164078"/>
            <a:ext cx="3451735" cy="401288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I      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You  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He   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She  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It      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We   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don’t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You	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don’t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 cook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They	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don’t 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   cook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059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E49CC64F-7275-4E33-961B-0C5CDC4398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1" y="0"/>
            <a:ext cx="7188051" cy="6858000"/>
          </a:xfrm>
          <a:custGeom>
            <a:avLst/>
            <a:gdLst>
              <a:gd name="connsiteX0" fmla="*/ 7188051 w 7188051"/>
              <a:gd name="connsiteY0" fmla="*/ 6858000 h 6858000"/>
              <a:gd name="connsiteX1" fmla="*/ 108694 w 7188051"/>
              <a:gd name="connsiteY1" fmla="*/ 6858000 h 6858000"/>
              <a:gd name="connsiteX2" fmla="*/ 79127 w 7188051"/>
              <a:gd name="connsiteY2" fmla="*/ 6681235 h 6858000"/>
              <a:gd name="connsiteX3" fmla="*/ 0 w 7188051"/>
              <a:gd name="connsiteY3" fmla="*/ 5565888 h 6858000"/>
              <a:gd name="connsiteX4" fmla="*/ 2190696 w 7188051"/>
              <a:gd name="connsiteY4" fmla="*/ 145339 h 6858000"/>
              <a:gd name="connsiteX5" fmla="*/ 2339431 w 7188051"/>
              <a:gd name="connsiteY5" fmla="*/ 0 h 6858000"/>
              <a:gd name="connsiteX6" fmla="*/ 7188051 w 7188051"/>
              <a:gd name="connsiteY6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7188051" h="6858000">
                <a:moveTo>
                  <a:pt x="7188051" y="6858000"/>
                </a:moveTo>
                <a:lnTo>
                  <a:pt x="108694" y="6858000"/>
                </a:lnTo>
                <a:lnTo>
                  <a:pt x="79127" y="6681235"/>
                </a:lnTo>
                <a:cubicBezTo>
                  <a:pt x="26981" y="6316967"/>
                  <a:pt x="0" y="5944579"/>
                  <a:pt x="0" y="5565888"/>
                </a:cubicBezTo>
                <a:cubicBezTo>
                  <a:pt x="0" y="3459953"/>
                  <a:pt x="834428" y="1548908"/>
                  <a:pt x="2190696" y="145339"/>
                </a:cubicBezTo>
                <a:lnTo>
                  <a:pt x="2339431" y="0"/>
                </a:lnTo>
                <a:lnTo>
                  <a:pt x="7188051" y="0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Picture 5" descr="Diagram, engineering drawing&#10;&#10;Description automatically generated">
            <a:extLst>
              <a:ext uri="{FF2B5EF4-FFF2-40B4-BE49-F238E27FC236}">
                <a16:creationId xmlns:a16="http://schemas.microsoft.com/office/drawing/2014/main" id="{67A031B1-2BA8-4783-BE8E-A9172A0068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2425"/>
          <a:stretch/>
        </p:blipFill>
        <p:spPr>
          <a:xfrm>
            <a:off x="1" y="10"/>
            <a:ext cx="7028495" cy="6857990"/>
          </a:xfrm>
          <a:custGeom>
            <a:avLst/>
            <a:gdLst/>
            <a:ahLst/>
            <a:cxnLst/>
            <a:rect l="l" t="t" r="r" b="b"/>
            <a:pathLst>
              <a:path w="7028495" h="6858000">
                <a:moveTo>
                  <a:pt x="0" y="0"/>
                </a:moveTo>
                <a:lnTo>
                  <a:pt x="6915668" y="0"/>
                </a:lnTo>
                <a:lnTo>
                  <a:pt x="6952411" y="219663"/>
                </a:lnTo>
                <a:cubicBezTo>
                  <a:pt x="7002551" y="569921"/>
                  <a:pt x="7028495" y="927986"/>
                  <a:pt x="7028495" y="1292112"/>
                </a:cubicBezTo>
                <a:cubicBezTo>
                  <a:pt x="7028495" y="3343346"/>
                  <a:pt x="6205186" y="5202289"/>
                  <a:pt x="4870994" y="6556512"/>
                </a:cubicBezTo>
                <a:lnTo>
                  <a:pt x="4556185" y="6858000"/>
                </a:lnTo>
                <a:lnTo>
                  <a:pt x="0" y="6858000"/>
                </a:lnTo>
                <a:close/>
              </a:path>
            </a:pathLst>
          </a:cu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BDA2677-B8BE-45F6-8F92-7F07ECD90125}"/>
              </a:ext>
            </a:extLst>
          </p:cNvPr>
          <p:cNvSpPr txBox="1">
            <a:spLocks/>
          </p:cNvSpPr>
          <p:nvPr/>
        </p:nvSpPr>
        <p:spPr>
          <a:xfrm>
            <a:off x="7659375" y="120542"/>
            <a:ext cx="4165748" cy="96530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My Day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345E1AE-89E4-4045-9201-56DC6680E174}"/>
              </a:ext>
            </a:extLst>
          </p:cNvPr>
          <p:cNvSpPr txBox="1"/>
          <p:nvPr/>
        </p:nvSpPr>
        <p:spPr>
          <a:xfrm>
            <a:off x="7381874" y="1268194"/>
            <a:ext cx="4600575" cy="498598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I get up at 7:00 and get ready for school. I have breakfast and then I brush my teeth. At 7:30 I walk to school with my brother.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School starts at 8:00 a.m. and finishes at 13.30 in the afternoon. My brother and I walk home, and we have lunch with our grandparents.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In the afternoon I do my homework and then I play board games with my grandpa, or I read comic books. After that, I take a shower and then I have dinner. At 9.30, I brush my teeth and then I go to bed!</a:t>
            </a:r>
          </a:p>
          <a:p>
            <a:r>
              <a:rPr lang="en-US" sz="2000" dirty="0">
                <a:solidFill>
                  <a:schemeClr val="accent5">
                    <a:lumMod val="75000"/>
                  </a:schemeClr>
                </a:solidFill>
                <a:latin typeface="FuturaHandwritten" panose="02000603000000000000" pitchFamily="2" charset="0"/>
                <a:ea typeface="FuturaHandwritten" panose="02000603000000000000" pitchFamily="2" charset="0"/>
              </a:rPr>
              <a:t>Alex, 10, Athens</a:t>
            </a:r>
          </a:p>
          <a:p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7B0C6-4F14-48B6-BC7E-E27ED5FC68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26844" y="5381518"/>
            <a:ext cx="1098279" cy="13559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4037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660D-0D4D-41EE-808B-22EA7E0BB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Simple Present </a:t>
            </a:r>
            <a:r>
              <a:rPr lang="en-US" dirty="0"/>
              <a:t>- Affirmative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9C82-17AD-4844-B29A-56EEE678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079"/>
            <a:ext cx="6283960" cy="4012883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en-US" dirty="0"/>
              <a:t>We use the </a:t>
            </a:r>
            <a:r>
              <a:rPr lang="en-US" b="1" dirty="0">
                <a:solidFill>
                  <a:srgbClr val="00B050"/>
                </a:solidFill>
              </a:rPr>
              <a:t>Simple Present </a:t>
            </a:r>
            <a:r>
              <a:rPr lang="en-US" dirty="0"/>
              <a:t>to talk about: 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endParaRPr lang="el-GR" dirty="0"/>
          </a:p>
          <a:p>
            <a:pPr>
              <a:lnSpc>
                <a:spcPct val="100000"/>
              </a:lnSpc>
            </a:pPr>
            <a:r>
              <a:rPr lang="en-US" b="1" dirty="0"/>
              <a:t>daily habits</a:t>
            </a:r>
            <a:r>
              <a:rPr lang="en-US" dirty="0"/>
              <a:t>. (</a:t>
            </a:r>
            <a:r>
              <a:rPr lang="el-GR" i="1" dirty="0"/>
              <a:t>συνήθεια</a:t>
            </a:r>
            <a:r>
              <a:rPr lang="el-GR" dirty="0"/>
              <a:t>)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You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brush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your teeth every morning. </a:t>
            </a:r>
          </a:p>
          <a:p>
            <a:pPr>
              <a:lnSpc>
                <a:spcPct val="100000"/>
              </a:lnSpc>
            </a:pPr>
            <a:r>
              <a:rPr lang="en-US" b="1" dirty="0"/>
              <a:t>states</a:t>
            </a:r>
            <a:r>
              <a:rPr lang="en-US" dirty="0"/>
              <a:t> and general </a:t>
            </a:r>
            <a:r>
              <a:rPr lang="en-US" b="1" dirty="0"/>
              <a:t>truths</a:t>
            </a:r>
            <a:r>
              <a:rPr lang="en-US" dirty="0"/>
              <a:t>.</a:t>
            </a:r>
            <a:r>
              <a:rPr lang="el-GR" dirty="0"/>
              <a:t> (</a:t>
            </a:r>
            <a:r>
              <a:rPr lang="el-GR" i="1" dirty="0"/>
              <a:t>αλήθεια</a:t>
            </a:r>
            <a:r>
              <a:rPr lang="el-GR" dirty="0"/>
              <a:t>)</a:t>
            </a:r>
            <a:endParaRPr lang="en-US" dirty="0"/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 I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have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two sisters.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He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lives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in Athens.</a:t>
            </a:r>
          </a:p>
          <a:p>
            <a:pPr marL="0" indent="0"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0BF1721C-33B4-4AAF-88AE-D2B75D579C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8890512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DAF1-6141-4C4C-A41C-9B67152EDD20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rgbClr val="BDD7EE"/>
          </a:solidFill>
        </p:spPr>
        <p:txBody>
          <a:bodyPr/>
          <a:lstStyle/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How to 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33601"/>
            <a:ext cx="6477000" cy="40433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z="3200" b="1" dirty="0"/>
              <a:t>I - You - We - They</a:t>
            </a:r>
          </a:p>
          <a:p>
            <a:pPr marL="0" indent="0">
              <a:buNone/>
            </a:pPr>
            <a:r>
              <a:rPr lang="en-US" dirty="0"/>
              <a:t>To form the Simple Present Affirmative, you need a noun or pronoun and the </a:t>
            </a:r>
            <a:r>
              <a:rPr lang="en-US" b="1" dirty="0"/>
              <a:t>verb 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I 	walk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You 	walk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We 	walk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</a:rPr>
              <a:t>	They 	walk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B338643-E02F-47C0-B17A-891B87A3D0E3}"/>
              </a:ext>
            </a:extLst>
          </p:cNvPr>
          <p:cNvSpPr txBox="1"/>
          <p:nvPr/>
        </p:nvSpPr>
        <p:spPr>
          <a:xfrm>
            <a:off x="7650480" y="2739390"/>
            <a:ext cx="4114800" cy="3170099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C00FF"/>
                </a:solidFill>
              </a:rPr>
              <a:t>Remember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</a:t>
            </a:r>
            <a:r>
              <a:rPr lang="en-US" sz="2400" b="1" dirty="0"/>
              <a:t>noun</a:t>
            </a:r>
            <a:r>
              <a:rPr lang="en-US" sz="2400" dirty="0"/>
              <a:t> is an object or the name of a person, place etc. (ex. George, </a:t>
            </a:r>
            <a:r>
              <a:rPr lang="en-US" sz="2400" dirty="0" err="1"/>
              <a:t>Ms</a:t>
            </a:r>
            <a:r>
              <a:rPr lang="en-US" sz="2400" dirty="0"/>
              <a:t> Harrison, Paris)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A (personal) </a:t>
            </a:r>
            <a:r>
              <a:rPr lang="en-US" sz="2400" b="1" dirty="0"/>
              <a:t>pronoun</a:t>
            </a:r>
            <a:r>
              <a:rPr lang="en-US" sz="2400" dirty="0"/>
              <a:t> is  </a:t>
            </a:r>
          </a:p>
          <a:p>
            <a:r>
              <a:rPr lang="en-US" sz="2400" dirty="0"/>
              <a:t>     I, You, He, She, It, We, You , They</a:t>
            </a: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B7FD878-7CAF-4154-B22C-B2E4C15B1C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08146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82800"/>
            <a:ext cx="6131560" cy="4094162"/>
          </a:xfrm>
          <a:solidFill>
            <a:schemeClr val="bg1">
              <a:lumMod val="95000"/>
            </a:schemeClr>
          </a:solidFill>
        </p:spPr>
        <p:txBody>
          <a:bodyPr/>
          <a:lstStyle/>
          <a:p>
            <a:r>
              <a:rPr lang="en-US" sz="3200" b="1" dirty="0"/>
              <a:t>He - She - It</a:t>
            </a:r>
          </a:p>
          <a:p>
            <a:pPr marL="0" indent="0">
              <a:buNone/>
            </a:pPr>
            <a:r>
              <a:rPr lang="en-US" dirty="0"/>
              <a:t>To form the Simple Present Affirmative, you need a noun or pronoun</a:t>
            </a:r>
            <a:r>
              <a:rPr lang="en-US" b="1" dirty="0"/>
              <a:t>, </a:t>
            </a:r>
            <a:r>
              <a:rPr lang="en-US" dirty="0"/>
              <a:t>the </a:t>
            </a:r>
            <a:r>
              <a:rPr lang="en-US" b="1" dirty="0"/>
              <a:t>verb</a:t>
            </a:r>
            <a:r>
              <a:rPr lang="en-US" dirty="0"/>
              <a:t> </a:t>
            </a:r>
            <a:r>
              <a:rPr lang="en-US" b="1" dirty="0"/>
              <a:t>, </a:t>
            </a:r>
            <a:r>
              <a:rPr lang="en-US" dirty="0"/>
              <a:t>and AND a </a:t>
            </a:r>
            <a:r>
              <a:rPr lang="en-US" b="1" dirty="0"/>
              <a:t>final -s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He 	walk</a:t>
            </a:r>
            <a:r>
              <a:rPr lang="en-US" i="1" dirty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She 	walk</a:t>
            </a:r>
            <a:r>
              <a:rPr lang="en-US" i="1" dirty="0">
                <a:solidFill>
                  <a:srgbClr val="FF0000"/>
                </a:solidFill>
              </a:rPr>
              <a:t>s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It 	walk</a:t>
            </a:r>
            <a:r>
              <a:rPr lang="en-US" i="1" dirty="0">
                <a:solidFill>
                  <a:srgbClr val="FF0000"/>
                </a:solidFill>
              </a:rPr>
              <a:t>s</a:t>
            </a:r>
            <a:endParaRPr lang="en-US" i="1" dirty="0"/>
          </a:p>
          <a:p>
            <a:pPr marL="0" indent="0">
              <a:buNone/>
            </a:pPr>
            <a:endParaRPr lang="en-US" i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5E3F14C3-151C-4BD5-BBD7-C7267D211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F06879EB-B22E-45A0-910B-E3A9F97FF041}"/>
              </a:ext>
            </a:extLst>
          </p:cNvPr>
          <p:cNvSpPr txBox="1">
            <a:spLocks/>
          </p:cNvSpPr>
          <p:nvPr/>
        </p:nvSpPr>
        <p:spPr>
          <a:xfrm>
            <a:off x="838200" y="361473"/>
            <a:ext cx="10515600" cy="1325563"/>
          </a:xfrm>
          <a:prstGeom prst="rect">
            <a:avLst/>
          </a:prstGeom>
          <a:solidFill>
            <a:srgbClr val="BDD7EE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>
                <a:latin typeface="Aharoni" panose="02010803020104030203" pitchFamily="2" charset="-79"/>
                <a:cs typeface="Aharoni" panose="02010803020104030203" pitchFamily="2" charset="-79"/>
              </a:rPr>
              <a:t>How to form</a:t>
            </a:r>
          </a:p>
        </p:txBody>
      </p:sp>
      <p:pic>
        <p:nvPicPr>
          <p:cNvPr id="9" name="Graphic 8" descr="Checkmark with solid fill">
            <a:extLst>
              <a:ext uri="{FF2B5EF4-FFF2-40B4-BE49-F238E27FC236}">
                <a16:creationId xmlns:a16="http://schemas.microsoft.com/office/drawing/2014/main" id="{6671A17F-1D04-462F-AAA6-E02A1DA3DA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4638743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66648" y="1870841"/>
            <a:ext cx="2653512" cy="4306122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	 walk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	 walk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He 	 walk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She 	 walk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It 	 walk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	 walk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You 	 walk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They	 walk</a:t>
            </a: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BE5DF4-7050-4712-AF65-4A905D22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Simple Present </a:t>
            </a:r>
            <a:r>
              <a:rPr lang="en-US" dirty="0"/>
              <a:t>- Affirmative</a:t>
            </a:r>
          </a:p>
        </p:txBody>
      </p:sp>
      <p:pic>
        <p:nvPicPr>
          <p:cNvPr id="8" name="Graphic 7" descr="Checkmark with solid fill">
            <a:extLst>
              <a:ext uri="{FF2B5EF4-FFF2-40B4-BE49-F238E27FC236}">
                <a16:creationId xmlns:a16="http://schemas.microsoft.com/office/drawing/2014/main" id="{29AFDFAF-8D04-4943-8144-69C0009BBB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9521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870075"/>
            <a:ext cx="10789920" cy="4783960"/>
          </a:xfrm>
          <a:solidFill>
            <a:schemeClr val="bg1">
              <a:lumMod val="95000"/>
            </a:schemeClr>
          </a:solidFill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When a verb ends in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-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sh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, -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ch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, -x, -ss or -o 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we add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–es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Ex. 	wash + s = wash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go + s = go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es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When a verb ends in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and </a:t>
            </a: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the letter before it is a consonant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σύμφωνο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drop the y and add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</a:t>
            </a:r>
            <a:r>
              <a:rPr lang="en-US" b="1" dirty="0" err="1">
                <a:latin typeface="Verdana" panose="020B0604030504040204" pitchFamily="34" charset="0"/>
                <a:ea typeface="Verdana" panose="020B0604030504040204" pitchFamily="34" charset="0"/>
              </a:rPr>
              <a:t>ies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Ex. 	study + s = stud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ies</a:t>
            </a:r>
          </a:p>
          <a:p>
            <a:r>
              <a:rPr lang="en-US" u="sng" dirty="0">
                <a:latin typeface="Verdana" panose="020B0604030504040204" pitchFamily="34" charset="0"/>
                <a:ea typeface="Verdana" panose="020B0604030504040204" pitchFamily="34" charset="0"/>
              </a:rPr>
              <a:t>BUT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 if the letter before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is a vowel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 (</a:t>
            </a:r>
            <a:r>
              <a:rPr lang="el-GR" dirty="0">
                <a:solidFill>
                  <a:schemeClr val="tx1">
                    <a:lumMod val="65000"/>
                    <a:lumOff val="3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φωνήεν</a:t>
            </a:r>
            <a:r>
              <a:rPr lang="el-GR" dirty="0">
                <a:latin typeface="Verdana" panose="020B0604030504040204" pitchFamily="34" charset="0"/>
                <a:ea typeface="Verdana" panose="020B0604030504040204" pitchFamily="34" charset="0"/>
              </a:rPr>
              <a:t>)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</a:rPr>
              <a:t>, just add 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</a:rPr>
              <a:t>–s 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 Ex. 	stay + s = stay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 	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BE5DF4-7050-4712-AF65-4A905D22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Spelling Rules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for adding final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-s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7DB1CF4-4895-4EBB-8650-CADE82A4C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1177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C9698-28D8-4265-BAA3-ABFE92FE45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1360" y="1870075"/>
            <a:ext cx="10789920" cy="4783960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>
                <a:latin typeface="Verdana" panose="020B0604030504040204" pitchFamily="34" charset="0"/>
                <a:ea typeface="Verdana" panose="020B0604030504040204" pitchFamily="34" charset="0"/>
              </a:rPr>
              <a:t>In any other case just add </a:t>
            </a:r>
            <a:r>
              <a:rPr lang="en-US" sz="4000" b="1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-s</a:t>
            </a:r>
          </a:p>
          <a:p>
            <a:pPr marL="0" indent="0">
              <a:buNone/>
            </a:pP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Ex. 	make + s = make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start + s = start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	</a:t>
            </a:r>
            <a:r>
              <a:rPr lang="en-US" i="1" dirty="0">
                <a:solidFill>
                  <a:schemeClr val="tx1">
                    <a:lumMod val="50000"/>
                    <a:lumOff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stop + s = stop</a:t>
            </a:r>
            <a:r>
              <a:rPr lang="en-US" i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s</a:t>
            </a: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i="1" dirty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4BE5DF4-7050-4712-AF65-4A905D228C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Spelling Rules </a:t>
            </a:r>
            <a:r>
              <a:rPr lang="en-US" sz="4000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for adding final </a:t>
            </a:r>
            <a:r>
              <a:rPr lang="en-US" sz="4000" b="1" dirty="0">
                <a:latin typeface="Verdana" panose="020B0604030504040204" pitchFamily="34" charset="0"/>
                <a:ea typeface="Verdana" panose="020B0604030504040204" pitchFamily="34" charset="0"/>
                <a:cs typeface="Aharoni" panose="02010803020104030203" pitchFamily="2" charset="-79"/>
              </a:rPr>
              <a:t>-s</a:t>
            </a:r>
            <a:endParaRPr lang="en-US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Graphic 5" descr="Checkmark with solid fill">
            <a:extLst>
              <a:ext uri="{FF2B5EF4-FFF2-40B4-BE49-F238E27FC236}">
                <a16:creationId xmlns:a16="http://schemas.microsoft.com/office/drawing/2014/main" id="{07DB1CF4-4895-4EBB-8650-CADE82A4C8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160000" y="558482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201390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88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660D-0D4D-41EE-808B-22EA7E0BBA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01115"/>
          </a:xfrm>
          <a:solidFill>
            <a:schemeClr val="accent5">
              <a:lumMod val="40000"/>
              <a:lumOff val="60000"/>
            </a:schemeClr>
          </a:solidFill>
        </p:spPr>
        <p:txBody>
          <a:bodyPr/>
          <a:lstStyle/>
          <a:p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The Simple Present </a:t>
            </a:r>
            <a:r>
              <a:rPr lang="en-US" dirty="0"/>
              <a:t>- Interrogative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8A9C82-17AD-4844-B29A-56EEE678A0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64079"/>
            <a:ext cx="6283960" cy="4012883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To form a question in the </a:t>
            </a:r>
            <a:r>
              <a:rPr lang="en-US" b="1" dirty="0">
                <a:solidFill>
                  <a:srgbClr val="00B050"/>
                </a:solidFill>
              </a:rPr>
              <a:t>Simple Present </a:t>
            </a:r>
            <a:r>
              <a:rPr lang="en-US" dirty="0"/>
              <a:t>we need the help of the verb </a:t>
            </a:r>
            <a:r>
              <a:rPr lang="en-US" b="1" dirty="0"/>
              <a:t>do</a:t>
            </a:r>
            <a:r>
              <a:rPr lang="en-US" dirty="0"/>
              <a:t>: </a:t>
            </a:r>
          </a:p>
          <a:p>
            <a:pPr marL="0" indent="0">
              <a:lnSpc>
                <a:spcPct val="50000"/>
              </a:lnSpc>
              <a:spcBef>
                <a:spcPts val="600"/>
              </a:spcBef>
              <a:buNone/>
            </a:pPr>
            <a:endParaRPr lang="el-GR" dirty="0"/>
          </a:p>
          <a:p>
            <a:r>
              <a:rPr lang="en-US" b="1" dirty="0"/>
              <a:t>For </a:t>
            </a:r>
            <a:r>
              <a:rPr lang="en-US" sz="2800" b="1" dirty="0"/>
              <a:t>I - You - We – They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you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play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chess? </a:t>
            </a:r>
          </a:p>
          <a:p>
            <a:pPr>
              <a:lnSpc>
                <a:spcPct val="100000"/>
              </a:lnSpc>
            </a:pPr>
            <a:r>
              <a:rPr lang="en-US" sz="2800" b="1" dirty="0"/>
              <a:t>He - She - It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he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make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jokes?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 </a:t>
            </a:r>
            <a:r>
              <a:rPr lang="en-US" b="1" i="1" dirty="0">
                <a:solidFill>
                  <a:schemeClr val="bg2">
                    <a:lumMod val="50000"/>
                  </a:schemeClr>
                </a:solidFill>
              </a:rPr>
              <a:t>Do</a:t>
            </a:r>
            <a:r>
              <a:rPr lang="en-US" b="1" i="1" dirty="0">
                <a:solidFill>
                  <a:srgbClr val="FF0000"/>
                </a:solidFill>
              </a:rPr>
              <a:t>es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she </a:t>
            </a:r>
            <a:r>
              <a:rPr lang="en-US" i="1" u="sng" dirty="0">
                <a:solidFill>
                  <a:schemeClr val="bg2">
                    <a:lumMod val="50000"/>
                  </a:schemeClr>
                </a:solidFill>
              </a:rPr>
              <a:t>live</a:t>
            </a:r>
            <a:r>
              <a:rPr lang="en-US" i="1" dirty="0">
                <a:solidFill>
                  <a:schemeClr val="bg2">
                    <a:lumMod val="50000"/>
                  </a:schemeClr>
                </a:solidFill>
              </a:rPr>
              <a:t> near you?</a:t>
            </a:r>
          </a:p>
          <a:p>
            <a:pPr marL="0" indent="0">
              <a:buNone/>
            </a:pPr>
            <a:endParaRPr lang="en-US" i="1" dirty="0">
              <a:solidFill>
                <a:schemeClr val="bg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pic>
        <p:nvPicPr>
          <p:cNvPr id="6" name="Graphic 5" descr="Question Mark with solid fill">
            <a:extLst>
              <a:ext uri="{FF2B5EF4-FFF2-40B4-BE49-F238E27FC236}">
                <a16:creationId xmlns:a16="http://schemas.microsoft.com/office/drawing/2014/main" id="{3E633F67-42D8-4649-AA8C-B72FFAB144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34273" y="469988"/>
            <a:ext cx="914400" cy="914400"/>
          </a:xfrm>
          <a:prstGeom prst="rect">
            <a:avLst/>
          </a:prstGeom>
          <a:effectLst>
            <a:outerShdw blurRad="63500" dist="50800" dir="1200000" algn="ctr" rotWithShape="0">
              <a:srgbClr val="000000">
                <a:alpha val="42000"/>
              </a:srgbClr>
            </a:outerShdw>
          </a:effec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04B409A-B430-431E-89A4-EF949C749F95}"/>
              </a:ext>
            </a:extLst>
          </p:cNvPr>
          <p:cNvSpPr txBox="1"/>
          <p:nvPr/>
        </p:nvSpPr>
        <p:spPr>
          <a:xfrm>
            <a:off x="7650480" y="2739390"/>
            <a:ext cx="3860800" cy="2985433"/>
          </a:xfrm>
          <a:prstGeom prst="rect">
            <a:avLst/>
          </a:prstGeom>
          <a:solidFill>
            <a:srgbClr val="FFFF66"/>
          </a:solidFill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rgbClr val="CC00FF"/>
                </a:solidFill>
              </a:rPr>
              <a:t>Be careful 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Notice</a:t>
            </a:r>
            <a:r>
              <a:rPr lang="en-US" sz="2000" dirty="0"/>
              <a:t> how in </a:t>
            </a:r>
            <a:r>
              <a:rPr lang="en-US" sz="2000" i="1" dirty="0"/>
              <a:t>he-she-it</a:t>
            </a:r>
            <a:r>
              <a:rPr lang="en-US" sz="2000" dirty="0"/>
              <a:t> the helping verb </a:t>
            </a:r>
            <a:r>
              <a:rPr lang="en-US" sz="2000" b="1" dirty="0"/>
              <a:t>do</a:t>
            </a:r>
            <a:r>
              <a:rPr lang="en-US" sz="2000" dirty="0"/>
              <a:t> has the final </a:t>
            </a:r>
            <a:r>
              <a:rPr lang="en-US" sz="2000" b="1" dirty="0"/>
              <a:t>-s </a:t>
            </a:r>
            <a:r>
              <a:rPr lang="en-US" sz="2000" dirty="0"/>
              <a:t>from the verb now.</a:t>
            </a:r>
          </a:p>
          <a:p>
            <a:r>
              <a:rPr lang="en-US" sz="2000" dirty="0"/>
              <a:t> </a:t>
            </a:r>
            <a:r>
              <a:rPr lang="en-US" sz="2000" dirty="0">
                <a:highlight>
                  <a:srgbClr val="00FF00"/>
                </a:highlight>
              </a:rPr>
              <a:t>There is no </a:t>
            </a:r>
            <a:r>
              <a:rPr lang="en-US" sz="2000" b="1" dirty="0">
                <a:highlight>
                  <a:srgbClr val="00FF00"/>
                </a:highlight>
              </a:rPr>
              <a:t>-s </a:t>
            </a:r>
            <a:r>
              <a:rPr lang="en-US" sz="2000" dirty="0">
                <a:highlight>
                  <a:srgbClr val="00FF00"/>
                </a:highlight>
              </a:rPr>
              <a:t>in the verb anymore!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b="1" i="1" dirty="0"/>
              <a:t>Remember</a:t>
            </a:r>
            <a:r>
              <a:rPr lang="en-US" sz="2000" dirty="0"/>
              <a:t> the spelling rules, when a verb ends in </a:t>
            </a:r>
            <a:r>
              <a:rPr lang="en-US" sz="2000" b="1" dirty="0"/>
              <a:t>–o </a:t>
            </a:r>
            <a:r>
              <a:rPr lang="en-US" sz="2000" dirty="0"/>
              <a:t>we add </a:t>
            </a:r>
            <a:r>
              <a:rPr lang="en-US" sz="2000" b="1" dirty="0"/>
              <a:t>–es</a:t>
            </a:r>
            <a:r>
              <a:rPr lang="en-U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479607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868</Words>
  <Application>Microsoft Office PowerPoint</Application>
  <PresentationFormat>Widescreen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Aharoni</vt:lpstr>
      <vt:lpstr>Arial</vt:lpstr>
      <vt:lpstr>Calibri</vt:lpstr>
      <vt:lpstr>Calibri Light</vt:lpstr>
      <vt:lpstr>FuturaHandwritten</vt:lpstr>
      <vt:lpstr>Verdana</vt:lpstr>
      <vt:lpstr>Office Theme</vt:lpstr>
      <vt:lpstr>PowerPoint Presentation</vt:lpstr>
      <vt:lpstr>PowerPoint Presentation</vt:lpstr>
      <vt:lpstr>The Simple Present - Affirmative</vt:lpstr>
      <vt:lpstr>How to form</vt:lpstr>
      <vt:lpstr>PowerPoint Presentation</vt:lpstr>
      <vt:lpstr>The Simple Present - Affirmative</vt:lpstr>
      <vt:lpstr>Spelling Rules for adding final -s</vt:lpstr>
      <vt:lpstr>Spelling Rules for adding final -s</vt:lpstr>
      <vt:lpstr>The Simple Present - Interrogative</vt:lpstr>
      <vt:lpstr>The Simple Present – Short answers</vt:lpstr>
      <vt:lpstr>The Simple Present - Negative</vt:lpstr>
      <vt:lpstr>The Simple Present -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Aliki beera</dc:creator>
  <cp:lastModifiedBy>Aliki beera</cp:lastModifiedBy>
  <cp:revision>6</cp:revision>
  <dcterms:created xsi:type="dcterms:W3CDTF">2021-12-05T12:01:14Z</dcterms:created>
  <dcterms:modified xsi:type="dcterms:W3CDTF">2021-12-06T10:51:17Z</dcterms:modified>
</cp:coreProperties>
</file>