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6" r:id="rId3"/>
    <p:sldId id="446" r:id="rId4"/>
    <p:sldId id="447" r:id="rId5"/>
    <p:sldId id="449" r:id="rId6"/>
    <p:sldId id="448" r:id="rId7"/>
    <p:sldId id="450" r:id="rId8"/>
    <p:sldId id="455" r:id="rId9"/>
    <p:sldId id="452" r:id="rId10"/>
    <p:sldId id="457" r:id="rId11"/>
    <p:sldId id="453" r:id="rId12"/>
    <p:sldId id="45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8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998F-4F15-4292-B96B-D7B8A21B7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353A07-073C-4DBA-935C-C63462FB64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BBE98-2EA5-476D-B6A6-475CF67B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20C77-B881-48C0-9A1C-FD100306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0E62B-5741-40C7-8F3E-37D0CFA2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8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B778A-92D2-4CEE-ABC9-26B3D005B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3C53E-A013-464C-B4A9-2B827EA58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130F7-CAEE-447D-ACEA-36C47896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6D2BF-1B4C-42AE-AE8C-1C4C9198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2C19F-ECB7-4327-973D-4340CE64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0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C1EC09-0E6B-4F01-ABEC-E9ADCA8B1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80F1A-AFAE-4257-A427-92F700992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7770C-6212-42CC-8886-041ED4D10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4DB4A-C04C-4E61-9F01-354BE8F0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0048A-689F-498F-96FD-B676B33C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2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CF0A-0389-4E3F-8AAF-F7D969E6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3A8B3-0815-4478-9E7B-08A92D98C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83E0B-59C5-4280-AE83-9B49DFA2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FEF88-5CDC-4C97-AB0C-DF5D0BF5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BD0-5438-4C64-821F-4AE854F92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5111B-AC1A-4394-8D9E-0AC143AC2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22A64-505F-4343-BF8E-73F6C37FD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BF21D-1D83-40CB-B1D1-1C55A975A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758D1-0F34-4057-81BC-70A66491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89AB-6BF6-4618-8BE2-B15F49473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2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D6B0-D884-4505-97BB-9F23F901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80E06-4B7D-4050-A972-99E643B0E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40F65-9657-4456-BAE5-284881211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6FF91-B196-44A6-8F05-DAD82093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EB5C4-3AE1-467A-8239-8D7A73C9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5943C-E5D3-49E8-B3EE-405B78E23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1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02E1-C7BC-4E9A-BED6-D67F4CBCE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E5933-7959-4CAB-94D3-371283819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9567E-D13D-4F27-8A8E-5630A1600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6308C0-54B4-4146-A28C-FBCFABDEF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67F7B0-1132-4CF5-A228-D723888223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DB003F-DF38-4C5B-B02A-6F6C1AD38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B3B9F1-F86F-49AF-8032-DC083F7F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15A48-4D18-4B52-BBAC-AD25A108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7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8A6B4-3F3E-4E13-A30B-3B1E02D1F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294988-C98E-4588-A910-5AA88DE9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3730C-9FE7-41D5-A2D7-57AE722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91FFA4-01A7-4511-B905-D76F26D0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4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057921-F36D-4664-ACA0-7A39D7235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56A3CE-BF80-4AB8-BA06-E0BBEB5C5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02494-1C68-4744-AD53-01B4339E9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1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58421-E3A0-4BAD-BA5E-229662113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A7354-861A-41EE-98CF-F828C8835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766D3-6BFF-4171-B4C0-A0A960796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F8F74-FA80-4B22-BE14-367129E6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ADA39-9CCB-4397-8796-3C0C7BB1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15D6CB-B094-4D1F-9C58-25CEE29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3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506B6-094D-427D-9668-BEC763C7C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3C995-1596-4660-993A-446386421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945FE-2D1F-47A2-AE22-DDBC772AD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FACA3-56A6-43B6-B3BE-DEB887AE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14B8F-38F8-4BB0-919A-2BB7ABF56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C576F-49FD-444D-9F25-E9A8AFD6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5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B7311D-1E37-4D78-AE21-11F7AE10C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99880-BB49-4F0D-8DDC-5D2CD1D0A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E61D-6708-4358-9426-3F8DC1AFA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565F2-8EDE-4912-92F3-B032A32CE64C}" type="datetimeFigureOut">
              <a:rPr lang="en-US" smtClean="0"/>
              <a:t>06-Dec-21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9FD7B-6A58-47FF-926E-A55FEF716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2A133-2348-41D6-A89D-D4DA4B61CE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80B3-A0D3-457A-974C-A8C7476E5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5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67A031B1-2BA8-4783-BE8E-A9172A0068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BDA2677-B8BE-45F6-8F92-7F07ECD90125}"/>
              </a:ext>
            </a:extLst>
          </p:cNvPr>
          <p:cNvSpPr txBox="1">
            <a:spLocks/>
          </p:cNvSpPr>
          <p:nvPr/>
        </p:nvSpPr>
        <p:spPr>
          <a:xfrm>
            <a:off x="7440300" y="3520967"/>
            <a:ext cx="4165748" cy="18028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225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660D-0D4D-41EE-808B-22EA7E0BB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r>
              <a:rPr lang="en-US" dirty="0"/>
              <a:t>– Short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9C82-17AD-4844-B29A-56EEE678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79"/>
            <a:ext cx="6283960" cy="4012883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To give a short answer in the </a:t>
            </a:r>
            <a:r>
              <a:rPr lang="en-US" b="1" dirty="0">
                <a:solidFill>
                  <a:srgbClr val="00B050"/>
                </a:solidFill>
              </a:rPr>
              <a:t>Simple Present: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b="1" dirty="0"/>
              <a:t>For </a:t>
            </a:r>
            <a:r>
              <a:rPr lang="en-US" sz="2800" b="1" dirty="0"/>
              <a:t>I - You - We – They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Do you play chess?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Yes,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I 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.  -   No,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 I don’t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sz="2800" b="1" dirty="0"/>
              <a:t>He - She - It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Does he make jokes?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Yes,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he does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. No,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he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doesn’t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Graphic 5" descr="Question Mark with solid fill">
            <a:extLst>
              <a:ext uri="{FF2B5EF4-FFF2-40B4-BE49-F238E27FC236}">
                <a16:creationId xmlns:a16="http://schemas.microsoft.com/office/drawing/2014/main" id="{3E633F67-42D8-4649-AA8C-B72FFAB14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34273" y="469988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5962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660D-0D4D-41EE-808B-22EA7E0BB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r>
              <a:rPr lang="en-US" dirty="0"/>
              <a:t>- Negative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9C82-17AD-4844-B29A-56EEE678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79"/>
            <a:ext cx="6283960" cy="4012883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form a negative in the </a:t>
            </a:r>
            <a:r>
              <a:rPr lang="en-US" b="1" dirty="0">
                <a:solidFill>
                  <a:srgbClr val="00B050"/>
                </a:solidFill>
              </a:rPr>
              <a:t>Simple Present, </a:t>
            </a:r>
            <a:r>
              <a:rPr lang="en-US" dirty="0"/>
              <a:t>again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we need the help of the verb </a:t>
            </a:r>
            <a:r>
              <a:rPr lang="en-US" b="1" dirty="0"/>
              <a:t>do </a:t>
            </a:r>
            <a:r>
              <a:rPr lang="en-US" dirty="0"/>
              <a:t>and the word </a:t>
            </a:r>
            <a:r>
              <a:rPr lang="en-US" b="1" dirty="0"/>
              <a:t>not</a:t>
            </a:r>
            <a:r>
              <a:rPr lang="en-US" dirty="0"/>
              <a:t>: 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endParaRPr lang="el-GR" dirty="0"/>
          </a:p>
          <a:p>
            <a:r>
              <a:rPr lang="en-US" b="1" dirty="0"/>
              <a:t>For </a:t>
            </a:r>
            <a:r>
              <a:rPr lang="en-US" sz="2800" b="1" dirty="0"/>
              <a:t>I - You - We – They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We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not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like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rain.</a:t>
            </a:r>
          </a:p>
          <a:p>
            <a:pPr>
              <a:lnSpc>
                <a:spcPct val="100000"/>
              </a:lnSpc>
            </a:pPr>
            <a:r>
              <a:rPr lang="en-US" sz="2800" b="1" dirty="0"/>
              <a:t>He - She - It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He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 not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wear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glasses.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She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 not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cook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Graphic 4" descr="Close with solid fill">
            <a:extLst>
              <a:ext uri="{FF2B5EF4-FFF2-40B4-BE49-F238E27FC236}">
                <a16:creationId xmlns:a16="http://schemas.microsoft.com/office/drawing/2014/main" id="{4A89F5AF-2797-4DA4-8949-5E199FD0D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8240" y="543560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A54590A-613B-46C0-9BF6-A823AE3B19B4}"/>
              </a:ext>
            </a:extLst>
          </p:cNvPr>
          <p:cNvGrpSpPr/>
          <p:nvPr/>
        </p:nvGrpSpPr>
        <p:grpSpPr>
          <a:xfrm>
            <a:off x="7620000" y="2739390"/>
            <a:ext cx="4216400" cy="3354765"/>
            <a:chOff x="7620000" y="2739390"/>
            <a:chExt cx="4216400" cy="335476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5433E81-642F-44DA-9C1D-F8BBEE595B4E}"/>
                </a:ext>
              </a:extLst>
            </p:cNvPr>
            <p:cNvSpPr txBox="1"/>
            <p:nvPr/>
          </p:nvSpPr>
          <p:spPr>
            <a:xfrm>
              <a:off x="7620000" y="2739390"/>
              <a:ext cx="4216400" cy="3354765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CC00FF"/>
                  </a:solidFill>
                </a:rPr>
                <a:t>Note!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There is also a short version of the negative:</a:t>
              </a:r>
            </a:p>
            <a:p>
              <a:r>
                <a:rPr lang="en-US" sz="2000" dirty="0"/>
                <a:t>	I </a:t>
              </a:r>
              <a:r>
                <a:rPr lang="en-US" sz="2000" b="1" dirty="0"/>
                <a:t>don’t</a:t>
              </a:r>
              <a:r>
                <a:rPr lang="en-US" sz="2000" dirty="0"/>
                <a:t> like, he </a:t>
              </a:r>
              <a:r>
                <a:rPr lang="en-US" sz="2000" b="1" dirty="0"/>
                <a:t>doesn’t</a:t>
              </a:r>
              <a:r>
                <a:rPr lang="en-US" sz="2000" dirty="0"/>
                <a:t> like</a:t>
              </a:r>
            </a:p>
            <a:p>
              <a:r>
                <a:rPr lang="en-US" sz="2800" b="1" dirty="0">
                  <a:solidFill>
                    <a:srgbClr val="CC00FF"/>
                  </a:solidFill>
                </a:rPr>
                <a:t>Tip!</a:t>
              </a:r>
            </a:p>
            <a:p>
              <a:r>
                <a:rPr lang="en-US" sz="2000" dirty="0"/>
                <a:t>Write the two words as one and instead of the ‘o’ use an apostrophe:</a:t>
              </a:r>
            </a:p>
            <a:p>
              <a:r>
                <a:rPr lang="en-US" sz="2800" dirty="0"/>
                <a:t>I </a:t>
              </a:r>
              <a:r>
                <a:rPr lang="en-US" sz="2800" b="1" dirty="0" err="1"/>
                <a:t>donot</a:t>
              </a:r>
              <a:r>
                <a:rPr lang="en-US" sz="2800" dirty="0"/>
                <a:t>  = I </a:t>
              </a:r>
              <a:r>
                <a:rPr lang="en-US" sz="2800" b="1" dirty="0"/>
                <a:t>don’t</a:t>
              </a:r>
              <a:r>
                <a:rPr lang="en-US" sz="2800" dirty="0"/>
                <a:t>  </a:t>
              </a:r>
            </a:p>
            <a:p>
              <a:r>
                <a:rPr lang="en-US" sz="2800" dirty="0"/>
                <a:t>He </a:t>
              </a:r>
              <a:r>
                <a:rPr lang="en-US" sz="2800" b="1" dirty="0" err="1"/>
                <a:t>doesnot</a:t>
              </a:r>
              <a:r>
                <a:rPr lang="en-US" sz="2800" dirty="0"/>
                <a:t>  = He </a:t>
              </a:r>
              <a:r>
                <a:rPr lang="en-US" sz="2800" b="1" dirty="0"/>
                <a:t>doesn’t</a:t>
              </a:r>
              <a:endParaRPr lang="en-US" sz="2800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F9B642E-CBC9-4349-967C-DE6DCA01BAF2}"/>
                </a:ext>
              </a:extLst>
            </p:cNvPr>
            <p:cNvCxnSpPr/>
            <p:nvPr/>
          </p:nvCxnSpPr>
          <p:spPr>
            <a:xfrm flipH="1">
              <a:off x="8463280" y="5247640"/>
              <a:ext cx="177800" cy="29972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C37F44D-1CB6-4374-87B5-5C87E6458EE1}"/>
                </a:ext>
              </a:extLst>
            </p:cNvPr>
            <p:cNvCxnSpPr/>
            <p:nvPr/>
          </p:nvCxnSpPr>
          <p:spPr>
            <a:xfrm flipH="1">
              <a:off x="9083040" y="5674360"/>
              <a:ext cx="177800" cy="29972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129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660D-0D4D-41EE-808B-22EA7E0BB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9C82-17AD-4844-B29A-56EEE678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79"/>
            <a:ext cx="2219960" cy="4012883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I	 cook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You	 cook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He	 cook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She	 cook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It	 cook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We	 cook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You	 cook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They	 cook</a:t>
            </a:r>
          </a:p>
          <a:p>
            <a:pPr marL="0" indent="0"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Graphic 4" descr="Close with solid fill">
            <a:extLst>
              <a:ext uri="{FF2B5EF4-FFF2-40B4-BE49-F238E27FC236}">
                <a16:creationId xmlns:a16="http://schemas.microsoft.com/office/drawing/2014/main" id="{4A89F5AF-2797-4DA4-8949-5E199FD0DD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48240" y="543560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DD938870-9509-4544-B51B-4395713B2C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01594" y="543560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  <p:pic>
        <p:nvPicPr>
          <p:cNvPr id="7" name="Graphic 6" descr="Question Mark with solid fill">
            <a:extLst>
              <a:ext uri="{FF2B5EF4-FFF2-40B4-BE49-F238E27FC236}">
                <a16:creationId xmlns:a16="http://schemas.microsoft.com/office/drawing/2014/main" id="{29C5CCCE-9BAE-47B8-ACA3-0C2FC72595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36701" y="469988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97A39B9-EE35-48B7-98EE-E2A81A3EA3A4}"/>
              </a:ext>
            </a:extLst>
          </p:cNvPr>
          <p:cNvSpPr txBox="1">
            <a:spLocks/>
          </p:cNvSpPr>
          <p:nvPr/>
        </p:nvSpPr>
        <p:spPr>
          <a:xfrm>
            <a:off x="4118008" y="2164078"/>
            <a:ext cx="3108960" cy="4012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   I       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you    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he	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she	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it	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we	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you	 cook?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they	 cook?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418CFAC-8301-428C-8A27-E44F32983AED}"/>
              </a:ext>
            </a:extLst>
          </p:cNvPr>
          <p:cNvSpPr txBox="1">
            <a:spLocks/>
          </p:cNvSpPr>
          <p:nvPr/>
        </p:nvSpPr>
        <p:spPr>
          <a:xfrm>
            <a:off x="8108205" y="2164078"/>
            <a:ext cx="3451735" cy="40128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I    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You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He 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She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It    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We   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don’t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You	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don’t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 cook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They	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don’t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   cook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5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Diagram, engineering drawing&#10;&#10;Description automatically generated">
            <a:extLst>
              <a:ext uri="{FF2B5EF4-FFF2-40B4-BE49-F238E27FC236}">
                <a16:creationId xmlns:a16="http://schemas.microsoft.com/office/drawing/2014/main" id="{67A031B1-2BA8-4783-BE8E-A9172A0068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42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BDA2677-B8BE-45F6-8F92-7F07ECD90125}"/>
              </a:ext>
            </a:extLst>
          </p:cNvPr>
          <p:cNvSpPr txBox="1">
            <a:spLocks/>
          </p:cNvSpPr>
          <p:nvPr/>
        </p:nvSpPr>
        <p:spPr>
          <a:xfrm>
            <a:off x="7659375" y="120542"/>
            <a:ext cx="4165748" cy="9653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My Day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45E1AE-89E4-4045-9201-56DC6680E174}"/>
              </a:ext>
            </a:extLst>
          </p:cNvPr>
          <p:cNvSpPr txBox="1"/>
          <p:nvPr/>
        </p:nvSpPr>
        <p:spPr>
          <a:xfrm>
            <a:off x="7381874" y="1268194"/>
            <a:ext cx="4600575" cy="498598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Handwritten" panose="02000603000000000000" pitchFamily="2" charset="0"/>
                <a:ea typeface="FuturaHandwritten" panose="02000603000000000000" pitchFamily="2" charset="0"/>
              </a:rPr>
              <a:t>I get up at 7:00 and get ready for school. I have breakfast and then I brush my teeth. At 7:30 I walk to school with my brother.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Handwritten" panose="02000603000000000000" pitchFamily="2" charset="0"/>
                <a:ea typeface="FuturaHandwritten" panose="02000603000000000000" pitchFamily="2" charset="0"/>
              </a:rPr>
              <a:t>School starts at 8:00 a.m. and finishes at 13.30 in the afternoon. My brother and I walk home, and we have lunch with our grandparents.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Handwritten" panose="02000603000000000000" pitchFamily="2" charset="0"/>
                <a:ea typeface="FuturaHandwritten" panose="02000603000000000000" pitchFamily="2" charset="0"/>
              </a:rPr>
              <a:t>In the afternoon I do my homework and then I play board games with my grandpa, or I read comic books. After that, I take a shower and then I have dinner. At 9.30, I brush my teeth and then I go to bed!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FuturaHandwritten" panose="02000603000000000000" pitchFamily="2" charset="0"/>
                <a:ea typeface="FuturaHandwritten" panose="02000603000000000000" pitchFamily="2" charset="0"/>
              </a:rPr>
              <a:t>Alex, 10, Athens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7B0C6-4F14-48B6-BC7E-E27ED5FC6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6844" y="5381518"/>
            <a:ext cx="1098279" cy="135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3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660D-0D4D-41EE-808B-22EA7E0BB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r>
              <a:rPr lang="en-US" dirty="0"/>
              <a:t>- Affirmative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9C82-17AD-4844-B29A-56EEE678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79"/>
            <a:ext cx="6283960" cy="40128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>
                <a:solidFill>
                  <a:srgbClr val="00B050"/>
                </a:solidFill>
              </a:rPr>
              <a:t>Simple Present </a:t>
            </a:r>
            <a:r>
              <a:rPr lang="en-US" dirty="0"/>
              <a:t>to talk about: 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endParaRPr lang="el-GR" dirty="0"/>
          </a:p>
          <a:p>
            <a:pPr>
              <a:lnSpc>
                <a:spcPct val="100000"/>
              </a:lnSpc>
            </a:pPr>
            <a:r>
              <a:rPr lang="en-US" b="1" dirty="0"/>
              <a:t>daily habits</a:t>
            </a:r>
            <a:r>
              <a:rPr lang="en-US" dirty="0"/>
              <a:t>. (</a:t>
            </a:r>
            <a:r>
              <a:rPr lang="el-GR" i="1" dirty="0"/>
              <a:t>συνήθεια</a:t>
            </a:r>
            <a:r>
              <a:rPr lang="el-GR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You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brush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your teeth every morning. </a:t>
            </a:r>
          </a:p>
          <a:p>
            <a:pPr>
              <a:lnSpc>
                <a:spcPct val="100000"/>
              </a:lnSpc>
            </a:pPr>
            <a:r>
              <a:rPr lang="en-US" b="1" dirty="0"/>
              <a:t>states</a:t>
            </a:r>
            <a:r>
              <a:rPr lang="en-US" dirty="0"/>
              <a:t> and general </a:t>
            </a:r>
            <a:r>
              <a:rPr lang="en-US" b="1" dirty="0"/>
              <a:t>truths</a:t>
            </a:r>
            <a:r>
              <a:rPr lang="en-US" dirty="0"/>
              <a:t>.</a:t>
            </a:r>
            <a:r>
              <a:rPr lang="el-GR" dirty="0"/>
              <a:t> (</a:t>
            </a:r>
            <a:r>
              <a:rPr lang="el-GR" i="1" dirty="0"/>
              <a:t>αλήθεια</a:t>
            </a:r>
            <a:r>
              <a:rPr lang="el-GR" dirty="0"/>
              <a:t>)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 I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have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two sisters.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He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lives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in Athens.</a:t>
            </a:r>
          </a:p>
          <a:p>
            <a:pPr marL="0" indent="0"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0BF1721C-33B4-4AAF-88AE-D2B75D579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905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DAF1-6141-4C4C-A41C-9B67152EDD2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BDD7EE"/>
          </a:solidFill>
        </p:spPr>
        <p:txBody>
          <a:bodyPr/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How to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3601"/>
            <a:ext cx="6477000" cy="40433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sz="3200" b="1" dirty="0"/>
              <a:t>I - You - We - They</a:t>
            </a:r>
          </a:p>
          <a:p>
            <a:pPr marL="0" indent="0">
              <a:buNone/>
            </a:pPr>
            <a:r>
              <a:rPr lang="en-US" dirty="0"/>
              <a:t>To form the Simple Present Affirmative, you need a noun or pronoun and the </a:t>
            </a:r>
            <a:r>
              <a:rPr lang="en-US" b="1" dirty="0"/>
              <a:t>verb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 	walk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You 	walk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We 	walk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They 	walk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338643-E02F-47C0-B17A-891B87A3D0E3}"/>
              </a:ext>
            </a:extLst>
          </p:cNvPr>
          <p:cNvSpPr txBox="1"/>
          <p:nvPr/>
        </p:nvSpPr>
        <p:spPr>
          <a:xfrm>
            <a:off x="7650480" y="2739390"/>
            <a:ext cx="4114800" cy="3170099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FF"/>
                </a:solidFill>
              </a:rPr>
              <a:t>Remember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b="1" dirty="0"/>
              <a:t>noun</a:t>
            </a:r>
            <a:r>
              <a:rPr lang="en-US" sz="2400" dirty="0"/>
              <a:t> is an object or the name of a person, place etc. (ex. George, </a:t>
            </a:r>
            <a:r>
              <a:rPr lang="en-US" sz="2400" dirty="0" err="1"/>
              <a:t>Ms</a:t>
            </a:r>
            <a:r>
              <a:rPr lang="en-US" sz="2400" dirty="0"/>
              <a:t> Harrison, Paris)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(personal) </a:t>
            </a:r>
            <a:r>
              <a:rPr lang="en-US" sz="2400" b="1" dirty="0"/>
              <a:t>pronoun</a:t>
            </a:r>
            <a:r>
              <a:rPr lang="en-US" sz="2400" dirty="0"/>
              <a:t> is  </a:t>
            </a:r>
          </a:p>
          <a:p>
            <a:r>
              <a:rPr lang="en-US" sz="2400" dirty="0"/>
              <a:t>     I, You, He, She, It, We, You , They</a:t>
            </a: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0B7FD878-7CAF-4154-B22C-B2E4C15B1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81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2800"/>
            <a:ext cx="6131560" cy="40941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sz="3200" b="1" dirty="0"/>
              <a:t>He - She - It</a:t>
            </a:r>
          </a:p>
          <a:p>
            <a:pPr marL="0" indent="0">
              <a:buNone/>
            </a:pPr>
            <a:r>
              <a:rPr lang="en-US" dirty="0"/>
              <a:t>To form the Simple Present Affirmative, you need a noun or pronoun</a:t>
            </a:r>
            <a:r>
              <a:rPr lang="en-US" b="1" dirty="0"/>
              <a:t>, </a:t>
            </a:r>
            <a:r>
              <a:rPr lang="en-US" dirty="0"/>
              <a:t>the </a:t>
            </a:r>
            <a:r>
              <a:rPr lang="en-US" b="1" dirty="0"/>
              <a:t>verb</a:t>
            </a:r>
            <a:r>
              <a:rPr lang="en-US" dirty="0"/>
              <a:t> </a:t>
            </a:r>
            <a:r>
              <a:rPr lang="en-US" b="1" dirty="0"/>
              <a:t>, </a:t>
            </a:r>
            <a:r>
              <a:rPr lang="en-US" dirty="0"/>
              <a:t>and AND a </a:t>
            </a:r>
            <a:r>
              <a:rPr lang="en-US" b="1" dirty="0"/>
              <a:t>final -s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He 	walk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She 	walk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It 	walk</a:t>
            </a:r>
            <a:r>
              <a:rPr lang="en-US" i="1" dirty="0">
                <a:solidFill>
                  <a:srgbClr val="FF0000"/>
                </a:solidFill>
              </a:rPr>
              <a:t>s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E3F14C3-151C-4BD5-BBD7-C7267D211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06879EB-B22E-45A0-910B-E3A9F97FF041}"/>
              </a:ext>
            </a:extLst>
          </p:cNvPr>
          <p:cNvSpPr txBox="1">
            <a:spLocks/>
          </p:cNvSpPr>
          <p:nvPr/>
        </p:nvSpPr>
        <p:spPr>
          <a:xfrm>
            <a:off x="838200" y="361473"/>
            <a:ext cx="10515600" cy="1325563"/>
          </a:xfrm>
          <a:prstGeom prst="rect">
            <a:avLst/>
          </a:prstGeom>
          <a:solidFill>
            <a:srgbClr val="BDD7EE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How to form</a:t>
            </a: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6671A17F-1D04-462F-AAA6-E02A1DA3D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387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648" y="1870841"/>
            <a:ext cx="2653512" cy="430612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	 walk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	 walk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 	 walk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She 	 walk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	 walk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	 walk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	 walk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	 walk</a:t>
            </a: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BE5DF4-7050-4712-AF65-4A905D22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r>
              <a:rPr lang="en-US" dirty="0"/>
              <a:t>- Affirmative</a:t>
            </a:r>
          </a:p>
        </p:txBody>
      </p:sp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29AFDFAF-8D04-4943-8144-69C0009BB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521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870075"/>
            <a:ext cx="10789920" cy="4783960"/>
          </a:xfrm>
          <a:solidFill>
            <a:schemeClr val="bg1">
              <a:lumMod val="9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When a verb ends in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sh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, -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ch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, -x, -ss or -o 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we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–es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Ex. 	wash + s = wash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 + s = go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</a:t>
            </a:r>
          </a:p>
          <a:p>
            <a:pPr marL="0" indent="0"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When a verb ends in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and </a:t>
            </a: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the letter before it is a consonant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σύμφωνο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drop the y and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n-US" b="1" dirty="0" err="1">
                <a:latin typeface="Verdana" panose="020B0604030504040204" pitchFamily="34" charset="0"/>
                <a:ea typeface="Verdana" panose="020B0604030504040204" pitchFamily="34" charset="0"/>
              </a:rPr>
              <a:t>ies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Ex. 	study + s = stud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ies</a:t>
            </a:r>
          </a:p>
          <a:p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</a:rPr>
              <a:t>BUT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 if the letter before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is a vowel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φωνήεν</a:t>
            </a:r>
            <a:r>
              <a:rPr lang="el-GR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, just add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–s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Ex. 	stay + s = stay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 	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BE5DF4-7050-4712-AF65-4A905D22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Spelling Rules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for adding final 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-s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07DB1CF4-4895-4EBB-8650-CADE82A4C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117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C9698-28D8-4265-BAA3-ABFE92FE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1870075"/>
            <a:ext cx="10789920" cy="478396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>
                <a:latin typeface="Verdana" panose="020B0604030504040204" pitchFamily="34" charset="0"/>
                <a:ea typeface="Verdana" panose="020B0604030504040204" pitchFamily="34" charset="0"/>
              </a:rPr>
              <a:t>In any other case just add </a:t>
            </a:r>
            <a:r>
              <a:rPr lang="en-US" sz="4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-s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Ex. 	make + s = make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start + s = start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stop + s = stop</a:t>
            </a:r>
            <a:r>
              <a:rPr lang="en-US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4BE5DF4-7050-4712-AF65-4A905D228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Spelling Rules 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for adding final 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-s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07DB1CF4-4895-4EBB-8650-CADE82A4C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60000" y="558482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013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660D-0D4D-41EE-808B-22EA7E0BB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111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The Simple Present </a:t>
            </a:r>
            <a:r>
              <a:rPr lang="en-US" dirty="0"/>
              <a:t>- Interrogative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9C82-17AD-4844-B29A-56EEE678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4079"/>
            <a:ext cx="6283960" cy="4012883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form a question in the </a:t>
            </a:r>
            <a:r>
              <a:rPr lang="en-US" b="1" dirty="0">
                <a:solidFill>
                  <a:srgbClr val="00B050"/>
                </a:solidFill>
              </a:rPr>
              <a:t>Simple Present </a:t>
            </a:r>
            <a:r>
              <a:rPr lang="en-US" dirty="0"/>
              <a:t>we need the help of the verb </a:t>
            </a:r>
            <a:r>
              <a:rPr lang="en-US" b="1" dirty="0"/>
              <a:t>do</a:t>
            </a:r>
            <a:r>
              <a:rPr lang="en-US" dirty="0"/>
              <a:t>: 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endParaRPr lang="el-GR" dirty="0"/>
          </a:p>
          <a:p>
            <a:r>
              <a:rPr lang="en-US" b="1" dirty="0"/>
              <a:t>For </a:t>
            </a:r>
            <a:r>
              <a:rPr lang="en-US" sz="2800" b="1" dirty="0"/>
              <a:t>I - You - We – They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you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play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chess? </a:t>
            </a:r>
          </a:p>
          <a:p>
            <a:pPr>
              <a:lnSpc>
                <a:spcPct val="100000"/>
              </a:lnSpc>
            </a:pPr>
            <a:r>
              <a:rPr lang="en-US" sz="2800" b="1" dirty="0"/>
              <a:t>He - She - It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he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make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jokes?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Do</a:t>
            </a:r>
            <a:r>
              <a:rPr lang="en-US" b="1" i="1" dirty="0">
                <a:solidFill>
                  <a:srgbClr val="FF0000"/>
                </a:solidFill>
              </a:rPr>
              <a:t>es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she </a:t>
            </a:r>
            <a:r>
              <a:rPr lang="en-US" i="1" u="sng" dirty="0">
                <a:solidFill>
                  <a:schemeClr val="bg2">
                    <a:lumMod val="50000"/>
                  </a:schemeClr>
                </a:solidFill>
              </a:rPr>
              <a:t>live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 near you?</a:t>
            </a:r>
          </a:p>
          <a:p>
            <a:pPr marL="0" indent="0">
              <a:buNone/>
            </a:pPr>
            <a:endParaRPr lang="en-US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Graphic 5" descr="Question Mark with solid fill">
            <a:extLst>
              <a:ext uri="{FF2B5EF4-FFF2-40B4-BE49-F238E27FC236}">
                <a16:creationId xmlns:a16="http://schemas.microsoft.com/office/drawing/2014/main" id="{3E633F67-42D8-4649-AA8C-B72FFAB14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34273" y="469988"/>
            <a:ext cx="914400" cy="914400"/>
          </a:xfrm>
          <a:prstGeom prst="rect">
            <a:avLst/>
          </a:prstGeom>
          <a:effectLst>
            <a:outerShdw blurRad="63500" dist="50800" dir="1200000" algn="ctr" rotWithShape="0">
              <a:srgbClr val="000000">
                <a:alpha val="42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4B409A-B430-431E-89A4-EF949C749F95}"/>
              </a:ext>
            </a:extLst>
          </p:cNvPr>
          <p:cNvSpPr txBox="1"/>
          <p:nvPr/>
        </p:nvSpPr>
        <p:spPr>
          <a:xfrm>
            <a:off x="7650480" y="2739390"/>
            <a:ext cx="3860800" cy="298543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C00FF"/>
                </a:solidFill>
              </a:rPr>
              <a:t>Be careful 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Notice</a:t>
            </a:r>
            <a:r>
              <a:rPr lang="en-US" sz="2000" dirty="0"/>
              <a:t> how in </a:t>
            </a:r>
            <a:r>
              <a:rPr lang="en-US" sz="2000" i="1" dirty="0"/>
              <a:t>he-she-it</a:t>
            </a:r>
            <a:r>
              <a:rPr lang="en-US" sz="2000" dirty="0"/>
              <a:t> the helping verb </a:t>
            </a:r>
            <a:r>
              <a:rPr lang="en-US" sz="2000" b="1" dirty="0"/>
              <a:t>do</a:t>
            </a:r>
            <a:r>
              <a:rPr lang="en-US" sz="2000" dirty="0"/>
              <a:t> has the final </a:t>
            </a:r>
            <a:r>
              <a:rPr lang="en-US" sz="2000" b="1" dirty="0"/>
              <a:t>-s </a:t>
            </a:r>
            <a:r>
              <a:rPr lang="en-US" sz="2000" dirty="0"/>
              <a:t>from the verb now.</a:t>
            </a:r>
          </a:p>
          <a:p>
            <a:r>
              <a:rPr lang="en-US" sz="2000" dirty="0"/>
              <a:t> </a:t>
            </a:r>
            <a:r>
              <a:rPr lang="en-US" sz="2000" dirty="0">
                <a:highlight>
                  <a:srgbClr val="00FF00"/>
                </a:highlight>
              </a:rPr>
              <a:t>There is no </a:t>
            </a:r>
            <a:r>
              <a:rPr lang="en-US" sz="2000" b="1" dirty="0">
                <a:highlight>
                  <a:srgbClr val="00FF00"/>
                </a:highlight>
              </a:rPr>
              <a:t>-s </a:t>
            </a:r>
            <a:r>
              <a:rPr lang="en-US" sz="2000" dirty="0">
                <a:highlight>
                  <a:srgbClr val="00FF00"/>
                </a:highlight>
              </a:rPr>
              <a:t>in the verb anymore!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1" dirty="0"/>
              <a:t>Remember</a:t>
            </a:r>
            <a:r>
              <a:rPr lang="en-US" sz="2000" dirty="0"/>
              <a:t> the spelling rules, when a verb ends in </a:t>
            </a:r>
            <a:r>
              <a:rPr lang="en-US" sz="2000" b="1" dirty="0"/>
              <a:t>–o </a:t>
            </a:r>
            <a:r>
              <a:rPr lang="en-US" sz="2000" dirty="0"/>
              <a:t>we add </a:t>
            </a:r>
            <a:r>
              <a:rPr lang="en-US" sz="2000" b="1" dirty="0"/>
              <a:t>–es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796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868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FuturaHandwritten</vt:lpstr>
      <vt:lpstr>Verdana</vt:lpstr>
      <vt:lpstr>Office Theme</vt:lpstr>
      <vt:lpstr>PowerPoint Presentation</vt:lpstr>
      <vt:lpstr>PowerPoint Presentation</vt:lpstr>
      <vt:lpstr>The Simple Present - Affirmative</vt:lpstr>
      <vt:lpstr>How to form</vt:lpstr>
      <vt:lpstr>PowerPoint Presentation</vt:lpstr>
      <vt:lpstr>The Simple Present - Affirmative</vt:lpstr>
      <vt:lpstr>Spelling Rules for adding final -s</vt:lpstr>
      <vt:lpstr>Spelling Rules for adding final -s</vt:lpstr>
      <vt:lpstr>The Simple Present - Interrogative</vt:lpstr>
      <vt:lpstr>The Simple Present – Short answers</vt:lpstr>
      <vt:lpstr>The Simple Present - Negative</vt:lpstr>
      <vt:lpstr>The Simple Present 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Aliki beera</dc:creator>
  <cp:lastModifiedBy>Aliki beera</cp:lastModifiedBy>
  <cp:revision>6</cp:revision>
  <dcterms:created xsi:type="dcterms:W3CDTF">2021-12-05T12:01:14Z</dcterms:created>
  <dcterms:modified xsi:type="dcterms:W3CDTF">2021-12-06T10:51:17Z</dcterms:modified>
</cp:coreProperties>
</file>