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l-GR" dirty="0" smtClean="0"/>
              <a:t> </a:t>
            </a:r>
            <a:r>
              <a:rPr lang="el-GR" sz="7200" u="sng" dirty="0">
                <a:effectLst/>
                <a:latin typeface="+mn-lt"/>
              </a:rPr>
              <a:t>Η θρησκεία και </a:t>
            </a:r>
            <a:r>
              <a:rPr lang="el-GR" sz="7200" u="sng" dirty="0" smtClean="0">
                <a:effectLst/>
                <a:latin typeface="+mn-lt"/>
              </a:rPr>
              <a:t>η</a:t>
            </a:r>
            <a:r>
              <a:rPr lang="en-US" sz="7200" u="sng" dirty="0" smtClean="0">
                <a:effectLst/>
                <a:latin typeface="+mn-lt"/>
              </a:rPr>
              <a:t> </a:t>
            </a:r>
            <a:r>
              <a:rPr lang="el-GR" sz="7200" u="sng" dirty="0" smtClean="0">
                <a:effectLst/>
                <a:latin typeface="+mn-lt"/>
              </a:rPr>
              <a:t>γραφή των</a:t>
            </a:r>
            <a:r>
              <a:rPr lang="en-US" sz="7200" u="sng" dirty="0" smtClean="0">
                <a:effectLst/>
                <a:latin typeface="+mn-lt"/>
              </a:rPr>
              <a:t> </a:t>
            </a:r>
            <a:r>
              <a:rPr lang="el-GR" sz="7200" u="sng" dirty="0" smtClean="0">
                <a:effectLst/>
                <a:latin typeface="+mn-lt"/>
              </a:rPr>
              <a:t>Μυκηναίων</a:t>
            </a:r>
            <a:endParaRPr lang="el-GR" sz="7200" u="sng" dirty="0">
              <a:effectLst/>
              <a:latin typeface="+mn-lt"/>
            </a:endParaRPr>
          </a:p>
        </p:txBody>
      </p:sp>
    </p:spTree>
    <p:extLst>
      <p:ext uri="{BB962C8B-B14F-4D97-AF65-F5344CB8AC3E}">
        <p14:creationId xmlns:p14="http://schemas.microsoft.com/office/powerpoint/2010/main" val="109188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Autofit/>
          </a:bodyPr>
          <a:lstStyle/>
          <a:p>
            <a:pPr algn="l"/>
            <a:r>
              <a:rPr lang="el-GR" sz="1800" b="0" dirty="0">
                <a:solidFill>
                  <a:schemeClr val="bg1"/>
                </a:solidFill>
                <a:effectLst/>
                <a:latin typeface="+mn-lt"/>
              </a:rPr>
              <a:t>Οι Μυκηναίοι λάτρευαν τη Μεγάλη Θεά, που ήταν θεά της βλάστησης, της άγριας</a:t>
            </a:r>
            <a:br>
              <a:rPr lang="el-GR" sz="1800" b="0" dirty="0">
                <a:solidFill>
                  <a:schemeClr val="bg1"/>
                </a:solidFill>
                <a:effectLst/>
                <a:latin typeface="+mn-lt"/>
              </a:rPr>
            </a:br>
            <a:r>
              <a:rPr lang="el-GR" sz="1800" b="0" dirty="0">
                <a:solidFill>
                  <a:schemeClr val="bg1"/>
                </a:solidFill>
                <a:effectLst/>
                <a:latin typeface="+mn-lt"/>
              </a:rPr>
              <a:t>φύσης και των άγριων ζώων, αλλά κυρίως πολλούς από τους θεούς του Ολύμπου,</a:t>
            </a:r>
            <a:br>
              <a:rPr lang="el-GR" sz="1800" b="0" dirty="0">
                <a:solidFill>
                  <a:schemeClr val="bg1"/>
                </a:solidFill>
                <a:effectLst/>
                <a:latin typeface="+mn-lt"/>
              </a:rPr>
            </a:br>
            <a:r>
              <a:rPr lang="el-GR" sz="1800" b="0" dirty="0">
                <a:solidFill>
                  <a:schemeClr val="bg1"/>
                </a:solidFill>
                <a:effectLst/>
                <a:latin typeface="+mn-lt"/>
              </a:rPr>
              <a:t>όπως τον Δία, την Ήρα, την Αθηνά, τον Ποσειδώνα και </a:t>
            </a:r>
            <a:r>
              <a:rPr lang="el-GR" sz="1800" b="0" dirty="0" smtClean="0">
                <a:solidFill>
                  <a:schemeClr val="bg1"/>
                </a:solidFill>
                <a:effectLst/>
                <a:latin typeface="+mn-lt"/>
              </a:rPr>
              <a:t>άλλους.</a:t>
            </a:r>
            <a:r>
              <a:rPr lang="en-US" sz="1800" b="0" dirty="0" smtClean="0">
                <a:solidFill>
                  <a:schemeClr val="bg1"/>
                </a:solidFill>
                <a:effectLst/>
                <a:latin typeface="+mn-lt"/>
              </a:rPr>
              <a:t> </a:t>
            </a:r>
            <a:r>
              <a:rPr lang="el-GR" sz="1800" b="0" dirty="0" smtClean="0">
                <a:solidFill>
                  <a:schemeClr val="bg1"/>
                </a:solidFill>
                <a:effectLst/>
                <a:latin typeface="+mn-lt"/>
              </a:rPr>
              <a:t>Δεν </a:t>
            </a:r>
            <a:r>
              <a:rPr lang="el-GR" sz="1800" b="0" dirty="0">
                <a:solidFill>
                  <a:schemeClr val="bg1"/>
                </a:solidFill>
                <a:effectLst/>
                <a:latin typeface="+mn-lt"/>
              </a:rPr>
              <a:t>έκτιζαν μεγάλους ναούς για τους θεούς τους. Τους λάτρευαν σε μικρά ιερά </a:t>
            </a:r>
            <a:r>
              <a:rPr lang="el-GR" sz="1800" b="0" dirty="0" smtClean="0">
                <a:solidFill>
                  <a:schemeClr val="bg1"/>
                </a:solidFill>
                <a:effectLst/>
                <a:latin typeface="+mn-lt"/>
              </a:rPr>
              <a:t>και</a:t>
            </a:r>
            <a:r>
              <a:rPr lang="en-US" sz="1800" b="0" dirty="0" smtClean="0">
                <a:solidFill>
                  <a:schemeClr val="bg1"/>
                </a:solidFill>
                <a:effectLst/>
                <a:latin typeface="+mn-lt"/>
              </a:rPr>
              <a:t> </a:t>
            </a:r>
            <a:r>
              <a:rPr lang="el-GR" sz="1800" b="0" dirty="0" smtClean="0">
                <a:solidFill>
                  <a:schemeClr val="bg1"/>
                </a:solidFill>
                <a:effectLst/>
                <a:latin typeface="+mn-lt"/>
              </a:rPr>
              <a:t>σε </a:t>
            </a:r>
            <a:r>
              <a:rPr lang="el-GR" sz="1800" b="0" dirty="0">
                <a:solidFill>
                  <a:schemeClr val="bg1"/>
                </a:solidFill>
                <a:effectLst/>
                <a:latin typeface="+mn-lt"/>
              </a:rPr>
              <a:t>ιερά άλση. Τους πρόσφεραν φρούτα, σπόρους, γάλα και μέλι και πολλές φορές </a:t>
            </a:r>
            <a:r>
              <a:rPr lang="el-GR" sz="1800" b="0" dirty="0" smtClean="0">
                <a:solidFill>
                  <a:schemeClr val="bg1"/>
                </a:solidFill>
                <a:effectLst/>
                <a:latin typeface="+mn-lt"/>
              </a:rPr>
              <a:t>στον</a:t>
            </a:r>
            <a:r>
              <a:rPr lang="en-US" sz="1800" b="0" dirty="0" smtClean="0">
                <a:solidFill>
                  <a:schemeClr val="bg1"/>
                </a:solidFill>
                <a:effectLst/>
                <a:latin typeface="+mn-lt"/>
              </a:rPr>
              <a:t> </a:t>
            </a:r>
            <a:r>
              <a:rPr lang="el-GR" sz="1800" b="0" dirty="0" smtClean="0">
                <a:solidFill>
                  <a:schemeClr val="bg1"/>
                </a:solidFill>
                <a:effectLst/>
                <a:latin typeface="+mn-lt"/>
              </a:rPr>
              <a:t>βωμό </a:t>
            </a:r>
            <a:r>
              <a:rPr lang="el-GR" sz="1800" b="0" dirty="0">
                <a:solidFill>
                  <a:schemeClr val="bg1"/>
                </a:solidFill>
                <a:effectLst/>
                <a:latin typeface="+mn-lt"/>
              </a:rPr>
              <a:t>τους θυσίαζαν </a:t>
            </a:r>
            <a:r>
              <a:rPr lang="el-GR" sz="1800" b="0" dirty="0" smtClean="0">
                <a:solidFill>
                  <a:schemeClr val="bg1"/>
                </a:solidFill>
                <a:effectLst/>
                <a:latin typeface="+mn-lt"/>
              </a:rPr>
              <a:t>ζώα.</a:t>
            </a:r>
            <a:r>
              <a:rPr lang="en-US" sz="1800" b="0" dirty="0" smtClean="0">
                <a:solidFill>
                  <a:schemeClr val="bg1"/>
                </a:solidFill>
                <a:effectLst/>
                <a:latin typeface="+mn-lt"/>
              </a:rPr>
              <a:t> </a:t>
            </a:r>
            <a:r>
              <a:rPr lang="el-GR" sz="1800" b="0" dirty="0" smtClean="0">
                <a:solidFill>
                  <a:schemeClr val="bg1"/>
                </a:solidFill>
                <a:effectLst/>
                <a:latin typeface="+mn-lt"/>
              </a:rPr>
              <a:t>Πίστευαν </a:t>
            </a:r>
            <a:r>
              <a:rPr lang="el-GR" sz="1800" b="0" dirty="0">
                <a:solidFill>
                  <a:schemeClr val="bg1"/>
                </a:solidFill>
                <a:effectLst/>
                <a:latin typeface="+mn-lt"/>
              </a:rPr>
              <a:t>ότι οι νεκροί ζουν μετά τον θάνατό τους. Γι’ αυτό έσκαβαν στις πλαγιές </a:t>
            </a:r>
            <a:r>
              <a:rPr lang="el-GR" sz="1800" b="0" dirty="0" smtClean="0">
                <a:solidFill>
                  <a:schemeClr val="bg1"/>
                </a:solidFill>
                <a:effectLst/>
                <a:latin typeface="+mn-lt"/>
              </a:rPr>
              <a:t>των</a:t>
            </a:r>
            <a:r>
              <a:rPr lang="en-US" sz="1800" b="0" dirty="0" smtClean="0">
                <a:solidFill>
                  <a:schemeClr val="bg1"/>
                </a:solidFill>
                <a:effectLst/>
                <a:latin typeface="+mn-lt"/>
              </a:rPr>
              <a:t> </a:t>
            </a:r>
            <a:r>
              <a:rPr lang="el-GR" sz="1800" b="0" dirty="0" smtClean="0">
                <a:solidFill>
                  <a:schemeClr val="bg1"/>
                </a:solidFill>
                <a:effectLst/>
                <a:latin typeface="+mn-lt"/>
              </a:rPr>
              <a:t>λόφων </a:t>
            </a:r>
            <a:r>
              <a:rPr lang="el-GR" sz="1800" b="0" dirty="0">
                <a:solidFill>
                  <a:schemeClr val="bg1"/>
                </a:solidFill>
                <a:effectLst/>
                <a:latin typeface="+mn-lt"/>
              </a:rPr>
              <a:t>και έφτιαχναν μεγαλοπρεπείς τάφους με θολωτή οροφή. Εκεί τοποθετούσαν </a:t>
            </a:r>
            <a:r>
              <a:rPr lang="el-GR" sz="1800" b="0" dirty="0" smtClean="0">
                <a:solidFill>
                  <a:schemeClr val="bg1"/>
                </a:solidFill>
                <a:effectLst/>
                <a:latin typeface="+mn-lt"/>
              </a:rPr>
              <a:t>τους</a:t>
            </a:r>
            <a:r>
              <a:rPr lang="en-US" sz="1800" b="0" dirty="0" smtClean="0">
                <a:solidFill>
                  <a:schemeClr val="bg1"/>
                </a:solidFill>
                <a:effectLst/>
                <a:latin typeface="+mn-lt"/>
              </a:rPr>
              <a:t> </a:t>
            </a:r>
            <a:r>
              <a:rPr lang="el-GR" sz="1800" b="0" dirty="0" smtClean="0">
                <a:solidFill>
                  <a:schemeClr val="bg1"/>
                </a:solidFill>
                <a:effectLst/>
                <a:latin typeface="+mn-lt"/>
              </a:rPr>
              <a:t>βασιλικούς </a:t>
            </a:r>
            <a:r>
              <a:rPr lang="el-GR" sz="1800" b="0" dirty="0">
                <a:solidFill>
                  <a:schemeClr val="bg1"/>
                </a:solidFill>
                <a:effectLst/>
                <a:latin typeface="+mn-lt"/>
              </a:rPr>
              <a:t>νεκρούς. Μερικές φορές σκέπαζαν το πρόσωπό τους με χρυσές </a:t>
            </a:r>
            <a:r>
              <a:rPr lang="el-GR" sz="1800" b="0" dirty="0" smtClean="0">
                <a:solidFill>
                  <a:schemeClr val="bg1"/>
                </a:solidFill>
                <a:effectLst/>
                <a:latin typeface="+mn-lt"/>
              </a:rPr>
              <a:t>προσωπίδες.</a:t>
            </a:r>
            <a:r>
              <a:rPr lang="en-US" sz="1800" b="0" dirty="0" smtClean="0">
                <a:solidFill>
                  <a:schemeClr val="bg1"/>
                </a:solidFill>
                <a:effectLst/>
                <a:latin typeface="+mn-lt"/>
              </a:rPr>
              <a:t> </a:t>
            </a:r>
            <a:r>
              <a:rPr lang="el-GR" sz="1800" b="0" dirty="0" smtClean="0">
                <a:solidFill>
                  <a:schemeClr val="bg1"/>
                </a:solidFill>
                <a:effectLst/>
                <a:latin typeface="+mn-lt"/>
              </a:rPr>
              <a:t>Κοντά </a:t>
            </a:r>
            <a:r>
              <a:rPr lang="el-GR" sz="1800" b="0" dirty="0">
                <a:solidFill>
                  <a:schemeClr val="bg1"/>
                </a:solidFill>
                <a:effectLst/>
                <a:latin typeface="+mn-lt"/>
              </a:rPr>
              <a:t>τους έβαζαν τα προσωπικά τους αντικείμενα: κοσμήματα, κύπελλα, αγγεία, </a:t>
            </a:r>
            <a:r>
              <a:rPr lang="el-GR" sz="1800" b="0" dirty="0" smtClean="0">
                <a:solidFill>
                  <a:schemeClr val="bg1"/>
                </a:solidFill>
                <a:effectLst/>
                <a:latin typeface="+mn-lt"/>
              </a:rPr>
              <a:t>όπλα.</a:t>
            </a:r>
            <a:r>
              <a:rPr lang="en-US" sz="1800" b="0" dirty="0" smtClean="0">
                <a:solidFill>
                  <a:schemeClr val="bg1"/>
                </a:solidFill>
                <a:effectLst/>
                <a:latin typeface="+mn-lt"/>
              </a:rPr>
              <a:t> </a:t>
            </a:r>
            <a:r>
              <a:rPr lang="el-GR" sz="1800" b="0" dirty="0" smtClean="0">
                <a:solidFill>
                  <a:schemeClr val="bg1"/>
                </a:solidFill>
                <a:effectLst/>
                <a:latin typeface="+mn-lt"/>
              </a:rPr>
              <a:t>Όλα </a:t>
            </a:r>
            <a:r>
              <a:rPr lang="el-GR" sz="1800" b="0" dirty="0">
                <a:solidFill>
                  <a:schemeClr val="bg1"/>
                </a:solidFill>
                <a:effectLst/>
                <a:latin typeface="+mn-lt"/>
              </a:rPr>
              <a:t>αυτά ονομάζονται κτερίσματα.</a:t>
            </a:r>
            <a:br>
              <a:rPr lang="el-GR" sz="1800" b="0" dirty="0">
                <a:solidFill>
                  <a:schemeClr val="bg1"/>
                </a:solidFill>
                <a:effectLst/>
                <a:latin typeface="+mn-lt"/>
              </a:rPr>
            </a:br>
            <a:r>
              <a:rPr lang="el-GR" sz="1800" b="0" dirty="0">
                <a:solidFill>
                  <a:schemeClr val="bg1"/>
                </a:solidFill>
                <a:effectLst/>
                <a:latin typeface="+mn-lt"/>
              </a:rPr>
              <a:t>Στους περίφημους θολωτούς τάφους, που βρίσκονται κοντά στην ακρόπολη των</a:t>
            </a:r>
            <a:br>
              <a:rPr lang="el-GR" sz="1800" b="0" dirty="0">
                <a:solidFill>
                  <a:schemeClr val="bg1"/>
                </a:solidFill>
                <a:effectLst/>
                <a:latin typeface="+mn-lt"/>
              </a:rPr>
            </a:br>
            <a:r>
              <a:rPr lang="el-GR" sz="1800" b="0" dirty="0">
                <a:solidFill>
                  <a:schemeClr val="bg1"/>
                </a:solidFill>
                <a:effectLst/>
                <a:latin typeface="+mn-lt"/>
              </a:rPr>
              <a:t>Μυκηνών, οι αρχαιολόγοι ανακάλυψαν πολλά κτερίσματα χρυσά, ασημένια, χάλκινα </a:t>
            </a:r>
            <a:r>
              <a:rPr lang="el-GR" sz="1800" b="0" dirty="0" smtClean="0">
                <a:solidFill>
                  <a:schemeClr val="bg1"/>
                </a:solidFill>
                <a:effectLst/>
                <a:latin typeface="+mn-lt"/>
              </a:rPr>
              <a:t>και</a:t>
            </a:r>
            <a:r>
              <a:rPr lang="en-US" sz="1800" b="0" dirty="0" smtClean="0">
                <a:solidFill>
                  <a:schemeClr val="bg1"/>
                </a:solidFill>
                <a:effectLst/>
                <a:latin typeface="+mn-lt"/>
              </a:rPr>
              <a:t> </a:t>
            </a:r>
            <a:r>
              <a:rPr lang="el-GR" sz="1800" b="0" dirty="0" smtClean="0">
                <a:solidFill>
                  <a:schemeClr val="bg1"/>
                </a:solidFill>
                <a:effectLst/>
                <a:latin typeface="+mn-lt"/>
              </a:rPr>
              <a:t>πήλινα</a:t>
            </a:r>
            <a:r>
              <a:rPr lang="el-GR" sz="1800" b="0" dirty="0">
                <a:solidFill>
                  <a:schemeClr val="bg1"/>
                </a:solidFill>
                <a:effectLst/>
                <a:latin typeface="+mn-lt"/>
              </a:rPr>
              <a:t>. Όλα αυτά βρίσκονται σήμερα στο Εθνικό Αρχαιολογικό Μουσείο της </a:t>
            </a:r>
            <a:r>
              <a:rPr lang="el-GR" sz="1800" b="0" dirty="0" smtClean="0">
                <a:solidFill>
                  <a:schemeClr val="bg1"/>
                </a:solidFill>
                <a:effectLst/>
                <a:latin typeface="+mn-lt"/>
              </a:rPr>
              <a:t>Αθήνας.</a:t>
            </a:r>
            <a:r>
              <a:rPr lang="en-US" sz="1800" b="0" dirty="0" smtClean="0">
                <a:solidFill>
                  <a:schemeClr val="bg1"/>
                </a:solidFill>
                <a:effectLst/>
                <a:latin typeface="+mn-lt"/>
              </a:rPr>
              <a:t> </a:t>
            </a:r>
            <a:r>
              <a:rPr lang="el-GR" sz="1800" b="0" dirty="0" smtClean="0">
                <a:solidFill>
                  <a:schemeClr val="bg1"/>
                </a:solidFill>
                <a:effectLst/>
                <a:latin typeface="+mn-lt"/>
              </a:rPr>
              <a:t>Οι </a:t>
            </a:r>
            <a:r>
              <a:rPr lang="el-GR" sz="1800" b="0" dirty="0">
                <a:solidFill>
                  <a:schemeClr val="bg1"/>
                </a:solidFill>
                <a:effectLst/>
                <a:latin typeface="+mn-lt"/>
              </a:rPr>
              <a:t>Μυκηναίοι μιλούσαν ελληνικά και επηρεασμένοι από τη γραφή των Μινωιτών </a:t>
            </a:r>
            <a:r>
              <a:rPr lang="el-GR" sz="1800" b="0" dirty="0" smtClean="0">
                <a:solidFill>
                  <a:schemeClr val="bg1"/>
                </a:solidFill>
                <a:effectLst/>
                <a:latin typeface="+mn-lt"/>
              </a:rPr>
              <a:t>ανακάλυψαν </a:t>
            </a:r>
            <a:r>
              <a:rPr lang="el-GR" sz="1800" b="0" dirty="0">
                <a:solidFill>
                  <a:schemeClr val="bg1"/>
                </a:solidFill>
                <a:effectLst/>
                <a:latin typeface="+mn-lt"/>
              </a:rPr>
              <a:t>ένα άλλο είδος γραφής που ονομάζεται Γραμμική Β΄</a:t>
            </a:r>
            <a:r>
              <a:rPr lang="el-GR" sz="1800" b="0" dirty="0" smtClean="0">
                <a:solidFill>
                  <a:schemeClr val="bg1"/>
                </a:solidFill>
                <a:effectLst/>
                <a:latin typeface="+mn-lt"/>
              </a:rPr>
              <a:t>.</a:t>
            </a:r>
            <a:r>
              <a:rPr lang="en-US" sz="1800" b="0" dirty="0" smtClean="0">
                <a:solidFill>
                  <a:schemeClr val="bg1"/>
                </a:solidFill>
                <a:effectLst/>
                <a:latin typeface="+mn-lt"/>
              </a:rPr>
              <a:t> </a:t>
            </a:r>
            <a:r>
              <a:rPr lang="el-GR" sz="1800" b="0" dirty="0" smtClean="0">
                <a:solidFill>
                  <a:schemeClr val="bg1"/>
                </a:solidFill>
                <a:effectLst/>
                <a:latin typeface="+mn-lt"/>
              </a:rPr>
              <a:t>Έγραφαν </a:t>
            </a:r>
            <a:r>
              <a:rPr lang="el-GR" sz="1800" b="0" dirty="0">
                <a:solidFill>
                  <a:schemeClr val="bg1"/>
                </a:solidFill>
                <a:effectLst/>
                <a:latin typeface="+mn-lt"/>
              </a:rPr>
              <a:t>με ένα </a:t>
            </a:r>
            <a:r>
              <a:rPr lang="el-GR" sz="1800" b="0" dirty="0" smtClean="0">
                <a:solidFill>
                  <a:schemeClr val="bg1"/>
                </a:solidFill>
                <a:effectLst/>
                <a:latin typeface="+mn-lt"/>
              </a:rPr>
              <a:t>μυτερό</a:t>
            </a:r>
            <a:r>
              <a:rPr lang="en-US" sz="1800" b="0" dirty="0" smtClean="0">
                <a:solidFill>
                  <a:schemeClr val="bg1"/>
                </a:solidFill>
                <a:effectLst/>
                <a:latin typeface="+mn-lt"/>
              </a:rPr>
              <a:t> </a:t>
            </a:r>
            <a:r>
              <a:rPr lang="el-GR" sz="1800" b="0" dirty="0" smtClean="0">
                <a:solidFill>
                  <a:schemeClr val="bg1"/>
                </a:solidFill>
                <a:effectLst/>
                <a:latin typeface="+mn-lt"/>
              </a:rPr>
              <a:t>ξυλαράκι </a:t>
            </a:r>
            <a:r>
              <a:rPr lang="el-GR" sz="1800" b="0" dirty="0">
                <a:solidFill>
                  <a:schemeClr val="bg1"/>
                </a:solidFill>
                <a:effectLst/>
                <a:latin typeface="+mn-lt"/>
              </a:rPr>
              <a:t>πάνω σε πλάκες φτιαγμένες από μαλακό πηλό. Οι αρχαιολόγοι βρήκαν </a:t>
            </a:r>
            <a:r>
              <a:rPr lang="el-GR" sz="1800" b="0" dirty="0" smtClean="0">
                <a:solidFill>
                  <a:schemeClr val="bg1"/>
                </a:solidFill>
                <a:effectLst/>
                <a:latin typeface="+mn-lt"/>
              </a:rPr>
              <a:t>πολλές</a:t>
            </a:r>
            <a:r>
              <a:rPr lang="en-US" sz="1800" b="0" dirty="0" smtClean="0">
                <a:solidFill>
                  <a:schemeClr val="bg1"/>
                </a:solidFill>
                <a:effectLst/>
                <a:latin typeface="+mn-lt"/>
              </a:rPr>
              <a:t> </a:t>
            </a:r>
            <a:r>
              <a:rPr lang="el-GR" sz="1800" b="0" dirty="0" smtClean="0">
                <a:solidFill>
                  <a:schemeClr val="bg1"/>
                </a:solidFill>
                <a:effectLst/>
                <a:latin typeface="+mn-lt"/>
              </a:rPr>
              <a:t>τέτοιες </a:t>
            </a:r>
            <a:r>
              <a:rPr lang="el-GR" sz="1800" b="0" dirty="0">
                <a:solidFill>
                  <a:schemeClr val="bg1"/>
                </a:solidFill>
                <a:effectLst/>
                <a:latin typeface="+mn-lt"/>
              </a:rPr>
              <a:t>πλάκες σε ανασκαφές που έκαναν στην Πύλο, στην Κνωσό κι αλλού. Οι </a:t>
            </a:r>
            <a:r>
              <a:rPr lang="el-GR" sz="1800" b="0" dirty="0" smtClean="0">
                <a:solidFill>
                  <a:schemeClr val="bg1"/>
                </a:solidFill>
                <a:effectLst/>
                <a:latin typeface="+mn-lt"/>
              </a:rPr>
              <a:t>επιστήμονες </a:t>
            </a:r>
            <a:r>
              <a:rPr lang="el-GR" sz="1800" b="0" dirty="0">
                <a:solidFill>
                  <a:schemeClr val="bg1"/>
                </a:solidFill>
                <a:effectLst/>
                <a:latin typeface="+mn-lt"/>
              </a:rPr>
              <a:t>κατάφεραν να διαβάσουν τα γράμματα της Γραμμικής Β΄ κι έμαθαν πολλά πράγματα</a:t>
            </a:r>
            <a:br>
              <a:rPr lang="el-GR" sz="1800" b="0" dirty="0">
                <a:solidFill>
                  <a:schemeClr val="bg1"/>
                </a:solidFill>
                <a:effectLst/>
                <a:latin typeface="+mn-lt"/>
              </a:rPr>
            </a:br>
            <a:r>
              <a:rPr lang="el-GR" sz="1800" b="0" dirty="0">
                <a:solidFill>
                  <a:schemeClr val="bg1"/>
                </a:solidFill>
                <a:effectLst/>
                <a:latin typeface="+mn-lt"/>
              </a:rPr>
              <a:t>για τη ζωή των Μυκηναίων. Η Γραμμική Β΄ είναι η πρώτη ελληνική γραφή.</a:t>
            </a:r>
            <a:endParaRPr lang="el-GR" sz="1800" b="0" dirty="0">
              <a:solidFill>
                <a:schemeClr val="bg1"/>
              </a:solidFill>
              <a:effectLst/>
              <a:latin typeface="+mn-lt"/>
            </a:endParaRPr>
          </a:p>
        </p:txBody>
      </p:sp>
    </p:spTree>
    <p:extLst>
      <p:ext uri="{BB962C8B-B14F-4D97-AF65-F5344CB8AC3E}">
        <p14:creationId xmlns:p14="http://schemas.microsoft.com/office/powerpoint/2010/main" val="176694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t>
            </a:r>
            <a:r>
              <a:rPr lang="el-GR" sz="4400" u="sng" dirty="0">
                <a:effectLst/>
                <a:latin typeface="+mn-lt"/>
              </a:rPr>
              <a:t>Μικρά αγάλματα που παριστάνουν τη γυναικεία θεότητα.</a:t>
            </a:r>
            <a:endParaRPr lang="el-GR" sz="4400" u="sng" dirty="0">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162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600200"/>
            <a:ext cx="273189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595" y="1600200"/>
            <a:ext cx="286880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96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76200"/>
            <a:ext cx="8229600" cy="838200"/>
          </a:xfrm>
        </p:spPr>
        <p:txBody>
          <a:bodyPr>
            <a:noAutofit/>
          </a:bodyPr>
          <a:lstStyle/>
          <a:p>
            <a:r>
              <a:rPr lang="el-GR" sz="3600" u="sng" dirty="0">
                <a:effectLst/>
                <a:latin typeface="+mn-lt"/>
              </a:rPr>
              <a:t>Η προσωπίδα του Αγαμέμνονα</a:t>
            </a:r>
            <a:endParaRPr lang="el-GR" sz="3600" u="sng" dirty="0">
              <a:effectLst/>
              <a:latin typeface="+mn-lt"/>
            </a:endParaRPr>
          </a:p>
        </p:txBody>
      </p:sp>
      <p:sp>
        <p:nvSpPr>
          <p:cNvPr id="4" name="Subtitle 3"/>
          <p:cNvSpPr>
            <a:spLocks noGrp="1"/>
          </p:cNvSpPr>
          <p:nvPr>
            <p:ph type="subTitle" idx="1"/>
          </p:nvPr>
        </p:nvSpPr>
        <p:spPr>
          <a:xfrm>
            <a:off x="533400" y="3962400"/>
            <a:ext cx="8077200" cy="2667000"/>
          </a:xfrm>
        </p:spPr>
        <p:txBody>
          <a:bodyPr>
            <a:noAutofit/>
          </a:bodyPr>
          <a:lstStyle/>
          <a:p>
            <a:pPr algn="l"/>
            <a:r>
              <a:rPr lang="el-GR" sz="1600" dirty="0">
                <a:solidFill>
                  <a:schemeClr val="bg1"/>
                </a:solidFill>
              </a:rPr>
              <a:t>Είμαι ένα προσωπείο, μια μάσκα δηλαδή, που σκέπαζα το πρόσωπο κάποιου νεκρού </a:t>
            </a:r>
            <a:r>
              <a:rPr lang="el-GR" sz="1600" dirty="0" smtClean="0">
                <a:solidFill>
                  <a:schemeClr val="bg1"/>
                </a:solidFill>
              </a:rPr>
              <a:t>βασιλιά</a:t>
            </a:r>
            <a:r>
              <a:rPr lang="el-GR" sz="1600" dirty="0">
                <a:solidFill>
                  <a:schemeClr val="bg1"/>
                </a:solidFill>
              </a:rPr>
              <a:t>. Είμαι σοβαρός και μυστηριώδης. Η ίσια μύτη μου είναι καθαρά ελληνική. Έχω </a:t>
            </a:r>
            <a:r>
              <a:rPr lang="el-GR" sz="1600" dirty="0" smtClean="0">
                <a:solidFill>
                  <a:schemeClr val="bg1"/>
                </a:solidFill>
              </a:rPr>
              <a:t>γένια</a:t>
            </a:r>
            <a:r>
              <a:rPr lang="en-US" sz="1600" dirty="0" smtClean="0">
                <a:solidFill>
                  <a:schemeClr val="bg1"/>
                </a:solidFill>
              </a:rPr>
              <a:t> </a:t>
            </a:r>
            <a:r>
              <a:rPr lang="el-GR" sz="1600" dirty="0" smtClean="0">
                <a:solidFill>
                  <a:schemeClr val="bg1"/>
                </a:solidFill>
              </a:rPr>
              <a:t>και </a:t>
            </a:r>
            <a:r>
              <a:rPr lang="el-GR" sz="1600" dirty="0">
                <a:solidFill>
                  <a:schemeClr val="bg1"/>
                </a:solidFill>
              </a:rPr>
              <a:t>μουστάκι, όπως έχουν και πολλοί σημερινοί Έλληνες. Τα μάτια μου είναι πολύ </a:t>
            </a:r>
            <a:r>
              <a:rPr lang="el-GR" sz="1600" dirty="0" smtClean="0">
                <a:solidFill>
                  <a:schemeClr val="bg1"/>
                </a:solidFill>
              </a:rPr>
              <a:t>περίεργα,</a:t>
            </a:r>
            <a:r>
              <a:rPr lang="en-US" sz="1600" dirty="0" smtClean="0">
                <a:solidFill>
                  <a:schemeClr val="bg1"/>
                </a:solidFill>
              </a:rPr>
              <a:t> </a:t>
            </a:r>
            <a:r>
              <a:rPr lang="el-GR" sz="1600" dirty="0" smtClean="0">
                <a:solidFill>
                  <a:schemeClr val="bg1"/>
                </a:solidFill>
              </a:rPr>
              <a:t>ανοιχτά </a:t>
            </a:r>
            <a:r>
              <a:rPr lang="el-GR" sz="1600" dirty="0">
                <a:solidFill>
                  <a:schemeClr val="bg1"/>
                </a:solidFill>
              </a:rPr>
              <a:t>και κλειστά συγχρόνως. Τα σφιγμένα μου χείλη και το δυνατό μου πιγούνι </a:t>
            </a:r>
            <a:r>
              <a:rPr lang="el-GR" sz="1600" dirty="0" smtClean="0">
                <a:solidFill>
                  <a:schemeClr val="bg1"/>
                </a:solidFill>
              </a:rPr>
              <a:t>φανερώνουν </a:t>
            </a:r>
            <a:r>
              <a:rPr lang="el-GR" sz="1600" dirty="0">
                <a:solidFill>
                  <a:schemeClr val="bg1"/>
                </a:solidFill>
              </a:rPr>
              <a:t>τη θέληση του χαρακτήρα μου. Πριν με βάλουν στον τάφο, έντυσαν τον άγνωστο </a:t>
            </a:r>
            <a:r>
              <a:rPr lang="el-GR" sz="1600" dirty="0" smtClean="0">
                <a:solidFill>
                  <a:schemeClr val="bg1"/>
                </a:solidFill>
              </a:rPr>
              <a:t>για</a:t>
            </a:r>
            <a:r>
              <a:rPr lang="en-US" sz="1600" dirty="0" smtClean="0">
                <a:solidFill>
                  <a:schemeClr val="bg1"/>
                </a:solidFill>
              </a:rPr>
              <a:t> </a:t>
            </a:r>
            <a:r>
              <a:rPr lang="el-GR" sz="1600" dirty="0" smtClean="0">
                <a:solidFill>
                  <a:schemeClr val="bg1"/>
                </a:solidFill>
              </a:rPr>
              <a:t>σας </a:t>
            </a:r>
            <a:r>
              <a:rPr lang="el-GR" sz="1600" dirty="0">
                <a:solidFill>
                  <a:schemeClr val="bg1"/>
                </a:solidFill>
              </a:rPr>
              <a:t>βασιλιά με ένα πολύτιμο φόρεμα και με τοποθέτησαν πάνω στο πρόσωπό του. </a:t>
            </a:r>
            <a:r>
              <a:rPr lang="el-GR" sz="1600" dirty="0" smtClean="0">
                <a:solidFill>
                  <a:schemeClr val="bg1"/>
                </a:solidFill>
              </a:rPr>
              <a:t>Μεγάλη</a:t>
            </a:r>
            <a:r>
              <a:rPr lang="en-US" sz="1600" dirty="0" smtClean="0">
                <a:solidFill>
                  <a:schemeClr val="bg1"/>
                </a:solidFill>
              </a:rPr>
              <a:t> </a:t>
            </a:r>
            <a:r>
              <a:rPr lang="el-GR" sz="1600" dirty="0" smtClean="0">
                <a:solidFill>
                  <a:schemeClr val="bg1"/>
                </a:solidFill>
              </a:rPr>
              <a:t>τιμή </a:t>
            </a:r>
            <a:r>
              <a:rPr lang="el-GR" sz="1600" dirty="0">
                <a:solidFill>
                  <a:schemeClr val="bg1"/>
                </a:solidFill>
              </a:rPr>
              <a:t>για μένα δεν </a:t>
            </a:r>
            <a:r>
              <a:rPr lang="el-GR" sz="1600" dirty="0" smtClean="0">
                <a:solidFill>
                  <a:schemeClr val="bg1"/>
                </a:solidFill>
              </a:rPr>
              <a:t>νομίζεις;</a:t>
            </a:r>
            <a:endParaRPr lang="en-US" sz="1600" dirty="0" smtClean="0">
              <a:solidFill>
                <a:schemeClr val="bg1"/>
              </a:solidFill>
            </a:endParaRPr>
          </a:p>
          <a:p>
            <a:pPr algn="l"/>
            <a:r>
              <a:rPr lang="el-GR" sz="1600" dirty="0" smtClean="0">
                <a:solidFill>
                  <a:schemeClr val="bg1"/>
                </a:solidFill>
              </a:rPr>
              <a:t>Ο</a:t>
            </a:r>
            <a:r>
              <a:rPr lang="en-US" sz="1600" dirty="0" smtClean="0">
                <a:solidFill>
                  <a:schemeClr val="bg1"/>
                </a:solidFill>
              </a:rPr>
              <a:t> </a:t>
            </a:r>
            <a:r>
              <a:rPr lang="el-GR" sz="1600" dirty="0" smtClean="0">
                <a:solidFill>
                  <a:schemeClr val="bg1"/>
                </a:solidFill>
              </a:rPr>
              <a:t>αρχαιολόγος </a:t>
            </a:r>
            <a:r>
              <a:rPr lang="el-GR" sz="1600" dirty="0">
                <a:solidFill>
                  <a:schemeClr val="bg1"/>
                </a:solidFill>
              </a:rPr>
              <a:t>Ερρίκος Σλήμαν, που με ανακάλυψε, μόλις με είδε ψιθύρισε </a:t>
            </a:r>
            <a:r>
              <a:rPr lang="el-GR" sz="1600" dirty="0" smtClean="0">
                <a:solidFill>
                  <a:schemeClr val="bg1"/>
                </a:solidFill>
              </a:rPr>
              <a:t>ευτυχισμένος</a:t>
            </a:r>
            <a:r>
              <a:rPr lang="en-US" sz="1600" dirty="0" smtClean="0">
                <a:solidFill>
                  <a:schemeClr val="bg1"/>
                </a:solidFill>
              </a:rPr>
              <a:t> </a:t>
            </a:r>
            <a:r>
              <a:rPr lang="el-GR" sz="1600" dirty="0" smtClean="0">
                <a:solidFill>
                  <a:schemeClr val="bg1"/>
                </a:solidFill>
              </a:rPr>
              <a:t>στη </a:t>
            </a:r>
            <a:r>
              <a:rPr lang="el-GR" sz="1600" dirty="0">
                <a:solidFill>
                  <a:schemeClr val="bg1"/>
                </a:solidFill>
              </a:rPr>
              <a:t>γυναίκα του: «Σοφία, ο Αγαμέμνονας!». Δεν είμαι βέβαια ο Αγαμέμνονας, γιατί </a:t>
            </a:r>
            <a:r>
              <a:rPr lang="el-GR" sz="1600" dirty="0" smtClean="0">
                <a:solidFill>
                  <a:schemeClr val="bg1"/>
                </a:solidFill>
              </a:rPr>
              <a:t>ανήκωσε </a:t>
            </a:r>
            <a:r>
              <a:rPr lang="el-GR" sz="1600" dirty="0">
                <a:solidFill>
                  <a:schemeClr val="bg1"/>
                </a:solidFill>
              </a:rPr>
              <a:t>βασιλιά που έζησε πολλά χρόνια πριν από τον Τρωικό πόλεμο. Κολακεύομαι όμως να</a:t>
            </a:r>
          </a:p>
          <a:p>
            <a:pPr algn="l"/>
            <a:r>
              <a:rPr lang="el-GR" sz="1600" dirty="0">
                <a:solidFill>
                  <a:schemeClr val="bg1"/>
                </a:solidFill>
              </a:rPr>
              <a:t>με φωνάζουν έτσι, γιατί ο Αγαμέμνονας ήταν πολύ σπουδαίος βασιλιάς.</a:t>
            </a:r>
            <a:endParaRPr lang="el-GR" sz="16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62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54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u="sng" dirty="0">
                <a:effectLst/>
                <a:latin typeface="+mn-lt"/>
              </a:rPr>
              <a:t>Θολωτός τάφος</a:t>
            </a:r>
            <a:endParaRPr lang="el-GR" sz="4400" u="sng" dirty="0">
              <a:effectLst/>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68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152400"/>
            <a:ext cx="8229600" cy="1066800"/>
          </a:xfrm>
        </p:spPr>
        <p:txBody>
          <a:bodyPr/>
          <a:lstStyle/>
          <a:p>
            <a:r>
              <a:rPr lang="el-GR" u="sng" dirty="0" smtClean="0">
                <a:effectLst/>
                <a:latin typeface="+mn-lt"/>
              </a:rPr>
              <a:t> </a:t>
            </a:r>
            <a:r>
              <a:rPr lang="el-GR" u="sng" dirty="0">
                <a:effectLst/>
                <a:latin typeface="+mn-lt"/>
              </a:rPr>
              <a:t>Η Γραμμική Β΄</a:t>
            </a:r>
            <a:endParaRPr lang="el-GR" u="sng" dirty="0">
              <a:effectLst/>
              <a:latin typeface="+mn-lt"/>
            </a:endParaRPr>
          </a:p>
        </p:txBody>
      </p:sp>
      <p:sp>
        <p:nvSpPr>
          <p:cNvPr id="4" name="Subtitle 3"/>
          <p:cNvSpPr>
            <a:spLocks noGrp="1"/>
          </p:cNvSpPr>
          <p:nvPr>
            <p:ph type="subTitle" idx="1"/>
          </p:nvPr>
        </p:nvSpPr>
        <p:spPr>
          <a:xfrm>
            <a:off x="3352800" y="1905000"/>
            <a:ext cx="5410200" cy="4572000"/>
          </a:xfrm>
        </p:spPr>
        <p:txBody>
          <a:bodyPr>
            <a:normAutofit fontScale="92500"/>
          </a:bodyPr>
          <a:lstStyle/>
          <a:p>
            <a:pPr algn="l"/>
            <a:r>
              <a:rPr lang="el-GR" sz="1800" dirty="0">
                <a:solidFill>
                  <a:schemeClr val="bg1"/>
                </a:solidFill>
              </a:rPr>
              <a:t>Όταν οι αρχαιολόγοι ανακάλυψαν τις πήλινες πινακίδες</a:t>
            </a:r>
          </a:p>
          <a:p>
            <a:pPr algn="l"/>
            <a:r>
              <a:rPr lang="el-GR" sz="1800" dirty="0">
                <a:solidFill>
                  <a:schemeClr val="bg1"/>
                </a:solidFill>
              </a:rPr>
              <a:t>της Γραμμικής γραφής Β΄, έμειναν σιωπηλοί μπροστά στην</a:t>
            </a:r>
          </a:p>
          <a:p>
            <a:pPr algn="l"/>
            <a:r>
              <a:rPr lang="el-GR" sz="1800" dirty="0">
                <a:solidFill>
                  <a:schemeClr val="bg1"/>
                </a:solidFill>
              </a:rPr>
              <a:t>άγνωστη γραφή που έβλεπαν. Όταν όμως μπόρεσαν και τη</a:t>
            </a:r>
          </a:p>
          <a:p>
            <a:pPr algn="l"/>
            <a:r>
              <a:rPr lang="el-GR" sz="1800" dirty="0">
                <a:solidFill>
                  <a:schemeClr val="bg1"/>
                </a:solidFill>
              </a:rPr>
              <a:t>διάβασαν, ανακάλυψαν ότι στις πινακίδες αυτές υπήρχαν</a:t>
            </a:r>
          </a:p>
          <a:p>
            <a:pPr algn="l"/>
            <a:r>
              <a:rPr lang="el-GR" sz="1800" dirty="0">
                <a:solidFill>
                  <a:schemeClr val="bg1"/>
                </a:solidFill>
              </a:rPr>
              <a:t>λέξεις μιας πολύ αρχαίας ελληνικής γλώσσας. Πολλές από</a:t>
            </a:r>
          </a:p>
          <a:p>
            <a:pPr algn="l"/>
            <a:r>
              <a:rPr lang="el-GR" sz="1800" dirty="0">
                <a:solidFill>
                  <a:schemeClr val="bg1"/>
                </a:solidFill>
              </a:rPr>
              <a:t>τις λέξεις αυτές τις χρησιμοποιούμε ακόμη και σήμερα:</a:t>
            </a:r>
          </a:p>
          <a:p>
            <a:pPr algn="l"/>
            <a:r>
              <a:rPr lang="el-GR" sz="1800" i="1" dirty="0">
                <a:solidFill>
                  <a:schemeClr val="bg1"/>
                </a:solidFill>
              </a:rPr>
              <a:t>οίνος και έλαιον, χρυσός και χαλκός, θάλασσα, άνεμος,</a:t>
            </a:r>
          </a:p>
          <a:p>
            <a:pPr algn="l"/>
            <a:r>
              <a:rPr lang="el-GR" sz="1800" i="1" dirty="0">
                <a:solidFill>
                  <a:schemeClr val="bg1"/>
                </a:solidFill>
              </a:rPr>
              <a:t>αγρός </a:t>
            </a:r>
            <a:r>
              <a:rPr lang="el-GR" sz="1800" dirty="0">
                <a:solidFill>
                  <a:schemeClr val="bg1"/>
                </a:solidFill>
              </a:rPr>
              <a:t>και πλήθος άλλες.</a:t>
            </a:r>
          </a:p>
          <a:p>
            <a:pPr algn="l"/>
            <a:r>
              <a:rPr lang="el-GR" sz="1800" dirty="0">
                <a:solidFill>
                  <a:schemeClr val="bg1"/>
                </a:solidFill>
              </a:rPr>
              <a:t>Από τις πινακίδες αυτές οι επιστήμονες μπόρεσαν να</a:t>
            </a:r>
          </a:p>
          <a:p>
            <a:pPr algn="l"/>
            <a:r>
              <a:rPr lang="el-GR" sz="1800" dirty="0">
                <a:solidFill>
                  <a:schemeClr val="bg1"/>
                </a:solidFill>
              </a:rPr>
              <a:t>μάθουν πολλά πράγματα για την εποχή των Μυκηναίων.</a:t>
            </a:r>
          </a:p>
          <a:p>
            <a:pPr algn="l"/>
            <a:r>
              <a:rPr lang="el-GR" sz="1800" dirty="0">
                <a:solidFill>
                  <a:schemeClr val="bg1"/>
                </a:solidFill>
              </a:rPr>
              <a:t>Έμαθαν λοιπόν για τη ζωή τους, για τους θεούς και για</a:t>
            </a:r>
          </a:p>
          <a:p>
            <a:pPr algn="l"/>
            <a:r>
              <a:rPr lang="el-GR" sz="1800" dirty="0">
                <a:solidFill>
                  <a:schemeClr val="bg1"/>
                </a:solidFill>
              </a:rPr>
              <a:t>τους άρχοντές τους, για τα προϊόντα που εμπορεύονταν,</a:t>
            </a:r>
          </a:p>
          <a:p>
            <a:pPr algn="l"/>
            <a:r>
              <a:rPr lang="el-GR" sz="1800" dirty="0">
                <a:solidFill>
                  <a:schemeClr val="bg1"/>
                </a:solidFill>
              </a:rPr>
              <a:t>για τα κτήματα και τα ζώα τους, για τα επαγγέλματά τους.</a:t>
            </a:r>
            <a:endParaRPr lang="el-GR" sz="18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2971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781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TotalTime>
  <Words>323</Words>
  <Application>Microsoft Office PowerPoint</Application>
  <PresentationFormat>On-screen Show (4:3)</PresentationFormat>
  <Paragraphs>22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 Η θρησκεία και η γραφή των Μυκηναίων</vt:lpstr>
      <vt:lpstr>Οι Μυκηναίοι λάτρευαν τη Μεγάλη Θεά, που ήταν θεά της βλάστησης, της άγριας φύσης και των άγριων ζώων, αλλά κυρίως πολλούς από τους θεούς του Ολύμπου, όπως τον Δία, την Ήρα, την Αθηνά, τον Ποσειδώνα και άλλους. Δεν έκτιζαν μεγάλους ναούς για τους θεούς τους. Τους λάτρευαν σε μικρά ιερά και σε ιερά άλση. Τους πρόσφεραν φρούτα, σπόρους, γάλα και μέλι και πολλές φορές στον βωμό τους θυσίαζαν ζώα. Πίστευαν ότι οι νεκροί ζουν μετά τον θάνατό τους. Γι’ αυτό έσκαβαν στις πλαγιές των λόφων και έφτιαχναν μεγαλοπρεπείς τάφους με θολωτή οροφή. Εκεί τοποθετούσαν τους βασιλικούς νεκρούς. Μερικές φορές σκέπαζαν το πρόσωπό τους με χρυσές προσωπίδες. Κοντά τους έβαζαν τα προσωπικά τους αντικείμενα: κοσμήματα, κύπελλα, αγγεία, όπλα. Όλα αυτά ονομάζονται κτερίσματα. Στους περίφημους θολωτούς τάφους, που βρίσκονται κοντά στην ακρόπολη των Μυκηνών, οι αρχαιολόγοι ανακάλυψαν πολλά κτερίσματα χρυσά, ασημένια, χάλκινα και πήλινα. Όλα αυτά βρίσκονται σήμερα στο Εθνικό Αρχαιολογικό Μουσείο της Αθήνας. Οι Μυκηναίοι μιλούσαν ελληνικά και επηρεασμένοι από τη γραφή των Μινωιτών ανακάλυψαν ένα άλλο είδος γραφής που ονομάζεται Γραμμική Β΄. Έγραφαν με ένα μυτερό ξυλαράκι πάνω σε πλάκες φτιαγμένες από μαλακό πηλό. Οι αρχαιολόγοι βρήκαν πολλές τέτοιες πλάκες σε ανασκαφές που έκαναν στην Πύλο, στην Κνωσό κι αλλού. Οι επιστήμονες κατάφεραν να διαβάσουν τα γράμματα της Γραμμικής Β΄ κι έμαθαν πολλά πράγματα για τη ζωή των Μυκηναίων. Η Γραμμική Β΄ είναι η πρώτη ελληνική γραφή.</vt:lpstr>
      <vt:lpstr> Μικρά αγάλματα που παριστάνουν τη γυναικεία θεότητα.</vt:lpstr>
      <vt:lpstr>Η προσωπίδα του Αγαμέμνονα</vt:lpstr>
      <vt:lpstr>Θολωτός τάφος</vt:lpstr>
      <vt:lpstr> Η Γραμμική Β΄</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Η θρησκεία και η γραφή των Μυκηναίων</dc:title>
  <dc:creator>USER</dc:creator>
  <cp:lastModifiedBy>Muffmaster</cp:lastModifiedBy>
  <cp:revision>3</cp:revision>
  <dcterms:created xsi:type="dcterms:W3CDTF">2006-08-16T00:00:00Z</dcterms:created>
  <dcterms:modified xsi:type="dcterms:W3CDTF">2024-03-16T15:34:18Z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