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6" r:id="rId11"/>
    <p:sldId id="265" r:id="rId12"/>
    <p:sldId id="269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8E461A"/>
    <a:srgbClr val="008E40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A217C-D5AC-41B2-A269-9B0FB33D0EBF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D8D8A-236D-4944-BB6A-61DD4DB6C7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 smtClean="0"/>
          </a:p>
        </p:txBody>
      </p:sp>
      <p:sp>
        <p:nvSpPr>
          <p:cNvPr id="440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3B4866-AD50-4D55-9393-6E4B431D33E2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10B054-34B4-4277-A386-B42CEB02E813}" type="datetimeFigureOut">
              <a:rPr lang="el-GR" smtClean="0"/>
              <a:pPr/>
              <a:t>10/12/2011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8BB86C-BCFF-420D-B14F-BAB22F97E7A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4703"/>
            <a:ext cx="8229600" cy="230425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dirty="0" smtClean="0">
                <a:latin typeface="Comic Sans MS" pitchFamily="66" charset="0"/>
              </a:rPr>
              <a:t>Εσωτερικο υπολογιστη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0400" y="3356992"/>
            <a:ext cx="8051800" cy="187220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endParaRPr lang="el-GR" dirty="0" smtClean="0"/>
          </a:p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378904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Comic Sans MS" pitchFamily="66" charset="0"/>
              </a:rPr>
              <a:t>Πληροφορική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l-GR" sz="2000" dirty="0" smtClean="0">
                <a:latin typeface="Comic Sans MS" pitchFamily="66" charset="0"/>
              </a:rPr>
              <a:t>Β Γυμνασίου</a:t>
            </a:r>
          </a:p>
          <a:p>
            <a:pPr algn="ctr"/>
            <a:r>
              <a:rPr lang="el-GR" sz="2000" dirty="0" smtClean="0">
                <a:latin typeface="Comic Sans MS" pitchFamily="66" charset="0"/>
              </a:rPr>
              <a:t>Ενότητα 1, Κεφάλαιο 2</a:t>
            </a:r>
          </a:p>
          <a:p>
            <a:pPr algn="ctr"/>
            <a:r>
              <a:rPr lang="el-GR" sz="2000" dirty="0" smtClean="0">
                <a:latin typeface="Comic Sans MS" pitchFamily="66" charset="0"/>
              </a:rPr>
              <a:t>Σαλτού Αναστασία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Εσωτερικές Κάρτες</a:t>
            </a:r>
            <a:endParaRPr lang="en-US" dirty="0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l-GR" dirty="0" smtClean="0">
                <a:solidFill>
                  <a:schemeClr val="bg1"/>
                </a:solidFill>
              </a:rPr>
              <a:t>9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smtClean="0">
                <a:latin typeface="Comic Sans MS" pitchFamily="66" charset="0"/>
              </a:rPr>
              <a:t>Κάρτα Οθόνης ή Κάρτα Γραφικών (Graphics Card):</a:t>
            </a:r>
            <a:r>
              <a:rPr lang="el-GR" dirty="0" smtClean="0">
                <a:latin typeface="Comic Sans MS" pitchFamily="66" charset="0"/>
              </a:rPr>
              <a:t> 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l-GR" dirty="0" smtClean="0">
                <a:latin typeface="Comic Sans MS" pitchFamily="66" charset="0"/>
              </a:rPr>
              <a:t>παραίτητη </a:t>
            </a:r>
            <a:r>
              <a:rPr lang="el-GR" dirty="0" smtClean="0">
                <a:latin typeface="Comic Sans MS" pitchFamily="66" charset="0"/>
              </a:rPr>
              <a:t>για κάθε υπολογιστή και επεξεργάζεται το σήμα που στέλνεται στην οθόνη του υπολογιστή. </a:t>
            </a:r>
          </a:p>
          <a:p>
            <a:r>
              <a:rPr lang="el-GR" b="1" dirty="0" smtClean="0">
                <a:latin typeface="Comic Sans MS" pitchFamily="66" charset="0"/>
              </a:rPr>
              <a:t>Κάρτα Ήχου (Sound Card): 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l-GR" dirty="0" smtClean="0">
                <a:latin typeface="Comic Sans MS" pitchFamily="66" charset="0"/>
              </a:rPr>
              <a:t>παραίτητη </a:t>
            </a:r>
            <a:r>
              <a:rPr lang="el-GR" dirty="0" smtClean="0">
                <a:latin typeface="Comic Sans MS" pitchFamily="66" charset="0"/>
              </a:rPr>
              <a:t>για την αναπαραγωγή των ήχων </a:t>
            </a:r>
            <a:r>
              <a:rPr lang="el-GR" dirty="0" smtClean="0">
                <a:latin typeface="Comic Sans MS" pitchFamily="66" charset="0"/>
              </a:rPr>
              <a:t>που </a:t>
            </a:r>
            <a:r>
              <a:rPr lang="el-GR" dirty="0" smtClean="0">
                <a:latin typeface="Comic Sans MS" pitchFamily="66" charset="0"/>
              </a:rPr>
              <a:t>ακούμε από τα ηχεία τα οποία είναι συνδεδεμένα με τον υπολογιστή</a:t>
            </a:r>
            <a:r>
              <a:rPr lang="el-GR" dirty="0" smtClean="0">
                <a:latin typeface="Comic Sans MS" pitchFamily="66" charset="0"/>
              </a:rPr>
              <a:t>.</a:t>
            </a:r>
            <a:endParaRPr lang="el-GR" dirty="0" smtClean="0">
              <a:latin typeface="Comic Sans MS" pitchFamily="66" charset="0"/>
            </a:endParaRPr>
          </a:p>
          <a:p>
            <a:r>
              <a:rPr lang="el-GR" b="1" dirty="0" smtClean="0">
                <a:latin typeface="Comic Sans MS" pitchFamily="66" charset="0"/>
              </a:rPr>
              <a:t>Κάρτα Δικτύου (Network Card): 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l-GR" dirty="0" smtClean="0">
                <a:latin typeface="Comic Sans MS" pitchFamily="66" charset="0"/>
              </a:rPr>
              <a:t>παραίτητη</a:t>
            </a:r>
            <a:r>
              <a:rPr lang="el-GR" dirty="0" smtClean="0">
                <a:latin typeface="Comic Sans MS" pitchFamily="66" charset="0"/>
              </a:rPr>
              <a:t>, όταν θέλουμε να συνδέσουμε τον υπολογιστή μας με άλλους υπολογιστές που βρίσκονται σε </a:t>
            </a:r>
            <a:r>
              <a:rPr lang="el-GR" dirty="0" smtClean="0">
                <a:latin typeface="Comic Sans MS" pitchFamily="66" charset="0"/>
              </a:rPr>
              <a:t>δίκτυο.</a:t>
            </a:r>
            <a:endParaRPr lang="el-GR" dirty="0" smtClean="0">
              <a:latin typeface="Comic Sans MS" pitchFamily="66" charset="0"/>
            </a:endParaRPr>
          </a:p>
          <a:p>
            <a:r>
              <a:rPr lang="el-GR" b="1" dirty="0" smtClean="0">
                <a:latin typeface="Comic Sans MS" pitchFamily="66" charset="0"/>
              </a:rPr>
              <a:t>Άλλες κάρτες επέκτασης: </a:t>
            </a:r>
            <a:r>
              <a:rPr lang="el-GR" dirty="0" smtClean="0">
                <a:latin typeface="Comic Sans MS" pitchFamily="66" charset="0"/>
              </a:rPr>
              <a:t>Η μητρική πλακέτα έχει υποδοχές, για να συνδέουμε </a:t>
            </a:r>
            <a:r>
              <a:rPr lang="el-GR" dirty="0" smtClean="0">
                <a:latin typeface="Comic Sans MS" pitchFamily="66" charset="0"/>
              </a:rPr>
              <a:t>και άλλες </a:t>
            </a:r>
            <a:r>
              <a:rPr lang="el-GR" dirty="0" smtClean="0">
                <a:latin typeface="Comic Sans MS" pitchFamily="66" charset="0"/>
              </a:rPr>
              <a:t>κάρτα σε </a:t>
            </a:r>
            <a:r>
              <a:rPr lang="el-GR" dirty="0" smtClean="0">
                <a:latin typeface="Comic Sans MS" pitchFamily="66" charset="0"/>
              </a:rPr>
              <a:t>αυτήν, όπως ραδιοφώνου, τηλεόρασης, βίντεο.</a:t>
            </a:r>
            <a:endParaRPr lang="el-GR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omic Sans MS" pitchFamily="66" charset="0"/>
              </a:rPr>
              <a:t>Θύρες </a:t>
            </a:r>
            <a:r>
              <a:rPr lang="el-GR" dirty="0" smtClean="0">
                <a:latin typeface="Comic Sans MS" pitchFamily="66" charset="0"/>
              </a:rPr>
              <a:t>Σύνδεσης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6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l-GR" dirty="0" smtClean="0">
                <a:solidFill>
                  <a:schemeClr val="bg1"/>
                </a:solidFill>
              </a:rPr>
              <a:t>10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6" name="Picture 8" descr="ports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80535" y="1600200"/>
            <a:ext cx="301787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597650" y="1746250"/>
            <a:ext cx="2295525" cy="195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l-GR" sz="1200" b="1" dirty="0">
                <a:solidFill>
                  <a:srgbClr val="000000"/>
                </a:solidFill>
                <a:latin typeface="Times New Roman" pitchFamily="18" charset="0"/>
              </a:rPr>
              <a:t>Παράλληλη θύρα: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 συνδέουμε σε αυτή συσκευές (εκτυπωτής ή σαρωτής) που χρειάζονται μεγαλύτερη ταχύτητα μεταφοράς δεδομένων από τη σειριακή, αφού είναι οχτώ φορές γρηγορότερη. Τελευταία δεν χρησιμοποιείται αφού έχει αντικατασταθεί από την πιο γρήγορη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</a:rPr>
              <a:t>USB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6686550" y="3893235"/>
            <a:ext cx="2206625" cy="646331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l-GR" sz="1200" b="1" dirty="0" smtClean="0">
                <a:solidFill>
                  <a:srgbClr val="000000"/>
                </a:solidFill>
                <a:latin typeface="Times New Roman" pitchFamily="18" charset="0"/>
              </a:rPr>
              <a:t>Θύρα </a:t>
            </a: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</a:rPr>
              <a:t>VGA</a:t>
            </a:r>
            <a:r>
              <a:rPr lang="el-GR" sz="1200" smtClean="0">
                <a:solidFill>
                  <a:srgbClr val="000000"/>
                </a:solidFill>
                <a:latin typeface="Times New Roman" pitchFamily="18" charset="0"/>
              </a:rPr>
              <a:t>: Υποδοχή 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που χρησιμοποιείται, για να συνδέσουμε την </a:t>
            </a:r>
            <a:r>
              <a:rPr lang="el-GR" sz="1200" b="1" dirty="0">
                <a:solidFill>
                  <a:srgbClr val="000000"/>
                </a:solidFill>
                <a:latin typeface="Times New Roman" pitchFamily="18" charset="0"/>
              </a:rPr>
              <a:t>οθόνη </a:t>
            </a: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l-GR" sz="12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6642100" y="5208498"/>
            <a:ext cx="2251075" cy="1200329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Υποδοχές της </a:t>
            </a:r>
            <a:r>
              <a:rPr lang="el-GR" sz="1200" b="1" dirty="0">
                <a:solidFill>
                  <a:srgbClr val="000000"/>
                </a:solidFill>
                <a:latin typeface="Times New Roman" pitchFamily="18" charset="0"/>
              </a:rPr>
              <a:t>κάρτας ήχου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</a:rPr>
              <a:t>midi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</a:rPr>
              <a:t>microphone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</a:rPr>
              <a:t>line in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</a:rPr>
              <a:t>line out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) που μας επιτρέπουν να συνδέουμε </a:t>
            </a:r>
            <a:r>
              <a:rPr lang="el-GR" sz="1200" dirty="0" smtClean="0">
                <a:solidFill>
                  <a:srgbClr val="000000"/>
                </a:solidFill>
                <a:latin typeface="Times New Roman" pitchFamily="18" charset="0"/>
              </a:rPr>
              <a:t>τα </a:t>
            </a:r>
            <a:r>
              <a:rPr lang="el-GR" sz="1200" dirty="0">
                <a:solidFill>
                  <a:srgbClr val="000000"/>
                </a:solidFill>
                <a:latin typeface="Times New Roman" pitchFamily="18" charset="0"/>
              </a:rPr>
              <a:t>ηχεία και τα ακουστικά, για να ακούμε μουσική από τον υπολογιστή.</a:t>
            </a: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161925" y="1734853"/>
            <a:ext cx="2024063" cy="461665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el-GR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/2:</a:t>
            </a:r>
            <a:r>
              <a:rPr lang="el-GR" sz="1200" dirty="0">
                <a:solidFill>
                  <a:srgbClr val="000000"/>
                </a:solidFill>
                <a:cs typeface="Times New Roman" pitchFamily="18" charset="0"/>
              </a:rPr>
              <a:t> συνδέουμε σε αυτή το πληκτρολόγιο ή το ποντίκι.</a:t>
            </a:r>
            <a:endParaRPr lang="el-GR" sz="1200" dirty="0">
              <a:solidFill>
                <a:srgbClr val="000000"/>
              </a:solidFill>
            </a:endParaRPr>
          </a:p>
        </p:txBody>
      </p: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161925" y="2702218"/>
            <a:ext cx="2006600" cy="1754326"/>
          </a:xfrm>
          <a:prstGeom prst="rect">
            <a:avLst/>
          </a:prstGeom>
          <a:noFill/>
          <a:ln w="38100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USB</a:t>
            </a:r>
            <a:r>
              <a:rPr lang="el-GR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1200" dirty="0">
                <a:solidFill>
                  <a:srgbClr val="000000"/>
                </a:solidFill>
                <a:cs typeface="Times New Roman" pitchFamily="18" charset="0"/>
              </a:rPr>
              <a:t> Είναι θύρα, όπου μπορούμε να συνδέσουμε πλήθος συσκευών, από το ποντίκι και το πληκτρολόγιο, μέχρι το μόντεμ, τον εκτυπωτή ή το σαρωτή (σκάνερ). Υποστηρίζει πολύ γρήγορες ταχύτητες στη μεταφορά </a:t>
            </a:r>
            <a:r>
              <a:rPr lang="el-GR" sz="1200" dirty="0" smtClean="0">
                <a:solidFill>
                  <a:srgbClr val="000000"/>
                </a:solidFill>
                <a:cs typeface="Times New Roman" pitchFamily="18" charset="0"/>
              </a:rPr>
              <a:t>δεδομένων</a:t>
            </a:r>
            <a:r>
              <a:rPr lang="el-GR" sz="12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 sz="1200" dirty="0">
              <a:solidFill>
                <a:srgbClr val="000000"/>
              </a:solidFill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160338" y="5075238"/>
            <a:ext cx="1981200" cy="1408112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l-GR" sz="1200" b="1" dirty="0">
                <a:solidFill>
                  <a:srgbClr val="000000"/>
                </a:solidFill>
                <a:cs typeface="Times New Roman" pitchFamily="18" charset="0"/>
              </a:rPr>
              <a:t>Σειριακή θύρα:</a:t>
            </a:r>
            <a:r>
              <a:rPr lang="el-GR" sz="1200" dirty="0">
                <a:solidFill>
                  <a:srgbClr val="000000"/>
                </a:solidFill>
                <a:cs typeface="Times New Roman" pitchFamily="18" charset="0"/>
              </a:rPr>
              <a:t> συνδέουμε περιφερειακές συσκευές με μικρές απαιτήσεις σε ταχύτητα μεταφοράς δεδομένων, όπως το ποντίκι και το μόντεμ. Τελευταία δε </a:t>
            </a:r>
            <a:r>
              <a:rPr lang="el-GR" sz="1200" dirty="0" smtClean="0">
                <a:solidFill>
                  <a:srgbClr val="000000"/>
                </a:solidFill>
                <a:cs typeface="Times New Roman" pitchFamily="18" charset="0"/>
              </a:rPr>
              <a:t>χρησιμοποιείται</a:t>
            </a:r>
            <a:r>
              <a:rPr lang="el-GR" sz="1200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l-GR" sz="1200" dirty="0">
              <a:solidFill>
                <a:srgbClr val="000000"/>
              </a:solidFill>
            </a:endParaRPr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>
            <a:off x="3275856" y="1988841"/>
            <a:ext cx="648072" cy="936103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3275856" y="2924944"/>
            <a:ext cx="1224136" cy="576063"/>
          </a:xfrm>
          <a:prstGeom prst="ellips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24"/>
          <p:cNvSpPr>
            <a:spLocks noChangeArrowheads="1"/>
          </p:cNvSpPr>
          <p:nvPr/>
        </p:nvSpPr>
        <p:spPr bwMode="auto">
          <a:xfrm>
            <a:off x="3419872" y="4509121"/>
            <a:ext cx="2682478" cy="432048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2123728" y="1916832"/>
            <a:ext cx="1152128" cy="576064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 type="oval" w="med" len="med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Line 26"/>
          <p:cNvSpPr>
            <a:spLocks noChangeShapeType="1"/>
          </p:cNvSpPr>
          <p:nvPr/>
        </p:nvSpPr>
        <p:spPr bwMode="auto">
          <a:xfrm flipV="1">
            <a:off x="2185988" y="3284983"/>
            <a:ext cx="1161876" cy="369441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 type="oval" w="med" len="med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141538" y="3284984"/>
            <a:ext cx="2574478" cy="207917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oval" w="med" len="med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21"/>
          <p:cNvSpPr>
            <a:spLocks noChangeShapeType="1"/>
          </p:cNvSpPr>
          <p:nvPr/>
        </p:nvSpPr>
        <p:spPr bwMode="auto">
          <a:xfrm flipH="1">
            <a:off x="5652120" y="2636913"/>
            <a:ext cx="936104" cy="10081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Line 23"/>
          <p:cNvSpPr>
            <a:spLocks noChangeShapeType="1"/>
          </p:cNvSpPr>
          <p:nvPr/>
        </p:nvSpPr>
        <p:spPr bwMode="auto">
          <a:xfrm flipH="1" flipV="1">
            <a:off x="6084168" y="4797152"/>
            <a:ext cx="557932" cy="119724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med" len="med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22"/>
          <p:cNvSpPr>
            <a:spLocks noChangeShapeType="1"/>
          </p:cNvSpPr>
          <p:nvPr/>
        </p:nvSpPr>
        <p:spPr bwMode="auto">
          <a:xfrm flipH="1">
            <a:off x="4860032" y="4194175"/>
            <a:ext cx="1826518" cy="26914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oval" w="med" len="med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31840" y="2636912"/>
            <a:ext cx="2952328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l-GR" sz="4000" dirty="0" smtClean="0">
                <a:latin typeface="Tw Cen MT (Κυρίως κείμενο)"/>
              </a:rPr>
              <a:t>Ευχαριστώ</a:t>
            </a:r>
            <a:endParaRPr lang="el-GR" sz="4000" dirty="0">
              <a:latin typeface="Tw Cen MT (Κυρίως κείμενο)"/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501008"/>
            <a:ext cx="2376264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dirty="0" smtClean="0"/>
              <a:t>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Εισαγωγή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246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609600" y="1589567"/>
            <a:ext cx="8138864" cy="1767425"/>
          </a:xfrm>
        </p:spPr>
        <p:txBody>
          <a:bodyPr/>
          <a:lstStyle/>
          <a:p>
            <a:pPr>
              <a:buFont typeface="Wingdings" pitchFamily="2" charset="2"/>
              <a:buChar char=""/>
            </a:pPr>
            <a:r>
              <a:rPr lang="el-GR" dirty="0" smtClean="0">
                <a:latin typeface="Comic Sans MS" pitchFamily="66" charset="0"/>
              </a:rPr>
              <a:t>Τι θα βλέπαμε άραγε στο εσωτερικό του, αν ανοίγαμε το κουτί του υπολογιστή;</a:t>
            </a:r>
          </a:p>
          <a:p>
            <a:pPr lvl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12" name="Picture 7" descr="P2J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l="17885" t="5150" r="5962" b="5150"/>
          <a:stretch>
            <a:fillRect/>
          </a:stretch>
        </p:blipFill>
        <p:spPr bwMode="auto">
          <a:xfrm>
            <a:off x="2714023" y="2996952"/>
            <a:ext cx="3715954" cy="273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>
                <a:latin typeface="Comic Sans MS" pitchFamily="66" charset="0"/>
              </a:rPr>
              <a:t>Προσωπικός </a:t>
            </a:r>
            <a:r>
              <a:rPr lang="el-GR" sz="3600" dirty="0" smtClean="0">
                <a:latin typeface="Comic Sans MS" pitchFamily="66" charset="0"/>
              </a:rPr>
              <a:t>Υπολογιστής </a:t>
            </a:r>
            <a:r>
              <a:rPr lang="el-GR" sz="3600" dirty="0" smtClean="0">
                <a:latin typeface="Comic Sans MS" pitchFamily="66" charset="0"/>
              </a:rPr>
              <a:t>εσωτερικά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6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P3J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70050" y="1885950"/>
            <a:ext cx="6038850" cy="39243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Τροφοδοτικό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850832" cy="2847545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>
                <a:latin typeface="Comic Sans MS" pitchFamily="66" charset="0"/>
              </a:rPr>
              <a:t> Ο υπολογιστής </a:t>
            </a:r>
            <a:r>
              <a:rPr lang="el-GR" dirty="0" smtClean="0">
                <a:latin typeface="Comic Sans MS" pitchFamily="66" charset="0"/>
              </a:rPr>
              <a:t>χρειάζεται </a:t>
            </a:r>
            <a:r>
              <a:rPr lang="el-GR" dirty="0" smtClean="0">
                <a:latin typeface="Comic Sans MS" pitchFamily="66" charset="0"/>
              </a:rPr>
              <a:t>απαραίτητα ηλεκτρικό ρεύμα για τη λειτουργία </a:t>
            </a:r>
            <a:r>
              <a:rPr lang="el-GR" dirty="0" smtClean="0">
                <a:latin typeface="Comic Sans MS" pitchFamily="66" charset="0"/>
              </a:rPr>
              <a:t>του.</a:t>
            </a:r>
          </a:p>
          <a:p>
            <a:r>
              <a:rPr lang="el-GR" dirty="0" smtClean="0">
                <a:latin typeface="Comic Sans MS" pitchFamily="66" charset="0"/>
              </a:rPr>
              <a:t>Τα εξαρτήματα </a:t>
            </a:r>
            <a:r>
              <a:rPr lang="el-GR" dirty="0" smtClean="0">
                <a:latin typeface="Comic Sans MS" pitchFamily="66" charset="0"/>
              </a:rPr>
              <a:t>του υπολογιστή δουλεύουν με συνεχές ρεύμα στα 5 και 12 </a:t>
            </a:r>
            <a:r>
              <a:rPr lang="el-GR" dirty="0" smtClean="0">
                <a:latin typeface="Comic Sans MS" pitchFamily="66" charset="0"/>
              </a:rPr>
              <a:t>Volt.</a:t>
            </a:r>
          </a:p>
          <a:p>
            <a:endParaRPr lang="el-GR" dirty="0" smtClean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Μετατρέπει </a:t>
            </a:r>
            <a:r>
              <a:rPr lang="el-GR" dirty="0" smtClean="0">
                <a:latin typeface="Comic Sans MS" pitchFamily="66" charset="0"/>
              </a:rPr>
              <a:t>το εναλλασσόμενο ρεύμα σε </a:t>
            </a:r>
            <a:r>
              <a:rPr lang="el-GR" dirty="0" smtClean="0">
                <a:latin typeface="Comic Sans MS" pitchFamily="66" charset="0"/>
              </a:rPr>
              <a:t>συνεχές.</a:t>
            </a:r>
            <a:endParaRPr lang="el-GR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Παρέχει τις κατάλληλες τάσεις 5 και 12 Volt, </a:t>
            </a:r>
            <a:r>
              <a:rPr lang="el-GR" dirty="0" smtClean="0">
                <a:latin typeface="Comic Sans MS" pitchFamily="66" charset="0"/>
              </a:rPr>
              <a:t>για </a:t>
            </a:r>
            <a:r>
              <a:rPr lang="el-GR" dirty="0" smtClean="0">
                <a:latin typeface="Comic Sans MS" pitchFamily="66" charset="0"/>
              </a:rPr>
              <a:t>να τροφοδοτηθούν οι εσωτερικές συσκευές στο κουτί του </a:t>
            </a:r>
            <a:r>
              <a:rPr lang="el-GR" dirty="0" smtClean="0">
                <a:latin typeface="Comic Sans MS" pitchFamily="66" charset="0"/>
              </a:rPr>
              <a:t>υπολογιστή.</a:t>
            </a:r>
            <a:endParaRPr lang="el-GR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293096"/>
            <a:ext cx="2924944" cy="211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Θέση αριθμού διαφάνειας"/>
          <p:cNvSpPr>
            <a:spLocks noGrp="1"/>
          </p:cNvSpPr>
          <p:nvPr>
            <p:ph type="sldNum" sz="quarter" idx="16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851920" y="2492896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Comic Sans MS" pitchFamily="66" charset="0"/>
              </a:rPr>
              <a:t>Μητρική </a:t>
            </a:r>
            <a:r>
              <a:rPr lang="el-GR" b="1" dirty="0" smtClean="0">
                <a:latin typeface="Comic Sans MS" pitchFamily="66" charset="0"/>
              </a:rPr>
              <a:t>πλακέτα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992888" cy="2880320"/>
          </a:xfrm>
        </p:spPr>
        <p:txBody>
          <a:bodyPr>
            <a:noAutofit/>
          </a:bodyPr>
          <a:lstStyle/>
          <a:p>
            <a:r>
              <a:rPr lang="el-GR" sz="1800" dirty="0" smtClean="0">
                <a:latin typeface="Comic Sans MS" pitchFamily="66" charset="0"/>
              </a:rPr>
              <a:t> </a:t>
            </a:r>
            <a:r>
              <a:rPr lang="el-GR" sz="1800" dirty="0" smtClean="0">
                <a:latin typeface="Comic Sans MS" pitchFamily="66" charset="0"/>
              </a:rPr>
              <a:t>Τα περισσότερα </a:t>
            </a:r>
            <a:r>
              <a:rPr lang="el-GR" sz="1800" dirty="0" smtClean="0">
                <a:latin typeface="Comic Sans MS" pitchFamily="66" charset="0"/>
              </a:rPr>
              <a:t>εξαρτήματα του υπολογιστή είναι τοποθετημένα πάνω της ή συνδέονται σ' </a:t>
            </a:r>
            <a:r>
              <a:rPr lang="el-GR" sz="1800" dirty="0" smtClean="0">
                <a:latin typeface="Comic Sans MS" pitchFamily="66" charset="0"/>
              </a:rPr>
              <a:t>αυτή.</a:t>
            </a:r>
          </a:p>
          <a:p>
            <a:r>
              <a:rPr lang="el-GR" sz="1800" dirty="0" smtClean="0">
                <a:latin typeface="Comic Sans MS" pitchFamily="66" charset="0"/>
              </a:rPr>
              <a:t>Στη μία </a:t>
            </a:r>
            <a:r>
              <a:rPr lang="el-GR" sz="1800" dirty="0" smtClean="0">
                <a:latin typeface="Comic Sans MS" pitchFamily="66" charset="0"/>
              </a:rPr>
              <a:t>πλευρά της υπάρχουν ειδικές θύρες, ώστε να συνδέουμε μερικές από τις εξωτερικές συσκευές του υπολογιστή (πληκτρολόγιο, ποντίκι, εκτυπωτή κλπ</a:t>
            </a:r>
            <a:r>
              <a:rPr lang="el-GR" sz="1800" dirty="0" smtClean="0">
                <a:latin typeface="Comic Sans MS" pitchFamily="66" charset="0"/>
              </a:rPr>
              <a:t>).</a:t>
            </a:r>
            <a:endParaRPr lang="el-GR" sz="1800" dirty="0" smtClean="0">
              <a:latin typeface="Comic Sans MS" pitchFamily="66" charset="0"/>
            </a:endParaRPr>
          </a:p>
          <a:p>
            <a:r>
              <a:rPr lang="el-GR" sz="1800" dirty="0" smtClean="0">
                <a:latin typeface="Comic Sans MS" pitchFamily="66" charset="0"/>
              </a:rPr>
              <a:t>Μέσα από τους ηλεκτροφόρους αγωγούς της μητρικής πλακέτας (διαύλους) κυκλοφορούν τα απαραίτητα δεδομένα για να συνεργάζονται οι συσκευές μεταξύ τους.</a:t>
            </a:r>
            <a:endParaRPr lang="en-US" sz="1800" dirty="0">
              <a:latin typeface="Comic Sans MS" pitchFamily="66" charset="0"/>
            </a:endParaRP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221088"/>
            <a:ext cx="3223146" cy="224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7 - Θέση αριθμού διαφάνειας"/>
          <p:cNvSpPr>
            <a:spLocks noGrp="1"/>
          </p:cNvSpPr>
          <p:nvPr>
            <p:ph type="sldNum" sz="quarter" idx="16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Comic Sans MS" pitchFamily="66" charset="0"/>
              </a:rPr>
              <a:t>Κεντρική </a:t>
            </a:r>
            <a:r>
              <a:rPr lang="el-GR" b="1" dirty="0" smtClean="0">
                <a:latin typeface="Comic Sans MS" pitchFamily="66" charset="0"/>
              </a:rPr>
              <a:t>Μονάδα Επεξεργασίας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610472" cy="4572000"/>
          </a:xfrm>
        </p:spPr>
        <p:txBody>
          <a:bodyPr>
            <a:noAutofit/>
          </a:bodyPr>
          <a:lstStyle/>
          <a:p>
            <a:r>
              <a:rPr lang="el-GR" sz="2000" dirty="0" smtClean="0">
                <a:latin typeface="Comic Sans MS" pitchFamily="66" charset="0"/>
              </a:rPr>
              <a:t>Τοποθετημένη πάνω στη μητρική πλακέτα</a:t>
            </a:r>
            <a:r>
              <a:rPr lang="el-GR" sz="2000" dirty="0" smtClean="0">
                <a:latin typeface="Comic Sans MS" pitchFamily="66" charset="0"/>
              </a:rPr>
              <a:t>.</a:t>
            </a:r>
          </a:p>
          <a:p>
            <a:r>
              <a:rPr lang="en-US" sz="2000" dirty="0" smtClean="0">
                <a:latin typeface="Comic Sans MS" pitchFamily="66" charset="0"/>
              </a:rPr>
              <a:t>Y</a:t>
            </a:r>
            <a:r>
              <a:rPr lang="el-GR" sz="2000" dirty="0" smtClean="0">
                <a:latin typeface="Comic Sans MS" pitchFamily="66" charset="0"/>
              </a:rPr>
              <a:t>πεύθυν</a:t>
            </a:r>
            <a:r>
              <a:rPr lang="el-GR" sz="2000" dirty="0" smtClean="0">
                <a:latin typeface="Comic Sans MS" pitchFamily="66" charset="0"/>
              </a:rPr>
              <a:t>η</a:t>
            </a:r>
            <a:r>
              <a:rPr lang="el-GR" sz="2000" dirty="0" smtClean="0">
                <a:latin typeface="Comic Sans MS" pitchFamily="66" charset="0"/>
              </a:rPr>
              <a:t> </a:t>
            </a:r>
            <a:r>
              <a:rPr lang="el-GR" sz="2000" dirty="0" smtClean="0">
                <a:latin typeface="Comic Sans MS" pitchFamily="66" charset="0"/>
              </a:rPr>
              <a:t>για τις κυριότερες επεξεργασίες που γίνονται στον </a:t>
            </a:r>
            <a:r>
              <a:rPr lang="el-GR" sz="2000" dirty="0" smtClean="0">
                <a:latin typeface="Comic Sans MS" pitchFamily="66" charset="0"/>
              </a:rPr>
              <a:t>υπολογιστή.</a:t>
            </a:r>
          </a:p>
          <a:p>
            <a:r>
              <a:rPr lang="el-GR" sz="2000" dirty="0" smtClean="0">
                <a:latin typeface="Comic Sans MS" pitchFamily="66" charset="0"/>
              </a:rPr>
              <a:t>Τα δεδομένα </a:t>
            </a:r>
            <a:r>
              <a:rPr lang="el-GR" sz="2000" dirty="0" smtClean="0">
                <a:latin typeface="Comic Sans MS" pitchFamily="66" charset="0"/>
              </a:rPr>
              <a:t>μεταφέρονται από την Κύρια Μνήμη στον επεξεργαστή, ώστε να γίνει η απαραίτητη επεξεργασία τους σύμφωνα με τις εντολές μας.</a:t>
            </a:r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Χρειάζεται </a:t>
            </a:r>
            <a:r>
              <a:rPr lang="el-GR" sz="2000" dirty="0" smtClean="0">
                <a:latin typeface="Comic Sans MS" pitchFamily="66" charset="0"/>
              </a:rPr>
              <a:t>έναν </a:t>
            </a:r>
            <a:r>
              <a:rPr lang="el-GR" sz="2000" dirty="0" smtClean="0">
                <a:latin typeface="Comic Sans MS" pitchFamily="66" charset="0"/>
              </a:rPr>
              <a:t>ανεμιστήρα </a:t>
            </a:r>
            <a:r>
              <a:rPr lang="el-GR" sz="2000" dirty="0" smtClean="0">
                <a:latin typeface="Comic Sans MS" pitchFamily="66" charset="0"/>
              </a:rPr>
              <a:t>για να την </a:t>
            </a:r>
            <a:r>
              <a:rPr lang="el-GR" sz="2000" dirty="0" smtClean="0">
                <a:latin typeface="Comic Sans MS" pitchFamily="66" charset="0"/>
              </a:rPr>
              <a:t>ψύχει.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45050" y="2669759"/>
            <a:ext cx="3886200" cy="241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7 - Θέση αριθμού διαφάνειας"/>
          <p:cNvSpPr>
            <a:spLocks noGrp="1"/>
          </p:cNvSpPr>
          <p:nvPr>
            <p:ph type="sldNum" sz="quarter" idx="16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l-GR" dirty="0" smtClean="0">
                <a:solidFill>
                  <a:schemeClr val="bg1"/>
                </a:solidFill>
              </a:rPr>
              <a:t>5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Comic Sans MS" pitchFamily="66" charset="0"/>
              </a:rPr>
              <a:t>Κύρια </a:t>
            </a:r>
            <a:r>
              <a:rPr lang="el-GR" b="1" dirty="0" smtClean="0">
                <a:latin typeface="Comic Sans MS" pitchFamily="66" charset="0"/>
              </a:rPr>
              <a:t>Μνήμη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l-GR" dirty="0" smtClean="0">
                <a:solidFill>
                  <a:schemeClr val="bg1"/>
                </a:solidFill>
              </a:rPr>
              <a:t>6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omic Sans MS" pitchFamily="66" charset="0"/>
              </a:rPr>
              <a:t>Τ</a:t>
            </a:r>
            <a:r>
              <a:rPr lang="el-GR" dirty="0" smtClean="0">
                <a:latin typeface="Comic Sans MS" pitchFamily="66" charset="0"/>
              </a:rPr>
              <a:t>οποθετούνται </a:t>
            </a:r>
            <a:r>
              <a:rPr lang="el-GR" dirty="0" smtClean="0">
                <a:latin typeface="Comic Sans MS" pitchFamily="66" charset="0"/>
              </a:rPr>
              <a:t>δεδομένα και εντολές, πριν σταλούν στον επεξεργαστή καθώς και αμέσως μετά την επεξεργασία. </a:t>
            </a:r>
            <a:endParaRPr lang="en-US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Είδη: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RAM (Random Access Memory) </a:t>
            </a:r>
            <a:r>
              <a:rPr lang="el-GR" dirty="0" smtClean="0">
                <a:latin typeface="Comic Sans MS" pitchFamily="66" charset="0"/>
              </a:rPr>
              <a:t>ή </a:t>
            </a:r>
            <a:r>
              <a:rPr lang="el-GR" dirty="0" smtClean="0">
                <a:latin typeface="Comic Sans MS" pitchFamily="66" charset="0"/>
              </a:rPr>
              <a:t>Μνήμη Τυχαίας Προσπέλασης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ROM (Read Only Memory)</a:t>
            </a:r>
            <a:r>
              <a:rPr lang="el-GR" dirty="0" smtClean="0">
                <a:latin typeface="Comic Sans MS" pitchFamily="66" charset="0"/>
              </a:rPr>
              <a:t> ή Μνήμη μόνο για ανάγνωση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RAM-</a:t>
            </a:r>
            <a:r>
              <a:rPr lang="el-GR" dirty="0" smtClean="0"/>
              <a:t> Μνήμη Τυχαίας Προσπέλασης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322440" cy="45720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Comic Sans MS" pitchFamily="66" charset="0"/>
              </a:rPr>
              <a:t>Οποιοδήποτε πρόγραμμα χρησιμοποιήσουμε ή οποιαδήποτε εργασία κάνουμε αποθηκεύεται προσωρινά στη μνήμη αυτή. </a:t>
            </a:r>
            <a:endParaRPr lang="en-US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Ο</a:t>
            </a:r>
            <a:r>
              <a:rPr lang="el-GR" dirty="0" smtClean="0">
                <a:latin typeface="Comic Sans MS" pitchFamily="66" charset="0"/>
              </a:rPr>
              <a:t>τιδήποτε </a:t>
            </a:r>
            <a:r>
              <a:rPr lang="el-GR" dirty="0" smtClean="0">
                <a:latin typeface="Comic Sans MS" pitchFamily="66" charset="0"/>
              </a:rPr>
              <a:t>περιέχει, χάνεται μόλις διακοπεί η τροφοδοσία του υπολογιστή με ηλεκτρικό ρεύμα.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45050" y="2579688"/>
            <a:ext cx="388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7 - Θέση αριθμού διαφάνειας"/>
          <p:cNvSpPr>
            <a:spLocks noGrp="1"/>
          </p:cNvSpPr>
          <p:nvPr>
            <p:ph type="sldNum" sz="quarter" idx="16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l-GR" dirty="0" smtClean="0">
                <a:solidFill>
                  <a:schemeClr val="bg1"/>
                </a:solidFill>
              </a:rPr>
              <a:t>7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ROM-</a:t>
            </a:r>
            <a:r>
              <a:rPr lang="el-GR" dirty="0" smtClean="0"/>
              <a:t> Μνήμη μόνο για ανάγνωση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682480" cy="4572000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omic Sans MS" pitchFamily="66" charset="0"/>
              </a:rPr>
              <a:t>Είναι μνήμη, μικρής σχετικά χωρητικότητας, στην οποία έχουν αποθηκευτεί μόνιμα </a:t>
            </a:r>
            <a:r>
              <a:rPr lang="el-GR" dirty="0" smtClean="0">
                <a:latin typeface="Comic Sans MS" pitchFamily="66" charset="0"/>
              </a:rPr>
              <a:t>πληροφορίες.</a:t>
            </a:r>
          </a:p>
          <a:p>
            <a:r>
              <a:rPr lang="el-GR" dirty="0" smtClean="0">
                <a:latin typeface="Comic Sans MS" pitchFamily="66" charset="0"/>
              </a:rPr>
              <a:t>Στη </a:t>
            </a:r>
            <a:r>
              <a:rPr lang="el-GR" dirty="0" smtClean="0">
                <a:latin typeface="Comic Sans MS" pitchFamily="66" charset="0"/>
              </a:rPr>
              <a:t>ROM βρίσκεται το λογισμικό με το όνομα </a:t>
            </a:r>
            <a:r>
              <a:rPr lang="el-GR" dirty="0" smtClean="0">
                <a:latin typeface="Comic Sans MS" pitchFamily="66" charset="0"/>
              </a:rPr>
              <a:t>BIOS.</a:t>
            </a: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45050" y="2694985"/>
            <a:ext cx="3886200" cy="236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7 - Θέση αριθμού διαφάνειας"/>
          <p:cNvSpPr>
            <a:spLocks noGrp="1"/>
          </p:cNvSpPr>
          <p:nvPr>
            <p:ph type="sldNum" sz="quarter" idx="16"/>
          </p:nvPr>
        </p:nvSpPr>
        <p:spPr>
          <a:xfrm>
            <a:off x="0" y="126876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el-GR" dirty="0" smtClean="0">
                <a:solidFill>
                  <a:schemeClr val="bg1"/>
                </a:solidFill>
              </a:rPr>
              <a:t>8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2416</TotalTime>
  <Words>362</Words>
  <Application>Microsoft Office PowerPoint</Application>
  <PresentationFormat>On-screen Show (4:3)</PresentationFormat>
  <Paragraphs>59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Διάμεσος</vt:lpstr>
      <vt:lpstr>Εσωτερικο υπολογιστη</vt:lpstr>
      <vt:lpstr>Εισαγωγή</vt:lpstr>
      <vt:lpstr>Προσωπικός Υπολογιστής εσωτερικά</vt:lpstr>
      <vt:lpstr>Τροφοδοτικό</vt:lpstr>
      <vt:lpstr>Μητρική πλακέτα</vt:lpstr>
      <vt:lpstr>Κεντρική Μονάδα Επεξεργασίας</vt:lpstr>
      <vt:lpstr>Κύρια Μνήμη</vt:lpstr>
      <vt:lpstr>RAM- Μνήμη Τυχαίας Προσπέλασης</vt:lpstr>
      <vt:lpstr>ROM- Μνήμη μόνο για ανάγνωση</vt:lpstr>
      <vt:lpstr>Εσωτερικές Κάρτες</vt:lpstr>
      <vt:lpstr>Θύρες Σύνδεσης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ΜΕΓΑΛΗΣ ΚΛΙΜΑΚΑΣ ΕΞΟΜΟΙΩΣΗ ΚΑΙ ΠΕΙΡΑΜΑΤΙΚΗ ΑΞΙΟΛΟΓΗΣΗ p2p ΠΡΩΤΟΚΟΛΛΩΝ δρομολΟγηςης</dc:title>
  <dc:creator>as</dc:creator>
  <cp:lastModifiedBy>anastasia</cp:lastModifiedBy>
  <cp:revision>544</cp:revision>
  <dcterms:created xsi:type="dcterms:W3CDTF">2010-06-19T17:29:30Z</dcterms:created>
  <dcterms:modified xsi:type="dcterms:W3CDTF">2011-12-10T16:53:39Z</dcterms:modified>
</cp:coreProperties>
</file>