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61"/>
    <p:restoredTop sz="95353"/>
  </p:normalViewPr>
  <p:slideViewPr>
    <p:cSldViewPr snapToGrid="0">
      <p:cViewPr varScale="1">
        <p:scale>
          <a:sx n="83" d="100"/>
          <a:sy n="83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B65785-DB47-3F4A-6C79-EE0DA4DD4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255363"/>
            <a:ext cx="9448800" cy="914400"/>
          </a:xfrm>
        </p:spPr>
        <p:txBody>
          <a:bodyPr>
            <a:noAutofit/>
          </a:bodyPr>
          <a:lstStyle/>
          <a:p>
            <a:pPr algn="ctr"/>
            <a:r>
              <a:rPr lang="el-GR" sz="4000" dirty="0">
                <a:latin typeface="Palatino Linotype" panose="02040502050505030304" pitchFamily="18" charset="0"/>
              </a:rPr>
              <a:t>Α </a:t>
            </a:r>
            <a:r>
              <a:rPr lang="el-GR" sz="4000" dirty="0" err="1">
                <a:latin typeface="Palatino Linotype" panose="02040502050505030304" pitchFamily="18" charset="0"/>
              </a:rPr>
              <a:t>γΥΜΝΑΣΊΟΥ</a:t>
            </a:r>
            <a:br>
              <a:rPr lang="el-GR" sz="4000" dirty="0">
                <a:latin typeface="Palatino Linotype" panose="02040502050505030304" pitchFamily="18" charset="0"/>
              </a:rPr>
            </a:br>
            <a:r>
              <a:rPr lang="el-GR" sz="4000" dirty="0">
                <a:latin typeface="Palatino Linotype" panose="02040502050505030304" pitchFamily="18" charset="0"/>
              </a:rPr>
              <a:t>ΑΡΧΑΙΑ ΕΛΛΗΝΙΚΆ</a:t>
            </a:r>
            <a:br>
              <a:rPr lang="el-GR" sz="4000" dirty="0">
                <a:latin typeface="Palatino Linotype" panose="02040502050505030304" pitchFamily="18" charset="0"/>
              </a:rPr>
            </a:br>
            <a:r>
              <a:rPr lang="el-GR" sz="4000" dirty="0">
                <a:latin typeface="Palatino Linotype" panose="02040502050505030304" pitchFamily="18" charset="0"/>
              </a:rPr>
              <a:t>ΕΝΌΤΗΤΑ 6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388CA7F-229F-2395-0EEF-B8A0E02189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3131" y="3632201"/>
            <a:ext cx="5842861" cy="914401"/>
          </a:xfrm>
        </p:spPr>
        <p:txBody>
          <a:bodyPr>
            <a:noAutofit/>
          </a:bodyPr>
          <a:lstStyle/>
          <a:p>
            <a:pPr algn="just"/>
            <a:r>
              <a:rPr lang="el-GR" sz="4000" dirty="0">
                <a:latin typeface="Palatino Linotype" panose="02040502050505030304" pitchFamily="18" charset="0"/>
              </a:rPr>
              <a:t>Ουσιαστικά Α' Κλίσης </a:t>
            </a:r>
            <a:br>
              <a:rPr lang="el-GR" sz="4000" dirty="0">
                <a:latin typeface="Palatino Linotype" panose="02040502050505030304" pitchFamily="18" charset="0"/>
              </a:rPr>
            </a:b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40658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41B3C4-9093-0D1E-D9B4-39E0F995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07" y="247973"/>
            <a:ext cx="10653793" cy="1809428"/>
          </a:xfrm>
        </p:spPr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● </a:t>
            </a:r>
            <a:br>
              <a:rPr lang="el-GR" dirty="0"/>
            </a:br>
            <a:r>
              <a:rPr lang="el-GR" sz="4400" b="1" dirty="0">
                <a:latin typeface="Palatino Linotype" panose="02040502050505030304" pitchFamily="18" charset="0"/>
              </a:rPr>
              <a:t>ΠΡΟΣΟΧΗ στον τονισμό </a:t>
            </a:r>
            <a:br>
              <a:rPr lang="el-GR" sz="4400" b="1" dirty="0">
                <a:latin typeface="Palatino Linotype" panose="02040502050505030304" pitchFamily="18" charset="0"/>
              </a:rPr>
            </a:br>
            <a:r>
              <a:rPr lang="el-GR" sz="4400" b="1" dirty="0">
                <a:latin typeface="Palatino Linotype" panose="02040502050505030304" pitchFamily="18" charset="0"/>
              </a:rPr>
              <a:t>των προπαροξύτονων. </a:t>
            </a:r>
            <a:br>
              <a:rPr lang="el-GR" dirty="0"/>
            </a:br>
            <a:r>
              <a:rPr lang="el-GR" dirty="0"/>
              <a:t>● </a:t>
            </a:r>
            <a:br>
              <a:rPr lang="el-GR" dirty="0"/>
            </a:br>
            <a:endParaRPr lang="el-GR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705F304-176E-99EA-02C9-DE587DC55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BD4FBEC8-5C26-21C1-F49B-A749CB745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63" y="1906292"/>
            <a:ext cx="10833315" cy="369246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l-GR" b="1" dirty="0">
                <a:latin typeface="Palatino Linotype" panose="02040502050505030304" pitchFamily="18" charset="0"/>
              </a:rPr>
              <a:t>Εξαιρέσεις</a:t>
            </a:r>
            <a:r>
              <a:rPr lang="el-GR" dirty="0">
                <a:latin typeface="Palatino Linotype" panose="02040502050505030304" pitchFamily="18" charset="0"/>
              </a:rPr>
              <a:t>: </a:t>
            </a:r>
            <a:br>
              <a:rPr lang="el-GR" dirty="0">
                <a:latin typeface="Palatino Linotype" panose="02040502050505030304" pitchFamily="18" charset="0"/>
              </a:rPr>
            </a:br>
            <a:r>
              <a:rPr lang="el-GR" sz="2400" dirty="0">
                <a:latin typeface="Palatino Linotype" panose="02040502050505030304" pitchFamily="18" charset="0"/>
              </a:rPr>
              <a:t>Το καθαρό -α δεν είναι μακρόχρονο αλλά βραχύχρονο. </a:t>
            </a:r>
            <a:br>
              <a:rPr lang="el-GR" sz="2400" dirty="0">
                <a:latin typeface="Palatino Linotype" panose="02040502050505030304" pitchFamily="18" charset="0"/>
              </a:rPr>
            </a:br>
            <a:r>
              <a:rPr lang="el-GR" sz="2400" dirty="0">
                <a:latin typeface="Palatino Linotype" panose="02040502050505030304" pitchFamily="18" charset="0"/>
              </a:rPr>
              <a:t>• Όταν η λέξη τονίζεται στην προπαραλήγουσα π.χ. </a:t>
            </a:r>
            <a:r>
              <a:rPr lang="el-GR" sz="2400" b="1" dirty="0" err="1">
                <a:latin typeface="Palatino Linotype" panose="02040502050505030304" pitchFamily="18" charset="0"/>
              </a:rPr>
              <a:t>ἡ</a:t>
            </a:r>
            <a:r>
              <a:rPr lang="el-GR" sz="2400" b="1" dirty="0">
                <a:latin typeface="Palatino Linotype" panose="02040502050505030304" pitchFamily="18" charset="0"/>
              </a:rPr>
              <a:t> </a:t>
            </a:r>
            <a:r>
              <a:rPr lang="el-GR" sz="2400" b="1" dirty="0" err="1">
                <a:latin typeface="Palatino Linotype" panose="02040502050505030304" pitchFamily="18" charset="0"/>
              </a:rPr>
              <a:t>ἀλήθεια</a:t>
            </a:r>
            <a:r>
              <a:rPr lang="el-GR" sz="2400" b="1" dirty="0">
                <a:latin typeface="Palatino Linotype" panose="02040502050505030304" pitchFamily="18" charset="0"/>
              </a:rPr>
              <a:t>, </a:t>
            </a:r>
            <a:r>
              <a:rPr lang="el-GR" sz="2400" b="1" dirty="0" err="1">
                <a:latin typeface="Palatino Linotype" panose="02040502050505030304" pitchFamily="18" charset="0"/>
              </a:rPr>
              <a:t>ἡ</a:t>
            </a:r>
            <a:r>
              <a:rPr lang="el-GR" sz="2400" b="1" dirty="0">
                <a:latin typeface="Palatino Linotype" panose="02040502050505030304" pitchFamily="18" charset="0"/>
              </a:rPr>
              <a:t> </a:t>
            </a:r>
            <a:r>
              <a:rPr lang="el-GR" sz="2400" b="1" dirty="0" err="1">
                <a:latin typeface="Palatino Linotype" panose="02040502050505030304" pitchFamily="18" charset="0"/>
              </a:rPr>
              <a:t>εὐσέβεια</a:t>
            </a:r>
            <a:r>
              <a:rPr lang="el-GR" sz="2400" dirty="0">
                <a:latin typeface="Palatino Linotype" panose="02040502050505030304" pitchFamily="18" charset="0"/>
              </a:rPr>
              <a:t> </a:t>
            </a:r>
            <a:br>
              <a:rPr lang="el-GR" sz="2400" dirty="0">
                <a:latin typeface="Palatino Linotype" panose="02040502050505030304" pitchFamily="18" charset="0"/>
              </a:rPr>
            </a:br>
            <a:r>
              <a:rPr lang="el-GR" sz="2400" dirty="0">
                <a:latin typeface="Palatino Linotype" panose="02040502050505030304" pitchFamily="18" charset="0"/>
              </a:rPr>
              <a:t>•Στα ονόματα: </a:t>
            </a:r>
            <a:r>
              <a:rPr lang="el-GR" sz="2400" b="1" dirty="0" err="1">
                <a:latin typeface="Palatino Linotype" panose="02040502050505030304" pitchFamily="18" charset="0"/>
              </a:rPr>
              <a:t>γραῖα</a:t>
            </a:r>
            <a:r>
              <a:rPr lang="el-GR" sz="2400" dirty="0">
                <a:latin typeface="Palatino Linotype" panose="02040502050505030304" pitchFamily="18" charset="0"/>
              </a:rPr>
              <a:t>, </a:t>
            </a:r>
            <a:r>
              <a:rPr lang="el-GR" sz="2400" b="1" dirty="0" err="1">
                <a:latin typeface="Palatino Linotype" panose="02040502050505030304" pitchFamily="18" charset="0"/>
              </a:rPr>
              <a:t>μαῖα</a:t>
            </a:r>
            <a:r>
              <a:rPr lang="el-GR" sz="2400" dirty="0">
                <a:latin typeface="Palatino Linotype" panose="02040502050505030304" pitchFamily="18" charset="0"/>
              </a:rPr>
              <a:t>, </a:t>
            </a:r>
            <a:r>
              <a:rPr lang="el-GR" sz="2400" b="1" dirty="0" err="1">
                <a:latin typeface="Palatino Linotype" panose="02040502050505030304" pitchFamily="18" charset="0"/>
              </a:rPr>
              <a:t>μυῖα</a:t>
            </a:r>
            <a:r>
              <a:rPr lang="el-GR" sz="2400" dirty="0">
                <a:latin typeface="Palatino Linotype" panose="02040502050505030304" pitchFamily="18" charset="0"/>
              </a:rPr>
              <a:t>, </a:t>
            </a:r>
            <a:br>
              <a:rPr lang="el-GR" sz="2400" dirty="0">
                <a:latin typeface="Palatino Linotype" panose="02040502050505030304" pitchFamily="18" charset="0"/>
              </a:rPr>
            </a:br>
            <a:r>
              <a:rPr lang="el-GR" sz="2400" dirty="0">
                <a:latin typeface="Palatino Linotype" panose="02040502050505030304" pitchFamily="18" charset="0"/>
              </a:rPr>
              <a:t>• Στα εξής δισύλλαβα ονόματα σε -</a:t>
            </a:r>
            <a:r>
              <a:rPr lang="el-GR" sz="2400" dirty="0" err="1">
                <a:latin typeface="Palatino Linotype" panose="02040502050505030304" pitchFamily="18" charset="0"/>
              </a:rPr>
              <a:t>ρα</a:t>
            </a:r>
            <a:r>
              <a:rPr lang="el-GR" sz="2400" dirty="0">
                <a:latin typeface="Palatino Linotype" panose="02040502050505030304" pitchFamily="18" charset="0"/>
              </a:rPr>
              <a:t>: </a:t>
            </a:r>
            <a:r>
              <a:rPr lang="el-GR" sz="2400" b="1" dirty="0" err="1">
                <a:latin typeface="Palatino Linotype" panose="02040502050505030304" pitchFamily="18" charset="0"/>
              </a:rPr>
              <a:t>μοῖρα</a:t>
            </a:r>
            <a:r>
              <a:rPr lang="el-GR" sz="2400" b="1" dirty="0">
                <a:latin typeface="Palatino Linotype" panose="02040502050505030304" pitchFamily="18" charset="0"/>
              </a:rPr>
              <a:t>, </a:t>
            </a:r>
            <a:r>
              <a:rPr lang="el-GR" sz="2400" b="1" dirty="0" err="1">
                <a:latin typeface="Palatino Linotype" panose="02040502050505030304" pitchFamily="18" charset="0"/>
              </a:rPr>
              <a:t>πεῖρα</a:t>
            </a:r>
            <a:r>
              <a:rPr lang="el-GR" sz="2400" b="1" dirty="0">
                <a:latin typeface="Palatino Linotype" panose="02040502050505030304" pitchFamily="18" charset="0"/>
              </a:rPr>
              <a:t>, </a:t>
            </a:r>
            <a:r>
              <a:rPr lang="el-GR" sz="2400" b="1" dirty="0" err="1">
                <a:latin typeface="Palatino Linotype" panose="02040502050505030304" pitchFamily="18" charset="0"/>
              </a:rPr>
              <a:t>πρῷρα</a:t>
            </a:r>
            <a:r>
              <a:rPr lang="el-GR" sz="2400" b="1" dirty="0">
                <a:latin typeface="Palatino Linotype" panose="02040502050505030304" pitchFamily="18" charset="0"/>
              </a:rPr>
              <a:t>, </a:t>
            </a:r>
            <a:r>
              <a:rPr lang="el-GR" sz="2400" b="1" dirty="0" err="1">
                <a:latin typeface="Palatino Linotype" panose="02040502050505030304" pitchFamily="18" charset="0"/>
              </a:rPr>
              <a:t>σφαῖρα</a:t>
            </a:r>
            <a:r>
              <a:rPr lang="el-GR" sz="2400" b="1" dirty="0">
                <a:latin typeface="Palatino Linotype" panose="02040502050505030304" pitchFamily="18" charset="0"/>
              </a:rPr>
              <a:t>, </a:t>
            </a:r>
            <a:r>
              <a:rPr lang="el-GR" sz="2400" b="1" dirty="0" err="1">
                <a:latin typeface="Palatino Linotype" panose="02040502050505030304" pitchFamily="18" charset="0"/>
              </a:rPr>
              <a:t>σφῦρα</a:t>
            </a:r>
            <a:br>
              <a:rPr lang="el-GR" sz="2400" b="1" dirty="0">
                <a:latin typeface="Palatino Linotype" panose="02040502050505030304" pitchFamily="18" charset="0"/>
              </a:rPr>
            </a:br>
            <a:r>
              <a:rPr lang="el-GR" sz="2400" dirty="0">
                <a:latin typeface="Palatino Linotype" panose="02040502050505030304" pitchFamily="18" charset="0"/>
              </a:rPr>
              <a:t>Η εξαίρεση αυτή αφορά μόνο τον τονισμό.</a:t>
            </a:r>
          </a:p>
        </p:txBody>
      </p:sp>
    </p:spTree>
    <p:extLst>
      <p:ext uri="{BB962C8B-B14F-4D97-AF65-F5344CB8AC3E}">
        <p14:creationId xmlns:p14="http://schemas.microsoft.com/office/powerpoint/2010/main" val="3538549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8E3915-C999-7A72-E609-FECB9F98D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813" y="764373"/>
            <a:ext cx="7067227" cy="1293028"/>
          </a:xfrm>
        </p:spPr>
        <p:txBody>
          <a:bodyPr>
            <a:normAutofit/>
          </a:bodyPr>
          <a:lstStyle/>
          <a:p>
            <a:r>
              <a:rPr lang="el-GR" dirty="0" err="1">
                <a:latin typeface="Palatino Linotype" panose="02040502050505030304" pitchFamily="18" charset="0"/>
              </a:rPr>
              <a:t>θΗΛΥΚΑ</a:t>
            </a:r>
            <a:r>
              <a:rPr lang="el-GR" dirty="0">
                <a:latin typeface="Palatino Linotype" panose="02040502050505030304" pitchFamily="18" charset="0"/>
              </a:rPr>
              <a:t> ΣΕ –Α, ΓΕΝ.-ΗΣ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58186AD6-B882-71DE-8C6F-8047C882E4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230975"/>
              </p:ext>
            </p:extLst>
          </p:nvPr>
        </p:nvGraphicFramePr>
        <p:xfrm>
          <a:off x="685800" y="1844299"/>
          <a:ext cx="10820400" cy="4007702"/>
        </p:xfrm>
        <a:graphic>
          <a:graphicData uri="http://schemas.openxmlformats.org/drawingml/2006/table">
            <a:tbl>
              <a:tblPr/>
              <a:tblGrid>
                <a:gridCol w="3606800">
                  <a:extLst>
                    <a:ext uri="{9D8B030D-6E8A-4147-A177-3AD203B41FA5}">
                      <a16:colId xmlns:a16="http://schemas.microsoft.com/office/drawing/2014/main" val="3704709868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115431226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3474895224"/>
                    </a:ext>
                  </a:extLst>
                </a:gridCol>
              </a:tblGrid>
              <a:tr h="445300">
                <a:tc>
                  <a:txBody>
                    <a:bodyPr/>
                    <a:lstStyle/>
                    <a:p>
                      <a:r>
                        <a:rPr lang="el-GR" b="1"/>
                        <a:t>παροξύτονα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l-GR" b="1"/>
                        <a:t>προπαροξύτονα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843878"/>
                  </a:ext>
                </a:extLst>
              </a:tr>
              <a:tr h="1781201">
                <a:tc>
                  <a:txBody>
                    <a:bodyPr/>
                    <a:lstStyle/>
                    <a:p>
                      <a:r>
                        <a:rPr lang="el-GR" b="1"/>
                        <a:t>ἡ</a:t>
                      </a:r>
                      <a:br>
                        <a:rPr lang="el-GR" b="1"/>
                      </a:br>
                      <a:r>
                        <a:rPr lang="el-GR" b="1"/>
                        <a:t>τῆς</a:t>
                      </a:r>
                      <a:br>
                        <a:rPr lang="el-GR" b="1"/>
                      </a:br>
                      <a:r>
                        <a:rPr lang="el-GR" b="1"/>
                        <a:t>τῇ</a:t>
                      </a:r>
                      <a:br>
                        <a:rPr lang="el-GR" b="1"/>
                      </a:br>
                      <a:r>
                        <a:rPr lang="el-GR" b="1"/>
                        <a:t>τὴν</a:t>
                      </a:r>
                      <a:br>
                        <a:rPr lang="el-GR" b="1"/>
                      </a:br>
                      <a:r>
                        <a:rPr lang="el-GR" b="1"/>
                        <a:t>ὦ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γλῶσσ-</a:t>
                      </a:r>
                      <a:r>
                        <a:rPr lang="el-GR" b="1"/>
                        <a:t>α</a:t>
                      </a:r>
                      <a:br>
                        <a:rPr lang="el-GR" b="1"/>
                      </a:br>
                      <a:r>
                        <a:rPr lang="el-GR"/>
                        <a:t>γλώσσ-</a:t>
                      </a:r>
                      <a:r>
                        <a:rPr lang="el-GR" b="1"/>
                        <a:t>ης</a:t>
                      </a:r>
                      <a:br>
                        <a:rPr lang="el-GR" b="1"/>
                      </a:br>
                      <a:r>
                        <a:rPr lang="el-GR"/>
                        <a:t>γλώσσ-</a:t>
                      </a:r>
                      <a:r>
                        <a:rPr lang="el-GR" b="1"/>
                        <a:t>ῃ</a:t>
                      </a:r>
                      <a:br>
                        <a:rPr lang="el-GR" b="1"/>
                      </a:br>
                      <a:r>
                        <a:rPr lang="el-GR"/>
                        <a:t>γλῶσσ-</a:t>
                      </a:r>
                      <a:r>
                        <a:rPr lang="el-GR" b="1"/>
                        <a:t>αν</a:t>
                      </a:r>
                      <a:br>
                        <a:rPr lang="el-GR" b="1"/>
                      </a:br>
                      <a:r>
                        <a:rPr lang="el-GR"/>
                        <a:t>γλῶσσ-</a:t>
                      </a:r>
                      <a:r>
                        <a:rPr lang="el-GR" b="1"/>
                        <a:t>α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τράπεζ-</a:t>
                      </a:r>
                      <a:r>
                        <a:rPr lang="el-GR" b="1"/>
                        <a:t>α</a:t>
                      </a:r>
                      <a:br>
                        <a:rPr lang="el-GR" b="1"/>
                      </a:br>
                      <a:r>
                        <a:rPr lang="el-GR"/>
                        <a:t>τραπέζ-</a:t>
                      </a:r>
                      <a:r>
                        <a:rPr lang="el-GR" b="1"/>
                        <a:t>ης</a:t>
                      </a:r>
                      <a:br>
                        <a:rPr lang="el-GR" b="1"/>
                      </a:br>
                      <a:r>
                        <a:rPr lang="el-GR"/>
                        <a:t>τραπέζ-</a:t>
                      </a:r>
                      <a:r>
                        <a:rPr lang="el-GR" b="1"/>
                        <a:t>ῃ</a:t>
                      </a:r>
                      <a:br>
                        <a:rPr lang="el-GR" b="1"/>
                      </a:br>
                      <a:r>
                        <a:rPr lang="el-GR"/>
                        <a:t>τράπεζ-</a:t>
                      </a:r>
                      <a:r>
                        <a:rPr lang="el-GR" b="1"/>
                        <a:t>αν</a:t>
                      </a:r>
                      <a:br>
                        <a:rPr lang="el-GR" b="1"/>
                      </a:br>
                      <a:r>
                        <a:rPr lang="el-GR"/>
                        <a:t>τράπεζ-</a:t>
                      </a:r>
                      <a:r>
                        <a:rPr lang="el-GR" b="1"/>
                        <a:t>α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874251"/>
                  </a:ext>
                </a:extLst>
              </a:tr>
              <a:tr h="1781201">
                <a:tc>
                  <a:txBody>
                    <a:bodyPr/>
                    <a:lstStyle/>
                    <a:p>
                      <a:r>
                        <a:rPr lang="el-GR" b="1"/>
                        <a:t>αἱ</a:t>
                      </a:r>
                      <a:br>
                        <a:rPr lang="el-GR" b="1"/>
                      </a:br>
                      <a:r>
                        <a:rPr lang="el-GR" b="1"/>
                        <a:t>τῶν</a:t>
                      </a:r>
                      <a:br>
                        <a:rPr lang="el-GR" b="1"/>
                      </a:br>
                      <a:r>
                        <a:rPr lang="el-GR" b="1"/>
                        <a:t>ταῖς</a:t>
                      </a:r>
                      <a:br>
                        <a:rPr lang="el-GR" b="1"/>
                      </a:br>
                      <a:r>
                        <a:rPr lang="el-GR" b="1"/>
                        <a:t>τὰς</a:t>
                      </a:r>
                      <a:br>
                        <a:rPr lang="el-GR" b="1"/>
                      </a:br>
                      <a:r>
                        <a:rPr lang="el-GR" b="1"/>
                        <a:t>ὦ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γλῶσσ-</a:t>
                      </a:r>
                      <a:r>
                        <a:rPr lang="el-GR" b="1"/>
                        <a:t>αι</a:t>
                      </a:r>
                      <a:br>
                        <a:rPr lang="el-GR" b="1"/>
                      </a:br>
                      <a:r>
                        <a:rPr lang="el-GR"/>
                        <a:t>γλωσσ-</a:t>
                      </a:r>
                      <a:r>
                        <a:rPr lang="el-GR" b="1"/>
                        <a:t>ῶν</a:t>
                      </a:r>
                      <a:br>
                        <a:rPr lang="el-GR" b="1"/>
                      </a:br>
                      <a:r>
                        <a:rPr lang="el-GR"/>
                        <a:t>γλώσσ-</a:t>
                      </a:r>
                      <a:r>
                        <a:rPr lang="el-GR" b="1"/>
                        <a:t>αις</a:t>
                      </a:r>
                      <a:br>
                        <a:rPr lang="el-GR" b="1"/>
                      </a:br>
                      <a:r>
                        <a:rPr lang="el-GR"/>
                        <a:t>γλώσσ-</a:t>
                      </a:r>
                      <a:r>
                        <a:rPr lang="el-GR" b="1"/>
                        <a:t>ας</a:t>
                      </a:r>
                      <a:br>
                        <a:rPr lang="el-GR" b="1"/>
                      </a:br>
                      <a:r>
                        <a:rPr lang="el-GR"/>
                        <a:t>γλῶσσ-</a:t>
                      </a:r>
                      <a:r>
                        <a:rPr lang="el-GR" b="1"/>
                        <a:t>αι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τράπεζ</a:t>
                      </a:r>
                      <a:r>
                        <a:rPr lang="el-GR" dirty="0"/>
                        <a:t>-</a:t>
                      </a:r>
                      <a:r>
                        <a:rPr lang="el-GR" b="1" dirty="0"/>
                        <a:t>αι</a:t>
                      </a:r>
                      <a:br>
                        <a:rPr lang="el-GR" b="1" dirty="0"/>
                      </a:br>
                      <a:r>
                        <a:rPr lang="el-GR" dirty="0" err="1"/>
                        <a:t>τραπεζ-</a:t>
                      </a:r>
                      <a:r>
                        <a:rPr lang="el-GR" b="1" dirty="0" err="1"/>
                        <a:t>ῶν</a:t>
                      </a:r>
                      <a:br>
                        <a:rPr lang="el-GR" b="1" dirty="0"/>
                      </a:br>
                      <a:r>
                        <a:rPr lang="el-GR" dirty="0" err="1"/>
                        <a:t>τραπέζ-</a:t>
                      </a:r>
                      <a:r>
                        <a:rPr lang="el-GR" b="1" dirty="0" err="1"/>
                        <a:t>αις</a:t>
                      </a:r>
                      <a:br>
                        <a:rPr lang="el-GR" b="1" dirty="0"/>
                      </a:br>
                      <a:r>
                        <a:rPr lang="el-GR" dirty="0" err="1"/>
                        <a:t>τραπέζ</a:t>
                      </a:r>
                      <a:r>
                        <a:rPr lang="el-GR" dirty="0"/>
                        <a:t>-</a:t>
                      </a:r>
                      <a:r>
                        <a:rPr lang="el-GR" b="1" dirty="0"/>
                        <a:t>ας</a:t>
                      </a:r>
                      <a:br>
                        <a:rPr lang="el-GR" b="1" dirty="0"/>
                      </a:br>
                      <a:r>
                        <a:rPr lang="el-GR" dirty="0" err="1"/>
                        <a:t>τράπεζ</a:t>
                      </a:r>
                      <a:r>
                        <a:rPr lang="el-GR" dirty="0"/>
                        <a:t>-</a:t>
                      </a:r>
                      <a:r>
                        <a:rPr lang="el-GR" b="1" dirty="0"/>
                        <a:t>αι</a:t>
                      </a:r>
                      <a:endParaRPr lang="el-G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72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018DE58-863B-8B5B-0A60-F16BAA6D6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94064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1DD9EA-1ECC-F41C-0C73-BC9681BC4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366" y="764373"/>
            <a:ext cx="10281834" cy="1293028"/>
          </a:xfrm>
        </p:spPr>
        <p:txBody>
          <a:bodyPr/>
          <a:lstStyle/>
          <a:p>
            <a:pPr algn="ctr"/>
            <a:r>
              <a:rPr lang="el-GR" b="1" dirty="0"/>
              <a:t>Στα παραπάνω ουσιαστικά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19F215-C971-D1F6-8D95-15E0B6047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957" y="2194560"/>
            <a:ext cx="10281834" cy="248592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400" dirty="0">
                <a:latin typeface="Palatino Linotype" panose="02040502050505030304" pitchFamily="18" charset="0"/>
              </a:rPr>
              <a:t>Στα παραπάνω ουσιαστικά η γενική του ενικού σχηματίζεται σε </a:t>
            </a:r>
            <a:r>
              <a:rPr lang="el-GR" sz="2400" b="1" dirty="0">
                <a:latin typeface="Palatino Linotype" panose="02040502050505030304" pitchFamily="18" charset="0"/>
              </a:rPr>
              <a:t>-ης</a:t>
            </a:r>
            <a:r>
              <a:rPr lang="el-GR" sz="2400" dirty="0">
                <a:latin typeface="Palatino Linotype" panose="02040502050505030304" pitchFamily="18" charset="0"/>
              </a:rPr>
              <a:t>. </a:t>
            </a:r>
            <a:br>
              <a:rPr lang="el-GR" sz="2400" dirty="0">
                <a:latin typeface="Palatino Linotype" panose="02040502050505030304" pitchFamily="18" charset="0"/>
              </a:rPr>
            </a:br>
            <a:r>
              <a:rPr lang="el-GR" sz="2400" dirty="0">
                <a:latin typeface="Palatino Linotype" panose="02040502050505030304" pitchFamily="18" charset="0"/>
              </a:rPr>
              <a:t>● Αυτό γίνεται, όταν στην ονομαστική πριν από το </a:t>
            </a:r>
            <a:r>
              <a:rPr lang="el-GR" sz="2400" b="1" dirty="0">
                <a:latin typeface="Palatino Linotype" panose="02040502050505030304" pitchFamily="18" charset="0"/>
              </a:rPr>
              <a:t>-α</a:t>
            </a:r>
            <a:r>
              <a:rPr lang="el-GR" sz="2400" dirty="0">
                <a:latin typeface="Palatino Linotype" panose="02040502050505030304" pitchFamily="18" charset="0"/>
              </a:rPr>
              <a:t> υπάρχει σύμφωνο, εκτός από το </a:t>
            </a:r>
            <a:r>
              <a:rPr lang="el-GR" sz="2400" b="1" dirty="0">
                <a:latin typeface="Palatino Linotype" panose="02040502050505030304" pitchFamily="18" charset="0"/>
              </a:rPr>
              <a:t>ρ.</a:t>
            </a:r>
            <a:r>
              <a:rPr lang="el-GR" sz="2400" dirty="0">
                <a:latin typeface="Palatino Linotype" panose="02040502050505030304" pitchFamily="18" charset="0"/>
              </a:rPr>
              <a:t> </a:t>
            </a:r>
            <a:br>
              <a:rPr lang="el-GR" sz="2400" dirty="0">
                <a:latin typeface="Palatino Linotype" panose="02040502050505030304" pitchFamily="18" charset="0"/>
              </a:rPr>
            </a:br>
            <a:r>
              <a:rPr lang="el-GR" sz="2400" dirty="0">
                <a:latin typeface="Palatino Linotype" panose="02040502050505030304" pitchFamily="18" charset="0"/>
              </a:rPr>
              <a:t>● Το </a:t>
            </a:r>
            <a:r>
              <a:rPr lang="el-GR" sz="2800" b="1" dirty="0">
                <a:latin typeface="Palatino Linotype" panose="02040502050505030304" pitchFamily="18" charset="0"/>
              </a:rPr>
              <a:t>α </a:t>
            </a:r>
            <a:r>
              <a:rPr lang="el-GR" sz="2800" dirty="0">
                <a:latin typeface="Palatino Linotype" panose="02040502050505030304" pitchFamily="18" charset="0"/>
              </a:rPr>
              <a:t>αυτό είναι </a:t>
            </a:r>
            <a:r>
              <a:rPr lang="el-GR" sz="2800" b="1" dirty="0">
                <a:latin typeface="Palatino Linotype" panose="02040502050505030304" pitchFamily="18" charset="0"/>
              </a:rPr>
              <a:t>βραχύχρονο</a:t>
            </a:r>
            <a:r>
              <a:rPr lang="el-GR" sz="2800" dirty="0">
                <a:latin typeface="Palatino Linotype" panose="02040502050505030304" pitchFamily="18" charset="0"/>
              </a:rPr>
              <a:t> και λέγεται </a:t>
            </a:r>
            <a:r>
              <a:rPr lang="el-GR" sz="2800" b="1" dirty="0">
                <a:latin typeface="Palatino Linotype" panose="02040502050505030304" pitchFamily="18" charset="0"/>
              </a:rPr>
              <a:t>μη καθαρό</a:t>
            </a:r>
            <a:r>
              <a:rPr lang="el-GR" sz="2800" dirty="0">
                <a:latin typeface="Palatino Linotype" panose="02040502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7596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8F6169-ECE0-380E-79F1-31A9D8B19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5070529" cy="1293028"/>
          </a:xfrm>
        </p:spPr>
        <p:txBody>
          <a:bodyPr/>
          <a:lstStyle/>
          <a:p>
            <a:r>
              <a:rPr lang="el-GR" b="1" dirty="0">
                <a:latin typeface="Palatino Linotype" panose="02040502050505030304" pitchFamily="18" charset="0"/>
              </a:rPr>
              <a:t>Συμπεράσμ</a:t>
            </a:r>
            <a:r>
              <a:rPr lang="el-GR" dirty="0">
                <a:latin typeface="Palatino Linotype" panose="02040502050505030304" pitchFamily="18" charset="0"/>
              </a:rPr>
              <a:t>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F80DD-7F14-F111-A956-6E19E9035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800" dirty="0">
                <a:latin typeface="Palatino Linotype" panose="02040502050505030304" pitchFamily="18" charset="0"/>
              </a:rPr>
              <a:t>Τα ουσιαστικά της α΄ κλίσης είναι θεμελιώδη για την κατανόηση της γραμματικής της Αρχαίας Ελληνικής Γλώσσας. Είναι κυρίως θηλυκά, με καταλήξεις σε "-α" ή "-η", και ακολουθούν συγκεκριμένα πρότυπα κλίσης. </a:t>
            </a:r>
          </a:p>
          <a:p>
            <a:pPr algn="just">
              <a:lnSpc>
                <a:spcPct val="150000"/>
              </a:lnSpc>
            </a:pPr>
            <a:r>
              <a:rPr lang="el-GR" sz="2800" dirty="0">
                <a:latin typeface="Palatino Linotype" panose="02040502050505030304" pitchFamily="18" charset="0"/>
              </a:rPr>
              <a:t>Η καλή γνώση των ουσιαστικών αυτών είναι σημαντική για την κατανόηση των αρχαίων κειμένων.</a:t>
            </a:r>
          </a:p>
        </p:txBody>
      </p:sp>
    </p:spTree>
    <p:extLst>
      <p:ext uri="{BB962C8B-B14F-4D97-AF65-F5344CB8AC3E}">
        <p14:creationId xmlns:p14="http://schemas.microsoft.com/office/powerpoint/2010/main" val="3529388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1F5245-237E-2209-99FE-A3C69FF99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3680" y="764373"/>
            <a:ext cx="7144719" cy="1293028"/>
          </a:xfrm>
        </p:spPr>
        <p:txBody>
          <a:bodyPr/>
          <a:lstStyle/>
          <a:p>
            <a:r>
              <a:rPr lang="el-GR" b="1" dirty="0" err="1">
                <a:latin typeface="Palatino Linotype" panose="02040502050505030304" pitchFamily="18" charset="0"/>
              </a:rPr>
              <a:t>Τελος</a:t>
            </a:r>
            <a:r>
              <a:rPr lang="el-GR" b="1" dirty="0">
                <a:latin typeface="Palatino Linotype" panose="02040502050505030304" pitchFamily="18" charset="0"/>
              </a:rPr>
              <a:t> </a:t>
            </a:r>
            <a:r>
              <a:rPr lang="el-GR" b="1" dirty="0" err="1">
                <a:latin typeface="Palatino Linotype" panose="02040502050505030304" pitchFamily="18" charset="0"/>
              </a:rPr>
              <a:t>παρουσιασης</a:t>
            </a:r>
            <a:endParaRPr lang="el-GR" b="1" dirty="0">
              <a:latin typeface="Palatino Linotype" panose="0204050205050503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6D7E65-1BC7-1B97-85A4-B50031E05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5176434"/>
            <a:ext cx="5682712" cy="10848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800" dirty="0" err="1">
                <a:latin typeface="Palatino Linotype" panose="02040502050505030304" pitchFamily="18" charset="0"/>
              </a:rPr>
              <a:t>Μπάσιου</a:t>
            </a:r>
            <a:r>
              <a:rPr lang="el-GR" sz="2800" dirty="0">
                <a:latin typeface="Palatino Linotype" panose="02040502050505030304" pitchFamily="18" charset="0"/>
              </a:rPr>
              <a:t> Αλεξάνδρα</a:t>
            </a:r>
          </a:p>
          <a:p>
            <a:pPr marL="0" indent="0" algn="ctr">
              <a:buNone/>
            </a:pPr>
            <a:r>
              <a:rPr lang="el-GR" sz="2800" dirty="0">
                <a:latin typeface="Palatino Linotype" panose="02040502050505030304" pitchFamily="18" charset="0"/>
              </a:rPr>
              <a:t>ΠΕ02</a:t>
            </a:r>
          </a:p>
        </p:txBody>
      </p:sp>
    </p:spTree>
    <p:extLst>
      <p:ext uri="{BB962C8B-B14F-4D97-AF65-F5344CB8AC3E}">
        <p14:creationId xmlns:p14="http://schemas.microsoft.com/office/powerpoint/2010/main" val="226959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8C9AE8-F20A-8899-089B-7A7A66B72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639315"/>
            <a:ext cx="2975675" cy="1293028"/>
          </a:xfrm>
        </p:spPr>
        <p:txBody>
          <a:bodyPr/>
          <a:lstStyle/>
          <a:p>
            <a:r>
              <a:rPr lang="el-GR" b="1" dirty="0">
                <a:latin typeface="Palatino Linotype" panose="02040502050505030304" pitchFamily="18" charset="0"/>
              </a:rPr>
              <a:t>Εισαγωγή</a:t>
            </a:r>
            <a:endParaRPr lang="el-GR" dirty="0">
              <a:latin typeface="Palatino Linotype" panose="0204050205050503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E1BDBE-0113-69F4-DF5C-6BE121873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349331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l-GR" sz="9600" dirty="0">
                <a:latin typeface="Palatino Linotype" panose="02040502050505030304" pitchFamily="18" charset="0"/>
              </a:rPr>
              <a:t>Στην Αρχαία Ελληνική, τα ουσιαστικά ταξινομούνται σε διάφορες κλίσεις.</a:t>
            </a:r>
          </a:p>
          <a:p>
            <a:pPr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l-GR" sz="9600" dirty="0">
                <a:latin typeface="Palatino Linotype" panose="02040502050505030304" pitchFamily="18" charset="0"/>
              </a:rPr>
              <a:t>Η Α' κλίση αφορά κυρίως τα ουσιαστικά που είναι </a:t>
            </a:r>
            <a:r>
              <a:rPr lang="el-GR" sz="9600" b="1" dirty="0">
                <a:latin typeface="Palatino Linotype" panose="02040502050505030304" pitchFamily="18" charset="0"/>
              </a:rPr>
              <a:t>αρσενικά και θηλυκά</a:t>
            </a:r>
            <a:r>
              <a:rPr lang="el-GR" sz="9600" dirty="0">
                <a:latin typeface="Palatino Linotype" panose="02040502050505030304" pitchFamily="18" charset="0"/>
              </a:rPr>
              <a:t> και λήγουν σε -ας, -ης (αρσενικά) και -α, -η (θηλυκά).</a:t>
            </a:r>
          </a:p>
          <a:p>
            <a:pPr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l-GR" sz="9600" dirty="0">
                <a:latin typeface="Palatino Linotype" panose="02040502050505030304" pitchFamily="18" charset="0"/>
              </a:rPr>
              <a:t>Αυτά τα ουσιαστικά ακολουθούν ειδικούς τύπους κλίσης.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449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2F8B2C-C0DB-FBC4-9BD4-79B2074F5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901532"/>
            <a:ext cx="8610600" cy="1293028"/>
          </a:xfrm>
        </p:spPr>
        <p:txBody>
          <a:bodyPr/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Ουσιαστικά Α' Κλίσης - Χαρακτηριστικά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F29EB9-DA97-A42E-6C15-98528BAFB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Palatino Linotype" panose="02040502050505030304" pitchFamily="18" charset="0"/>
              </a:rPr>
              <a:t>Αρσενικά: Τύποι: -ας, -ης.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400" dirty="0">
                <a:latin typeface="Palatino Linotype" panose="02040502050505030304" pitchFamily="18" charset="0"/>
              </a:rPr>
              <a:t>Παραδείγματα: νεανίας, στρατιώτης</a:t>
            </a:r>
          </a:p>
          <a:p>
            <a:pPr marL="0" indent="0">
              <a:lnSpc>
                <a:spcPct val="150000"/>
              </a:lnSpc>
              <a:buNone/>
            </a:pPr>
            <a:endParaRPr lang="el-GR" sz="2400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Palatino Linotype" panose="02040502050505030304" pitchFamily="18" charset="0"/>
              </a:rPr>
              <a:t>Θηλυκά: Τύποι: -α, -η.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Palatino Linotype" panose="02040502050505030304" pitchFamily="18" charset="0"/>
              </a:rPr>
              <a:t>Παραδείγματα: τράπεζα, ώρα, κώμη.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2660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9545B4-F15B-E399-7200-52FB1C05A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325" y="748874"/>
            <a:ext cx="9503044" cy="1293028"/>
          </a:xfrm>
        </p:spPr>
        <p:txBody>
          <a:bodyPr/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Κλίση αρσενικών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4EADA252-EBE9-2DF9-E7D0-F896695F82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300154"/>
              </p:ext>
            </p:extLst>
          </p:nvPr>
        </p:nvGraphicFramePr>
        <p:xfrm>
          <a:off x="526939" y="1797803"/>
          <a:ext cx="10585344" cy="4527096"/>
        </p:xfrm>
        <a:graphic>
          <a:graphicData uri="http://schemas.openxmlformats.org/drawingml/2006/table">
            <a:tbl>
              <a:tblPr/>
              <a:tblGrid>
                <a:gridCol w="1764224">
                  <a:extLst>
                    <a:ext uri="{9D8B030D-6E8A-4147-A177-3AD203B41FA5}">
                      <a16:colId xmlns:a16="http://schemas.microsoft.com/office/drawing/2014/main" val="1945583707"/>
                    </a:ext>
                  </a:extLst>
                </a:gridCol>
                <a:gridCol w="1764224">
                  <a:extLst>
                    <a:ext uri="{9D8B030D-6E8A-4147-A177-3AD203B41FA5}">
                      <a16:colId xmlns:a16="http://schemas.microsoft.com/office/drawing/2014/main" val="1582618398"/>
                    </a:ext>
                  </a:extLst>
                </a:gridCol>
                <a:gridCol w="1764224">
                  <a:extLst>
                    <a:ext uri="{9D8B030D-6E8A-4147-A177-3AD203B41FA5}">
                      <a16:colId xmlns:a16="http://schemas.microsoft.com/office/drawing/2014/main" val="2791503828"/>
                    </a:ext>
                  </a:extLst>
                </a:gridCol>
                <a:gridCol w="1764224">
                  <a:extLst>
                    <a:ext uri="{9D8B030D-6E8A-4147-A177-3AD203B41FA5}">
                      <a16:colId xmlns:a16="http://schemas.microsoft.com/office/drawing/2014/main" val="3675300471"/>
                    </a:ext>
                  </a:extLst>
                </a:gridCol>
                <a:gridCol w="1764224">
                  <a:extLst>
                    <a:ext uri="{9D8B030D-6E8A-4147-A177-3AD203B41FA5}">
                      <a16:colId xmlns:a16="http://schemas.microsoft.com/office/drawing/2014/main" val="3672724997"/>
                    </a:ext>
                  </a:extLst>
                </a:gridCol>
                <a:gridCol w="1764224">
                  <a:extLst>
                    <a:ext uri="{9D8B030D-6E8A-4147-A177-3AD203B41FA5}">
                      <a16:colId xmlns:a16="http://schemas.microsoft.com/office/drawing/2014/main" val="2685886485"/>
                    </a:ext>
                  </a:extLst>
                </a:gridCol>
              </a:tblGrid>
              <a:tr h="317248"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b="1"/>
                        <a:t>σε -ας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b="1"/>
                        <a:t>σε -ης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l-GR" sz="1400" b="1"/>
                        <a:t>σε -ης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041178"/>
                  </a:ext>
                </a:extLst>
              </a:tr>
              <a:tr h="317248">
                <a:tc>
                  <a:txBody>
                    <a:bodyPr/>
                    <a:lstStyle/>
                    <a:p>
                      <a:r>
                        <a:rPr lang="el-GR" sz="1400"/>
                        <a:t> </a:t>
                      </a:r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 </a:t>
                      </a:r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b="1"/>
                        <a:t>(οξύτονα)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l-GR" sz="1400" b="1"/>
                        <a:t>(παροξύτονα)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997620"/>
                  </a:ext>
                </a:extLst>
              </a:tr>
              <a:tr h="1946300">
                <a:tc>
                  <a:txBody>
                    <a:bodyPr/>
                    <a:lstStyle/>
                    <a:p>
                      <a:r>
                        <a:rPr lang="el-GR" sz="1400" b="1"/>
                        <a:t>ὁ</a:t>
                      </a:r>
                      <a:br>
                        <a:rPr lang="el-GR" sz="1400" b="1"/>
                      </a:br>
                      <a:r>
                        <a:rPr lang="el-GR" sz="1400" b="1"/>
                        <a:t>τοῦ</a:t>
                      </a:r>
                      <a:br>
                        <a:rPr lang="el-GR" sz="1400" b="1"/>
                      </a:br>
                      <a:r>
                        <a:rPr lang="el-GR" sz="1400" b="1"/>
                        <a:t>τῷ</a:t>
                      </a:r>
                      <a:br>
                        <a:rPr lang="el-GR" sz="1400" b="1"/>
                      </a:br>
                      <a:r>
                        <a:rPr lang="el-GR" sz="1400" b="1"/>
                        <a:t>τὸν</a:t>
                      </a:r>
                      <a:br>
                        <a:rPr lang="el-GR" sz="1400" b="1"/>
                      </a:br>
                      <a:r>
                        <a:rPr lang="el-GR" sz="1400" b="1"/>
                        <a:t>ὦ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νεανί-</a:t>
                      </a:r>
                      <a:r>
                        <a:rPr lang="el-GR" sz="1400" b="1"/>
                        <a:t>ας</a:t>
                      </a:r>
                      <a:br>
                        <a:rPr lang="el-GR" sz="1400" b="1"/>
                      </a:br>
                      <a:r>
                        <a:rPr lang="el-GR" sz="1400"/>
                        <a:t>νεανί-</a:t>
                      </a:r>
                      <a:r>
                        <a:rPr lang="el-GR" sz="1400" b="1"/>
                        <a:t>ου</a:t>
                      </a:r>
                      <a:br>
                        <a:rPr lang="el-GR" sz="1400"/>
                      </a:br>
                      <a:r>
                        <a:rPr lang="el-GR" sz="1400"/>
                        <a:t>νεανί-</a:t>
                      </a:r>
                      <a:r>
                        <a:rPr lang="el-GR" sz="1400" b="1"/>
                        <a:t>ᾳ</a:t>
                      </a:r>
                      <a:br>
                        <a:rPr lang="el-GR" sz="1400" b="1"/>
                      </a:br>
                      <a:r>
                        <a:rPr lang="el-GR" sz="1400"/>
                        <a:t>νεανί-</a:t>
                      </a:r>
                      <a:r>
                        <a:rPr lang="el-GR" sz="1400" b="1"/>
                        <a:t>αν</a:t>
                      </a:r>
                      <a:br>
                        <a:rPr lang="el-GR" sz="1400" b="1"/>
                      </a:br>
                      <a:r>
                        <a:rPr lang="el-GR" sz="1400"/>
                        <a:t>νεανί-</a:t>
                      </a:r>
                      <a:r>
                        <a:rPr lang="el-GR" sz="1400" b="1"/>
                        <a:t>α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err="1"/>
                        <a:t>ποιητ-</a:t>
                      </a:r>
                      <a:r>
                        <a:rPr lang="el-GR" sz="1400" b="1" dirty="0" err="1"/>
                        <a:t>ής</a:t>
                      </a:r>
                      <a:br>
                        <a:rPr lang="el-GR" sz="1400" b="1" dirty="0"/>
                      </a:br>
                      <a:r>
                        <a:rPr lang="el-GR" sz="1400" dirty="0" err="1"/>
                        <a:t>ποιητ-</a:t>
                      </a:r>
                      <a:r>
                        <a:rPr lang="el-GR" sz="1400" b="1" dirty="0" err="1"/>
                        <a:t>οῦ</a:t>
                      </a:r>
                      <a:br>
                        <a:rPr lang="el-GR" sz="1400" b="1" dirty="0"/>
                      </a:br>
                      <a:r>
                        <a:rPr lang="el-GR" sz="1400" dirty="0" err="1"/>
                        <a:t>ποιητ-</a:t>
                      </a:r>
                      <a:r>
                        <a:rPr lang="el-GR" sz="1400" b="1" dirty="0" err="1"/>
                        <a:t>ῇ</a:t>
                      </a:r>
                      <a:br>
                        <a:rPr lang="el-GR" sz="1400" b="1" dirty="0"/>
                      </a:br>
                      <a:r>
                        <a:rPr lang="el-GR" sz="1400" dirty="0" err="1"/>
                        <a:t>ποιητ-</a:t>
                      </a:r>
                      <a:r>
                        <a:rPr lang="el-GR" sz="1400" b="1" dirty="0" err="1"/>
                        <a:t>ήν</a:t>
                      </a:r>
                      <a:br>
                        <a:rPr lang="el-GR" sz="1400" b="1" dirty="0"/>
                      </a:br>
                      <a:r>
                        <a:rPr lang="el-GR" sz="1400" dirty="0" err="1"/>
                        <a:t>ποιητ-</a:t>
                      </a:r>
                      <a:r>
                        <a:rPr lang="el-GR" sz="1400" b="1" dirty="0" err="1"/>
                        <a:t>ά</a:t>
                      </a:r>
                      <a:endParaRPr lang="el-GR" sz="1400" dirty="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στρατιώτ-</a:t>
                      </a:r>
                      <a:r>
                        <a:rPr lang="el-GR" sz="1400" b="1"/>
                        <a:t>ης</a:t>
                      </a:r>
                      <a:br>
                        <a:rPr lang="el-GR" sz="1400" b="1"/>
                      </a:br>
                      <a:r>
                        <a:rPr lang="el-GR" sz="1400"/>
                        <a:t>στρατιώτ-</a:t>
                      </a:r>
                      <a:r>
                        <a:rPr lang="el-GR" sz="1400" b="1"/>
                        <a:t>ου</a:t>
                      </a:r>
                      <a:br>
                        <a:rPr lang="el-GR" sz="1400" b="1"/>
                      </a:br>
                      <a:r>
                        <a:rPr lang="el-GR" sz="1400"/>
                        <a:t>στρατιώτ-</a:t>
                      </a:r>
                      <a:r>
                        <a:rPr lang="el-GR" sz="1400" b="1"/>
                        <a:t>ῃ</a:t>
                      </a:r>
                      <a:br>
                        <a:rPr lang="el-GR" sz="1400" b="1"/>
                      </a:br>
                      <a:r>
                        <a:rPr lang="el-GR" sz="1400"/>
                        <a:t>στρατιώτ-</a:t>
                      </a:r>
                      <a:r>
                        <a:rPr lang="el-GR" sz="1400" b="1"/>
                        <a:t>ην</a:t>
                      </a:r>
                      <a:br>
                        <a:rPr lang="el-GR" sz="1400" b="1"/>
                      </a:br>
                      <a:r>
                        <a:rPr lang="el-GR" sz="1400"/>
                        <a:t>στρατιῶτ-</a:t>
                      </a:r>
                      <a:r>
                        <a:rPr lang="el-GR" sz="1400" b="1"/>
                        <a:t>α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γυμνασιάρχ-</a:t>
                      </a:r>
                      <a:r>
                        <a:rPr lang="el-GR" sz="1400" b="1"/>
                        <a:t>ης</a:t>
                      </a:r>
                      <a:br>
                        <a:rPr lang="el-GR" sz="1400" b="1"/>
                      </a:br>
                      <a:r>
                        <a:rPr lang="el-GR" sz="1400"/>
                        <a:t>γυμνασιάρχ-</a:t>
                      </a:r>
                      <a:r>
                        <a:rPr lang="el-GR" sz="1400" b="1"/>
                        <a:t>ου</a:t>
                      </a:r>
                      <a:br>
                        <a:rPr lang="el-GR" sz="1400" b="1"/>
                      </a:br>
                      <a:r>
                        <a:rPr lang="el-GR" sz="1400"/>
                        <a:t>γυμνασιάρχ-</a:t>
                      </a:r>
                      <a:r>
                        <a:rPr lang="el-GR" sz="1400" b="1"/>
                        <a:t>ῃ</a:t>
                      </a:r>
                      <a:br>
                        <a:rPr lang="el-GR" sz="1400" b="1"/>
                      </a:br>
                      <a:r>
                        <a:rPr lang="el-GR" sz="1400"/>
                        <a:t>γυμνασιάρχ-</a:t>
                      </a:r>
                      <a:r>
                        <a:rPr lang="el-GR" sz="1400" b="1"/>
                        <a:t>ην</a:t>
                      </a:r>
                      <a:br>
                        <a:rPr lang="el-GR" sz="1400" b="1"/>
                      </a:br>
                      <a:r>
                        <a:rPr lang="el-GR" sz="1400"/>
                        <a:t>γυμνασιάρχ-</a:t>
                      </a:r>
                      <a:r>
                        <a:rPr lang="el-GR" sz="1400" b="1"/>
                        <a:t>α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εὐπατρίδ-</a:t>
                      </a:r>
                      <a:r>
                        <a:rPr lang="el-GR" sz="1400" b="1"/>
                        <a:t>ης</a:t>
                      </a:r>
                      <a:br>
                        <a:rPr lang="el-GR" sz="1400" b="1"/>
                      </a:br>
                      <a:r>
                        <a:rPr lang="el-GR" sz="1400"/>
                        <a:t>εὐπατρίδ-</a:t>
                      </a:r>
                      <a:r>
                        <a:rPr lang="el-GR" sz="1400" b="1"/>
                        <a:t>ου</a:t>
                      </a:r>
                      <a:br>
                        <a:rPr lang="el-GR" sz="1400" b="1"/>
                      </a:br>
                      <a:r>
                        <a:rPr lang="el-GR" sz="1400"/>
                        <a:t>εὐπατρίδ-</a:t>
                      </a:r>
                      <a:r>
                        <a:rPr lang="el-GR" sz="1400" b="1"/>
                        <a:t>ῃ</a:t>
                      </a:r>
                      <a:br>
                        <a:rPr lang="el-GR" sz="1400" b="1"/>
                      </a:br>
                      <a:r>
                        <a:rPr lang="el-GR" sz="1400"/>
                        <a:t>εὐπατρίδ-</a:t>
                      </a:r>
                      <a:r>
                        <a:rPr lang="el-GR" sz="1400" b="1"/>
                        <a:t>ην</a:t>
                      </a:r>
                      <a:br>
                        <a:rPr lang="el-GR" sz="1400" b="1"/>
                      </a:br>
                      <a:r>
                        <a:rPr lang="el-GR" sz="1400"/>
                        <a:t>εὐπατρίδ-</a:t>
                      </a:r>
                      <a:r>
                        <a:rPr lang="el-GR" sz="1400" b="1"/>
                        <a:t>η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791565"/>
                  </a:ext>
                </a:extLst>
              </a:tr>
              <a:tr h="1946300">
                <a:tc>
                  <a:txBody>
                    <a:bodyPr/>
                    <a:lstStyle/>
                    <a:p>
                      <a:r>
                        <a:rPr lang="el-GR" sz="1400" b="1"/>
                        <a:t>οἱ</a:t>
                      </a:r>
                      <a:br>
                        <a:rPr lang="el-GR" sz="1400" b="1"/>
                      </a:br>
                      <a:r>
                        <a:rPr lang="el-GR" sz="1400" b="1"/>
                        <a:t>τῶν</a:t>
                      </a:r>
                      <a:br>
                        <a:rPr lang="el-GR" sz="1400" b="1"/>
                      </a:br>
                      <a:r>
                        <a:rPr lang="el-GR" sz="1400" b="1"/>
                        <a:t>τοῖς</a:t>
                      </a:r>
                      <a:br>
                        <a:rPr lang="el-GR" sz="1400" b="1"/>
                      </a:br>
                      <a:r>
                        <a:rPr lang="el-GR" sz="1400" b="1"/>
                        <a:t>τοὺς</a:t>
                      </a:r>
                      <a:br>
                        <a:rPr lang="el-GR" sz="1400" b="1"/>
                      </a:br>
                      <a:r>
                        <a:rPr lang="el-GR" sz="1400" b="1"/>
                        <a:t>ὦ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νεανί-</a:t>
                      </a:r>
                      <a:r>
                        <a:rPr lang="el-GR" sz="1400" b="1"/>
                        <a:t>αι</a:t>
                      </a:r>
                      <a:br>
                        <a:rPr lang="el-GR" sz="1400" b="1"/>
                      </a:br>
                      <a:r>
                        <a:rPr lang="el-GR" sz="1400"/>
                        <a:t>νεανι-</a:t>
                      </a:r>
                      <a:r>
                        <a:rPr lang="el-GR" sz="1400" b="1"/>
                        <a:t>ῶν</a:t>
                      </a:r>
                      <a:br>
                        <a:rPr lang="el-GR" sz="1400" b="1"/>
                      </a:br>
                      <a:r>
                        <a:rPr lang="el-GR" sz="1400"/>
                        <a:t>νεανί-</a:t>
                      </a:r>
                      <a:r>
                        <a:rPr lang="el-GR" sz="1400" b="1"/>
                        <a:t>αις</a:t>
                      </a:r>
                      <a:br>
                        <a:rPr lang="el-GR" sz="1400" b="1"/>
                      </a:br>
                      <a:r>
                        <a:rPr lang="el-GR" sz="1400"/>
                        <a:t>νεανί-</a:t>
                      </a:r>
                      <a:r>
                        <a:rPr lang="el-GR" sz="1400" b="1"/>
                        <a:t>ας</a:t>
                      </a:r>
                      <a:br>
                        <a:rPr lang="el-GR" sz="1400" b="1"/>
                      </a:br>
                      <a:r>
                        <a:rPr lang="el-GR" sz="1400"/>
                        <a:t>νεανί-</a:t>
                      </a:r>
                      <a:r>
                        <a:rPr lang="el-GR" sz="1400" b="1"/>
                        <a:t>αι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ποιητ-</a:t>
                      </a:r>
                      <a:r>
                        <a:rPr lang="el-GR" sz="1400" b="1"/>
                        <a:t>αί</a:t>
                      </a:r>
                      <a:br>
                        <a:rPr lang="el-GR" sz="1400" b="1"/>
                      </a:br>
                      <a:r>
                        <a:rPr lang="el-GR" sz="1400"/>
                        <a:t>ποιητ-</a:t>
                      </a:r>
                      <a:r>
                        <a:rPr lang="el-GR" sz="1400" b="1"/>
                        <a:t>ῶν</a:t>
                      </a:r>
                      <a:br>
                        <a:rPr lang="el-GR" sz="1400" b="1"/>
                      </a:br>
                      <a:r>
                        <a:rPr lang="el-GR" sz="1400"/>
                        <a:t>ποιητ-</a:t>
                      </a:r>
                      <a:r>
                        <a:rPr lang="el-GR" sz="1400" b="1"/>
                        <a:t>αῖς</a:t>
                      </a:r>
                      <a:br>
                        <a:rPr lang="el-GR" sz="1400" b="1"/>
                      </a:br>
                      <a:r>
                        <a:rPr lang="el-GR" sz="1400"/>
                        <a:t>ποιητ-</a:t>
                      </a:r>
                      <a:r>
                        <a:rPr lang="el-GR" sz="1400" b="1"/>
                        <a:t>άς</a:t>
                      </a:r>
                      <a:br>
                        <a:rPr lang="el-GR" sz="1400" b="1"/>
                      </a:br>
                      <a:r>
                        <a:rPr lang="el-GR" sz="1400"/>
                        <a:t>ποιητ-</a:t>
                      </a:r>
                      <a:r>
                        <a:rPr lang="el-GR" sz="1400" b="1"/>
                        <a:t>αί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στρατιῶτ-</a:t>
                      </a:r>
                      <a:r>
                        <a:rPr lang="el-GR" sz="1400" b="1"/>
                        <a:t>αι</a:t>
                      </a:r>
                      <a:br>
                        <a:rPr lang="el-GR" sz="1400" b="1"/>
                      </a:br>
                      <a:r>
                        <a:rPr lang="el-GR" sz="1400"/>
                        <a:t>στρατιωτ-</a:t>
                      </a:r>
                      <a:r>
                        <a:rPr lang="el-GR" sz="1400" b="1"/>
                        <a:t>ῶν</a:t>
                      </a:r>
                      <a:br>
                        <a:rPr lang="el-GR" sz="1400" b="1"/>
                      </a:br>
                      <a:r>
                        <a:rPr lang="el-GR" sz="1400"/>
                        <a:t>στρατιώτ-</a:t>
                      </a:r>
                      <a:r>
                        <a:rPr lang="el-GR" sz="1400" b="1"/>
                        <a:t>αις</a:t>
                      </a:r>
                      <a:br>
                        <a:rPr lang="el-GR" sz="1400" b="1"/>
                      </a:br>
                      <a:r>
                        <a:rPr lang="el-GR" sz="1400"/>
                        <a:t>στρατιώτ-</a:t>
                      </a:r>
                      <a:r>
                        <a:rPr lang="el-GR" sz="1400" b="1"/>
                        <a:t>ας</a:t>
                      </a:r>
                      <a:br>
                        <a:rPr lang="el-GR" sz="1400" b="1"/>
                      </a:br>
                      <a:r>
                        <a:rPr lang="el-GR" sz="1400"/>
                        <a:t>στρατιῶτ-</a:t>
                      </a:r>
                      <a:r>
                        <a:rPr lang="el-GR" sz="1400" b="1"/>
                        <a:t>αι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γυμνασιάρχ-</a:t>
                      </a:r>
                      <a:r>
                        <a:rPr lang="el-GR" sz="1400" b="1"/>
                        <a:t>αι</a:t>
                      </a:r>
                      <a:br>
                        <a:rPr lang="el-GR" sz="1400" b="1"/>
                      </a:br>
                      <a:r>
                        <a:rPr lang="el-GR" sz="1400"/>
                        <a:t>γυμνασιαρχ-</a:t>
                      </a:r>
                      <a:r>
                        <a:rPr lang="el-GR" sz="1400" b="1"/>
                        <a:t>ῶν</a:t>
                      </a:r>
                      <a:br>
                        <a:rPr lang="el-GR" sz="1400" b="1"/>
                      </a:br>
                      <a:r>
                        <a:rPr lang="el-GR" sz="1400"/>
                        <a:t>γυμνασιάρχ-</a:t>
                      </a:r>
                      <a:r>
                        <a:rPr lang="el-GR" sz="1400" b="1"/>
                        <a:t>αις</a:t>
                      </a:r>
                      <a:br>
                        <a:rPr lang="el-GR" sz="1400" b="1"/>
                      </a:br>
                      <a:r>
                        <a:rPr lang="el-GR" sz="1400"/>
                        <a:t>γυμνασιάρχ-</a:t>
                      </a:r>
                      <a:r>
                        <a:rPr lang="el-GR" sz="1400" b="1"/>
                        <a:t>ας</a:t>
                      </a:r>
                      <a:br>
                        <a:rPr lang="el-GR" sz="1400" b="1"/>
                      </a:br>
                      <a:r>
                        <a:rPr lang="el-GR" sz="1400"/>
                        <a:t>γυμνασιάρχ-</a:t>
                      </a:r>
                      <a:r>
                        <a:rPr lang="el-GR" sz="1400" b="1"/>
                        <a:t>αι</a:t>
                      </a:r>
                      <a:endParaRPr lang="el-GR" sz="140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err="1"/>
                        <a:t>εὐπατρίδ</a:t>
                      </a:r>
                      <a:r>
                        <a:rPr lang="el-GR" sz="1400" dirty="0"/>
                        <a:t>-</a:t>
                      </a:r>
                      <a:r>
                        <a:rPr lang="el-GR" sz="1400" b="1" dirty="0"/>
                        <a:t>αι</a:t>
                      </a:r>
                      <a:br>
                        <a:rPr lang="el-GR" sz="1400" b="1" dirty="0"/>
                      </a:br>
                      <a:r>
                        <a:rPr lang="el-GR" sz="1400" dirty="0" err="1"/>
                        <a:t>εὐπατριδ-</a:t>
                      </a:r>
                      <a:r>
                        <a:rPr lang="el-GR" sz="1400" b="1" dirty="0" err="1"/>
                        <a:t>ῶν</a:t>
                      </a:r>
                      <a:br>
                        <a:rPr lang="el-GR" sz="1400" b="1" dirty="0"/>
                      </a:br>
                      <a:r>
                        <a:rPr lang="el-GR" sz="1400" dirty="0" err="1"/>
                        <a:t>εὐπατρίδ-</a:t>
                      </a:r>
                      <a:r>
                        <a:rPr lang="el-GR" sz="1400" b="1" dirty="0" err="1"/>
                        <a:t>αις</a:t>
                      </a:r>
                      <a:br>
                        <a:rPr lang="el-GR" sz="1400" b="1" dirty="0"/>
                      </a:br>
                      <a:r>
                        <a:rPr lang="el-GR" sz="1400" dirty="0" err="1"/>
                        <a:t>εὐπατρίδ</a:t>
                      </a:r>
                      <a:r>
                        <a:rPr lang="el-GR" sz="1400" dirty="0"/>
                        <a:t>-</a:t>
                      </a:r>
                      <a:r>
                        <a:rPr lang="el-GR" sz="1400" b="1" dirty="0"/>
                        <a:t>ας</a:t>
                      </a:r>
                      <a:br>
                        <a:rPr lang="el-GR" sz="1400" b="1" dirty="0"/>
                      </a:br>
                      <a:r>
                        <a:rPr lang="el-GR" sz="1400" dirty="0" err="1"/>
                        <a:t>εὐπατρίδ</a:t>
                      </a:r>
                      <a:r>
                        <a:rPr lang="el-GR" sz="1400" dirty="0"/>
                        <a:t>-</a:t>
                      </a:r>
                      <a:r>
                        <a:rPr lang="el-GR" sz="1400" b="1" dirty="0"/>
                        <a:t>αι</a:t>
                      </a:r>
                      <a:endParaRPr lang="el-GR" sz="1400" dirty="0"/>
                    </a:p>
                  </a:txBody>
                  <a:tcPr marL="69385" marR="69385" marT="34692" marB="346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5383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58DE780-90CB-043B-63FE-DF1C83A38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19764" y="400395"/>
            <a:ext cx="15718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8721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DB82EF-220B-4ABE-3E9E-B218C23C5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760" y="-1080997"/>
            <a:ext cx="8610600" cy="129302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835E90-B200-82A6-10C2-719F69846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728420"/>
            <a:ext cx="10820400" cy="549026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el-GR" sz="8000" b="1" dirty="0">
                <a:effectLst/>
                <a:latin typeface="Palatino Linotype" panose="02040502050505030304" pitchFamily="18" charset="0"/>
              </a:rPr>
              <a:t>Σχηματίζουν την κλητική του ενικού σε -α</a:t>
            </a:r>
            <a:r>
              <a:rPr lang="el-GR" sz="8000" dirty="0">
                <a:effectLst/>
                <a:latin typeface="Palatino Linotype" panose="02040502050505030304" pitchFamily="18" charset="0"/>
              </a:rPr>
              <a:t>: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l-GR" sz="8000" dirty="0">
                <a:latin typeface="Palatino Linotype" panose="02040502050505030304" pitchFamily="18" charset="0"/>
              </a:rPr>
              <a:t>α. τα εθνικά: </a:t>
            </a:r>
            <a:r>
              <a:rPr lang="el-GR" sz="8000" dirty="0" err="1">
                <a:latin typeface="Palatino Linotype" panose="02040502050505030304" pitchFamily="18" charset="0"/>
              </a:rPr>
              <a:t>ὦ</a:t>
            </a:r>
            <a:r>
              <a:rPr lang="el-GR" sz="8000" dirty="0">
                <a:latin typeface="Palatino Linotype" panose="02040502050505030304" pitchFamily="18" charset="0"/>
              </a:rPr>
              <a:t> </a:t>
            </a:r>
            <a:r>
              <a:rPr lang="el-GR" sz="8000" dirty="0" err="1">
                <a:latin typeface="Palatino Linotype" panose="02040502050505030304" pitchFamily="18" charset="0"/>
              </a:rPr>
              <a:t>Πέρσ</a:t>
            </a:r>
            <a:r>
              <a:rPr lang="el-GR" sz="8000" b="1" dirty="0" err="1">
                <a:latin typeface="Palatino Linotype" panose="02040502050505030304" pitchFamily="18" charset="0"/>
              </a:rPr>
              <a:t>α</a:t>
            </a:r>
            <a:r>
              <a:rPr lang="el-GR" sz="8000" dirty="0">
                <a:latin typeface="Palatino Linotype" panose="02040502050505030304" pitchFamily="18" charset="0"/>
              </a:rPr>
              <a:t>, </a:t>
            </a:r>
            <a:r>
              <a:rPr lang="el-GR" sz="8000" dirty="0" err="1">
                <a:latin typeface="Palatino Linotype" panose="02040502050505030304" pitchFamily="18" charset="0"/>
              </a:rPr>
              <a:t>ὦ</a:t>
            </a:r>
            <a:r>
              <a:rPr lang="el-GR" sz="8000" dirty="0">
                <a:latin typeface="Palatino Linotype" panose="02040502050505030304" pitchFamily="18" charset="0"/>
              </a:rPr>
              <a:t> </a:t>
            </a:r>
            <a:r>
              <a:rPr lang="el-GR" sz="8000" dirty="0" err="1">
                <a:latin typeface="Palatino Linotype" panose="02040502050505030304" pitchFamily="18" charset="0"/>
              </a:rPr>
              <a:t>Σκύθ</a:t>
            </a:r>
            <a:r>
              <a:rPr lang="el-GR" sz="8000" b="1" dirty="0" err="1">
                <a:latin typeface="Palatino Linotype" panose="02040502050505030304" pitchFamily="18" charset="0"/>
              </a:rPr>
              <a:t>α</a:t>
            </a:r>
            <a:endParaRPr lang="el-GR" sz="8000" dirty="0">
              <a:latin typeface="Palatino Linotype" panose="02040502050505030304" pitchFamily="18" charset="0"/>
            </a:endParaRP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l-GR" sz="8000" dirty="0">
                <a:latin typeface="Palatino Linotype" panose="02040502050505030304" pitchFamily="18" charset="0"/>
              </a:rPr>
              <a:t>β. όσα λήγουν σε -της, π.χ. ποιητής - </a:t>
            </a:r>
            <a:r>
              <a:rPr lang="el-GR" sz="8000" dirty="0" err="1">
                <a:latin typeface="Palatino Linotype" panose="02040502050505030304" pitchFamily="18" charset="0"/>
              </a:rPr>
              <a:t>ὦ</a:t>
            </a:r>
            <a:r>
              <a:rPr lang="el-GR" sz="8000" dirty="0">
                <a:latin typeface="Palatino Linotype" panose="02040502050505030304" pitchFamily="18" charset="0"/>
              </a:rPr>
              <a:t> </a:t>
            </a:r>
            <a:r>
              <a:rPr lang="el-GR" sz="8000" dirty="0" err="1">
                <a:latin typeface="Palatino Linotype" panose="02040502050505030304" pitchFamily="18" charset="0"/>
              </a:rPr>
              <a:t>ποιητ</a:t>
            </a:r>
            <a:r>
              <a:rPr lang="el-GR" sz="8000" b="1" dirty="0" err="1">
                <a:latin typeface="Palatino Linotype" panose="02040502050505030304" pitchFamily="18" charset="0"/>
              </a:rPr>
              <a:t>ά</a:t>
            </a:r>
            <a:endParaRPr lang="el-GR" sz="8000" dirty="0">
              <a:latin typeface="Palatino Linotype" panose="02040502050505030304" pitchFamily="18" charset="0"/>
            </a:endParaRP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l-GR" sz="8000" dirty="0">
                <a:latin typeface="Palatino Linotype" panose="02040502050505030304" pitchFamily="18" charset="0"/>
              </a:rPr>
              <a:t>γ. τα σύνθετα με β' συνθετικό ρήμα, π.χ. γυμνασιάρχης (β' συνθ. το ρ. </a:t>
            </a:r>
            <a:r>
              <a:rPr lang="el-GR" sz="8000" dirty="0" err="1">
                <a:latin typeface="Palatino Linotype" panose="02040502050505030304" pitchFamily="18" charset="0"/>
              </a:rPr>
              <a:t>ἄρχω</a:t>
            </a:r>
            <a:r>
              <a:rPr lang="el-GR" sz="8000" dirty="0">
                <a:latin typeface="Palatino Linotype" panose="02040502050505030304" pitchFamily="18" charset="0"/>
              </a:rPr>
              <a:t>) - </a:t>
            </a:r>
            <a:r>
              <a:rPr lang="el-GR" sz="8000" dirty="0" err="1">
                <a:latin typeface="Palatino Linotype" panose="02040502050505030304" pitchFamily="18" charset="0"/>
              </a:rPr>
              <a:t>ὦ</a:t>
            </a:r>
            <a:r>
              <a:rPr lang="el-GR" sz="8000" dirty="0">
                <a:latin typeface="Palatino Linotype" panose="02040502050505030304" pitchFamily="18" charset="0"/>
              </a:rPr>
              <a:t> γυμνασιάρχ</a:t>
            </a:r>
            <a:r>
              <a:rPr lang="el-GR" sz="8000" b="1" dirty="0">
                <a:latin typeface="Palatino Linotype" panose="02040502050505030304" pitchFamily="18" charset="0"/>
              </a:rPr>
              <a:t>α</a:t>
            </a:r>
            <a:r>
              <a:rPr lang="el-GR" sz="8000" dirty="0">
                <a:latin typeface="Palatino Linotype" panose="02040502050505030304" pitchFamily="18" charset="0"/>
              </a:rPr>
              <a:t>, </a:t>
            </a:r>
            <a:r>
              <a:rPr lang="el-GR" sz="8000" dirty="0" err="1">
                <a:latin typeface="Palatino Linotype" panose="02040502050505030304" pitchFamily="18" charset="0"/>
              </a:rPr>
              <a:t>παιδοτρίβης</a:t>
            </a:r>
            <a:r>
              <a:rPr lang="el-GR" sz="8000" dirty="0">
                <a:latin typeface="Palatino Linotype" panose="02040502050505030304" pitchFamily="18" charset="0"/>
              </a:rPr>
              <a:t> (β' συνθ. το ρ. τρίβω) - </a:t>
            </a:r>
            <a:r>
              <a:rPr lang="el-GR" sz="8000" dirty="0" err="1">
                <a:latin typeface="Palatino Linotype" panose="02040502050505030304" pitchFamily="18" charset="0"/>
              </a:rPr>
              <a:t>ὦ</a:t>
            </a:r>
            <a:r>
              <a:rPr lang="el-GR" sz="8000" dirty="0">
                <a:latin typeface="Palatino Linotype" panose="02040502050505030304" pitchFamily="18" charset="0"/>
              </a:rPr>
              <a:t> </a:t>
            </a:r>
            <a:r>
              <a:rPr lang="el-GR" sz="8000" dirty="0" err="1">
                <a:latin typeface="Palatino Linotype" panose="02040502050505030304" pitchFamily="18" charset="0"/>
              </a:rPr>
              <a:t>παιδοτρίβ</a:t>
            </a:r>
            <a:r>
              <a:rPr lang="el-GR" sz="8000" b="1" dirty="0" err="1">
                <a:latin typeface="Palatino Linotype" panose="02040502050505030304" pitchFamily="18" charset="0"/>
              </a:rPr>
              <a:t>α</a:t>
            </a:r>
            <a:endParaRPr lang="el-GR" sz="80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l-GR" sz="80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l-GR" sz="8000" dirty="0">
                <a:latin typeface="Palatino Linotype" panose="02040502050505030304" pitchFamily="18" charset="0"/>
              </a:rPr>
              <a:t>Τι πρέπει να προσέχουμε:</a:t>
            </a:r>
          </a:p>
          <a:p>
            <a:pPr>
              <a:lnSpc>
                <a:spcPct val="170000"/>
              </a:lnSpc>
            </a:pPr>
            <a:r>
              <a:rPr lang="el-GR" sz="8000" dirty="0">
                <a:latin typeface="Palatino Linotype" panose="02040502050505030304" pitchFamily="18" charset="0"/>
              </a:rPr>
              <a:t>α. τη γενική ενικού που έχουμε την κατάληξη -</a:t>
            </a:r>
            <a:r>
              <a:rPr lang="el-GR" sz="8000" b="1" dirty="0">
                <a:latin typeface="Palatino Linotype" panose="02040502050505030304" pitchFamily="18" charset="0"/>
              </a:rPr>
              <a:t>ου</a:t>
            </a:r>
            <a:endParaRPr lang="el-GR" sz="8000" dirty="0">
              <a:latin typeface="Palatino Linotype" panose="02040502050505030304" pitchFamily="18" charset="0"/>
            </a:endParaRPr>
          </a:p>
          <a:p>
            <a:pPr>
              <a:lnSpc>
                <a:spcPct val="170000"/>
              </a:lnSpc>
            </a:pPr>
            <a:r>
              <a:rPr lang="el-GR" sz="8000" dirty="0">
                <a:latin typeface="Palatino Linotype" panose="02040502050505030304" pitchFamily="18" charset="0"/>
              </a:rPr>
              <a:t>β. την ονομαστική και κλητική του πληθυντικού που έχουμε την κατάληξη -</a:t>
            </a:r>
            <a:r>
              <a:rPr lang="el-GR" sz="8000" b="1" dirty="0">
                <a:latin typeface="Palatino Linotype" panose="02040502050505030304" pitchFamily="18" charset="0"/>
              </a:rPr>
              <a:t>αι</a:t>
            </a:r>
            <a:endParaRPr lang="el-GR" sz="80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el-GR" sz="8000" dirty="0">
              <a:latin typeface="Palatino Linotype" panose="0204050205050503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6825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C4551D-13AA-FB92-AA56-29148F99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9315"/>
            <a:ext cx="9863380" cy="955939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ΚΛΙΣΗ ΘΗΛΥΚΩΝ</a:t>
            </a:r>
            <a:br>
              <a:rPr lang="el-GR" b="1" dirty="0"/>
            </a:br>
            <a:r>
              <a:rPr lang="el-GR" b="1" dirty="0"/>
              <a:t>ΣΕ -Η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D62ED1B9-E685-9FB7-8721-9033873493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560161"/>
          <a:ext cx="10820400" cy="3291840"/>
        </p:xfrm>
        <a:graphic>
          <a:graphicData uri="http://schemas.openxmlformats.org/drawingml/2006/table">
            <a:tbl>
              <a:tblPr/>
              <a:tblGrid>
                <a:gridCol w="3606800">
                  <a:extLst>
                    <a:ext uri="{9D8B030D-6E8A-4147-A177-3AD203B41FA5}">
                      <a16:colId xmlns:a16="http://schemas.microsoft.com/office/drawing/2014/main" val="4222869681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3881967610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557032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l-GR" b="1"/>
                        <a:t>οξύτονα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l-GR" b="1"/>
                        <a:t>παροξύτονα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23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b="1"/>
                        <a:t>ἡ</a:t>
                      </a:r>
                      <a:br>
                        <a:rPr lang="el-GR" b="1"/>
                      </a:br>
                      <a:r>
                        <a:rPr lang="el-GR" b="1"/>
                        <a:t>τῆς</a:t>
                      </a:r>
                      <a:br>
                        <a:rPr lang="el-GR" b="1"/>
                      </a:br>
                      <a:r>
                        <a:rPr lang="el-GR" b="1"/>
                        <a:t>τῇ</a:t>
                      </a:r>
                      <a:br>
                        <a:rPr lang="el-GR" b="1"/>
                      </a:br>
                      <a:r>
                        <a:rPr lang="el-GR" b="1"/>
                        <a:t>τὴν</a:t>
                      </a:r>
                      <a:br>
                        <a:rPr lang="el-GR" b="1"/>
                      </a:br>
                      <a:r>
                        <a:rPr lang="el-GR" b="1"/>
                        <a:t>ὦ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ψυχ-</a:t>
                      </a:r>
                      <a:r>
                        <a:rPr lang="el-GR" b="1"/>
                        <a:t>ή</a:t>
                      </a:r>
                      <a:br>
                        <a:rPr lang="el-GR" b="1"/>
                      </a:br>
                      <a:r>
                        <a:rPr lang="el-GR"/>
                        <a:t>ψυχ-</a:t>
                      </a:r>
                      <a:r>
                        <a:rPr lang="el-GR" b="1"/>
                        <a:t>ῆς</a:t>
                      </a:r>
                      <a:br>
                        <a:rPr lang="el-GR" b="1"/>
                      </a:br>
                      <a:r>
                        <a:rPr lang="el-GR"/>
                        <a:t>ψυχ-</a:t>
                      </a:r>
                      <a:r>
                        <a:rPr lang="el-GR" b="1"/>
                        <a:t>ῇ</a:t>
                      </a:r>
                      <a:br>
                        <a:rPr lang="el-GR" b="1"/>
                      </a:br>
                      <a:r>
                        <a:rPr lang="el-GR"/>
                        <a:t>ψυχ-</a:t>
                      </a:r>
                      <a:r>
                        <a:rPr lang="el-GR" b="1"/>
                        <a:t>ήν</a:t>
                      </a:r>
                      <a:br>
                        <a:rPr lang="el-GR" b="1"/>
                      </a:br>
                      <a:r>
                        <a:rPr lang="el-GR"/>
                        <a:t>ψυχ-</a:t>
                      </a:r>
                      <a:r>
                        <a:rPr lang="el-GR" b="1"/>
                        <a:t>ή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κώμ-</a:t>
                      </a:r>
                      <a:r>
                        <a:rPr lang="el-GR" b="1"/>
                        <a:t>η</a:t>
                      </a:r>
                      <a:br>
                        <a:rPr lang="el-GR" b="1"/>
                      </a:br>
                      <a:r>
                        <a:rPr lang="el-GR"/>
                        <a:t>κώμ-</a:t>
                      </a:r>
                      <a:r>
                        <a:rPr lang="el-GR" b="1"/>
                        <a:t>ης</a:t>
                      </a:r>
                      <a:br>
                        <a:rPr lang="el-GR" b="1"/>
                      </a:br>
                      <a:r>
                        <a:rPr lang="el-GR"/>
                        <a:t>κώμ-</a:t>
                      </a:r>
                      <a:r>
                        <a:rPr lang="el-GR" b="1"/>
                        <a:t>ῃ</a:t>
                      </a:r>
                      <a:br>
                        <a:rPr lang="el-GR" b="1"/>
                      </a:br>
                      <a:r>
                        <a:rPr lang="el-GR"/>
                        <a:t>κώμ-</a:t>
                      </a:r>
                      <a:r>
                        <a:rPr lang="el-GR" b="1"/>
                        <a:t>ην</a:t>
                      </a:r>
                      <a:br>
                        <a:rPr lang="el-GR" b="1"/>
                      </a:br>
                      <a:r>
                        <a:rPr lang="el-GR"/>
                        <a:t>κώμ-</a:t>
                      </a:r>
                      <a:r>
                        <a:rPr lang="el-GR" b="1"/>
                        <a:t>η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74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b="1"/>
                        <a:t>αἱ</a:t>
                      </a:r>
                      <a:br>
                        <a:rPr lang="el-GR" b="1"/>
                      </a:br>
                      <a:r>
                        <a:rPr lang="el-GR" b="1"/>
                        <a:t>τῶν</a:t>
                      </a:r>
                      <a:br>
                        <a:rPr lang="el-GR" b="1"/>
                      </a:br>
                      <a:r>
                        <a:rPr lang="el-GR" b="1"/>
                        <a:t>ταῖς</a:t>
                      </a:r>
                      <a:br>
                        <a:rPr lang="el-GR" b="1"/>
                      </a:br>
                      <a:r>
                        <a:rPr lang="el-GR" b="1"/>
                        <a:t>τὰς</a:t>
                      </a:r>
                      <a:br>
                        <a:rPr lang="el-GR" b="1"/>
                      </a:br>
                      <a:r>
                        <a:rPr lang="el-GR" b="1"/>
                        <a:t>ὦ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ψυχ-</a:t>
                      </a:r>
                      <a:r>
                        <a:rPr lang="el-GR" b="1" dirty="0" err="1"/>
                        <a:t>αί</a:t>
                      </a:r>
                      <a:br>
                        <a:rPr lang="el-GR" b="1" dirty="0"/>
                      </a:br>
                      <a:r>
                        <a:rPr lang="el-GR" dirty="0" err="1"/>
                        <a:t>ψυχ-</a:t>
                      </a:r>
                      <a:r>
                        <a:rPr lang="el-GR" b="1" dirty="0" err="1"/>
                        <a:t>ῶν</a:t>
                      </a:r>
                      <a:br>
                        <a:rPr lang="el-GR" b="1" dirty="0"/>
                      </a:br>
                      <a:r>
                        <a:rPr lang="el-GR" dirty="0" err="1"/>
                        <a:t>ψυχ-</a:t>
                      </a:r>
                      <a:r>
                        <a:rPr lang="el-GR" b="1" dirty="0" err="1"/>
                        <a:t>αῖς</a:t>
                      </a:r>
                      <a:br>
                        <a:rPr lang="el-GR" b="1" dirty="0"/>
                      </a:br>
                      <a:r>
                        <a:rPr lang="el-GR" dirty="0" err="1"/>
                        <a:t>ψυχ-</a:t>
                      </a:r>
                      <a:r>
                        <a:rPr lang="el-GR" b="1" dirty="0" err="1"/>
                        <a:t>άς</a:t>
                      </a:r>
                      <a:br>
                        <a:rPr lang="el-GR" b="1" dirty="0"/>
                      </a:br>
                      <a:r>
                        <a:rPr lang="el-GR" dirty="0" err="1"/>
                        <a:t>ψυχ-</a:t>
                      </a:r>
                      <a:r>
                        <a:rPr lang="el-GR" b="1" dirty="0" err="1"/>
                        <a:t>αί</a:t>
                      </a:r>
                      <a:endParaRPr lang="el-G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κῶμ</a:t>
                      </a:r>
                      <a:r>
                        <a:rPr lang="el-GR" dirty="0"/>
                        <a:t>-</a:t>
                      </a:r>
                      <a:r>
                        <a:rPr lang="el-GR" b="1" dirty="0"/>
                        <a:t>αι</a:t>
                      </a:r>
                      <a:br>
                        <a:rPr lang="el-GR" b="1" dirty="0"/>
                      </a:br>
                      <a:r>
                        <a:rPr lang="el-GR" dirty="0" err="1"/>
                        <a:t>κωμ-</a:t>
                      </a:r>
                      <a:r>
                        <a:rPr lang="el-GR" b="1" dirty="0" err="1"/>
                        <a:t>ῶν</a:t>
                      </a:r>
                      <a:br>
                        <a:rPr lang="el-GR" b="1" dirty="0"/>
                      </a:br>
                      <a:r>
                        <a:rPr lang="el-GR" dirty="0" err="1"/>
                        <a:t>κώμ-</a:t>
                      </a:r>
                      <a:r>
                        <a:rPr lang="el-GR" b="1" dirty="0" err="1"/>
                        <a:t>αις</a:t>
                      </a:r>
                      <a:br>
                        <a:rPr lang="el-GR" b="1" dirty="0"/>
                      </a:br>
                      <a:r>
                        <a:rPr lang="el-GR" dirty="0" err="1"/>
                        <a:t>κώμ</a:t>
                      </a:r>
                      <a:r>
                        <a:rPr lang="el-GR" dirty="0"/>
                        <a:t>-</a:t>
                      </a:r>
                      <a:r>
                        <a:rPr lang="el-GR" b="1" dirty="0"/>
                        <a:t>ας</a:t>
                      </a:r>
                      <a:br>
                        <a:rPr lang="el-GR" b="1" dirty="0"/>
                      </a:br>
                      <a:r>
                        <a:rPr lang="el-GR" dirty="0" err="1"/>
                        <a:t>κῶμ</a:t>
                      </a:r>
                      <a:endParaRPr lang="el-G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45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50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12AC40-FCAD-09EF-2590-D2FC9AEF4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9660" y="764373"/>
            <a:ext cx="7113723" cy="723464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ΚΛΙΣΗ ΘΗΛΥΚΩΝ ΣΕ-Α, ΓΕΝ-ΑΣ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988FC55A-7F3A-2110-1CD3-61A8E69F67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336927"/>
              </p:ext>
            </p:extLst>
          </p:nvPr>
        </p:nvGraphicFramePr>
        <p:xfrm>
          <a:off x="685800" y="1782305"/>
          <a:ext cx="10820400" cy="4321474"/>
        </p:xfrm>
        <a:graphic>
          <a:graphicData uri="http://schemas.openxmlformats.org/drawingml/2006/table">
            <a:tbl>
              <a:tblPr/>
              <a:tblGrid>
                <a:gridCol w="1803400">
                  <a:extLst>
                    <a:ext uri="{9D8B030D-6E8A-4147-A177-3AD203B41FA5}">
                      <a16:colId xmlns:a16="http://schemas.microsoft.com/office/drawing/2014/main" val="578977955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1775411063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1667428691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574195424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1303100640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340204328"/>
                    </a:ext>
                  </a:extLst>
                </a:gridCol>
              </a:tblGrid>
              <a:tr h="703496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b="1"/>
                        <a:t>οξύτονα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b="1">
                          <a:effectLst/>
                        </a:rPr>
                        <a:t>παροξύτονα</a:t>
                      </a:r>
                      <a:endParaRPr lang="el-GR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>
                          <a:effectLst/>
                        </a:rPr>
                        <a:t>προπαροξύτονο</a:t>
                      </a:r>
                      <a:endParaRPr lang="el-GR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>
                          <a:effectLst/>
                        </a:rPr>
                        <a:t>εξαίρεση</a:t>
                      </a:r>
                      <a:endParaRPr lang="el-GR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215798"/>
                  </a:ext>
                </a:extLst>
              </a:tr>
              <a:tr h="1607990">
                <a:tc>
                  <a:txBody>
                    <a:bodyPr/>
                    <a:lstStyle/>
                    <a:p>
                      <a:r>
                        <a:rPr lang="el-GR" b="1"/>
                        <a:t>ἡ</a:t>
                      </a:r>
                      <a:br>
                        <a:rPr lang="el-GR"/>
                      </a:br>
                      <a:r>
                        <a:rPr lang="el-GR" b="1"/>
                        <a:t>τῆς</a:t>
                      </a:r>
                      <a:br>
                        <a:rPr lang="el-GR"/>
                      </a:br>
                      <a:r>
                        <a:rPr lang="el-GR" b="1"/>
                        <a:t>τῇ</a:t>
                      </a:r>
                      <a:br>
                        <a:rPr lang="el-GR"/>
                      </a:br>
                      <a:r>
                        <a:rPr lang="el-GR" b="1"/>
                        <a:t>τὴν</a:t>
                      </a:r>
                      <a:br>
                        <a:rPr lang="el-GR"/>
                      </a:br>
                      <a:r>
                        <a:rPr lang="el-GR" b="1"/>
                        <a:t>ὦ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στρατι-</a:t>
                      </a:r>
                      <a:r>
                        <a:rPr lang="el-GR" b="1"/>
                        <a:t>ά</a:t>
                      </a:r>
                      <a:br>
                        <a:rPr lang="el-GR"/>
                      </a:br>
                      <a:r>
                        <a:rPr lang="el-GR"/>
                        <a:t>στρατι-</a:t>
                      </a:r>
                      <a:r>
                        <a:rPr lang="el-GR" b="1"/>
                        <a:t>ᾶς</a:t>
                      </a:r>
                      <a:br>
                        <a:rPr lang="el-GR"/>
                      </a:br>
                      <a:r>
                        <a:rPr lang="el-GR"/>
                        <a:t>στρατι-</a:t>
                      </a:r>
                      <a:r>
                        <a:rPr lang="el-GR" b="1"/>
                        <a:t>ᾷ</a:t>
                      </a:r>
                      <a:br>
                        <a:rPr lang="el-GR"/>
                      </a:br>
                      <a:r>
                        <a:rPr lang="el-GR"/>
                        <a:t>στρατι-</a:t>
                      </a:r>
                      <a:r>
                        <a:rPr lang="el-GR" b="1"/>
                        <a:t>άν</a:t>
                      </a:r>
                      <a:br>
                        <a:rPr lang="el-GR"/>
                      </a:br>
                      <a:r>
                        <a:rPr lang="el-GR"/>
                        <a:t>στρατι-</a:t>
                      </a:r>
                      <a:r>
                        <a:rPr lang="el-GR" b="1"/>
                        <a:t>ά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πολιτεί-</a:t>
                      </a:r>
                      <a:r>
                        <a:rPr lang="el-GR" b="1"/>
                        <a:t>α</a:t>
                      </a:r>
                      <a:br>
                        <a:rPr lang="el-GR"/>
                      </a:br>
                      <a:r>
                        <a:rPr lang="el-GR"/>
                        <a:t>πολιτεί-</a:t>
                      </a:r>
                      <a:r>
                        <a:rPr lang="el-GR" b="1"/>
                        <a:t>ας</a:t>
                      </a:r>
                      <a:br>
                        <a:rPr lang="el-GR"/>
                      </a:br>
                      <a:r>
                        <a:rPr lang="el-GR"/>
                        <a:t>πολιτεί-</a:t>
                      </a:r>
                      <a:r>
                        <a:rPr lang="el-GR" b="1"/>
                        <a:t>ᾳ</a:t>
                      </a:r>
                      <a:br>
                        <a:rPr lang="el-GR"/>
                      </a:br>
                      <a:r>
                        <a:rPr lang="el-GR"/>
                        <a:t>πολιτεί-</a:t>
                      </a:r>
                      <a:r>
                        <a:rPr lang="el-GR" b="1"/>
                        <a:t>αν</a:t>
                      </a:r>
                      <a:br>
                        <a:rPr lang="el-GR"/>
                      </a:br>
                      <a:r>
                        <a:rPr lang="el-GR"/>
                        <a:t>πολιτεί-</a:t>
                      </a:r>
                      <a:r>
                        <a:rPr lang="el-GR" b="1"/>
                        <a:t>α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ὥρ-</a:t>
                      </a:r>
                      <a:r>
                        <a:rPr lang="el-GR" b="1"/>
                        <a:t>α</a:t>
                      </a:r>
                      <a:br>
                        <a:rPr lang="el-GR"/>
                      </a:br>
                      <a:r>
                        <a:rPr lang="el-GR"/>
                        <a:t>ὥρ-</a:t>
                      </a:r>
                      <a:r>
                        <a:rPr lang="el-GR" b="1"/>
                        <a:t>ας</a:t>
                      </a:r>
                      <a:br>
                        <a:rPr lang="el-GR"/>
                      </a:br>
                      <a:r>
                        <a:rPr lang="el-GR"/>
                        <a:t>ὥρ-</a:t>
                      </a:r>
                      <a:r>
                        <a:rPr lang="el-GR" b="1"/>
                        <a:t>ᾳ</a:t>
                      </a:r>
                      <a:br>
                        <a:rPr lang="el-GR"/>
                      </a:br>
                      <a:r>
                        <a:rPr lang="el-GR"/>
                        <a:t>ὥρ-</a:t>
                      </a:r>
                      <a:r>
                        <a:rPr lang="el-GR" b="1"/>
                        <a:t>αν</a:t>
                      </a:r>
                      <a:br>
                        <a:rPr lang="el-GR"/>
                      </a:br>
                      <a:r>
                        <a:rPr lang="el-GR"/>
                        <a:t>ὥρ-</a:t>
                      </a:r>
                      <a:r>
                        <a:rPr lang="el-GR" b="1"/>
                        <a:t>α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ἀλ</a:t>
                      </a:r>
                      <a:r>
                        <a:rPr lang="el-GR" b="1"/>
                        <a:t>ή</a:t>
                      </a:r>
                      <a:r>
                        <a:rPr lang="el-GR"/>
                        <a:t>θει-</a:t>
                      </a:r>
                      <a:r>
                        <a:rPr lang="el-GR" b="1"/>
                        <a:t>ᾰ</a:t>
                      </a:r>
                      <a:br>
                        <a:rPr lang="el-GR"/>
                      </a:br>
                      <a:r>
                        <a:rPr lang="el-GR"/>
                        <a:t>ἀληθ</a:t>
                      </a:r>
                      <a:r>
                        <a:rPr lang="el-GR" b="1"/>
                        <a:t>εί</a:t>
                      </a:r>
                      <a:r>
                        <a:rPr lang="el-GR"/>
                        <a:t>-</a:t>
                      </a:r>
                      <a:r>
                        <a:rPr lang="el-GR" b="1"/>
                        <a:t>ᾱς</a:t>
                      </a:r>
                      <a:br>
                        <a:rPr lang="el-GR"/>
                      </a:br>
                      <a:r>
                        <a:rPr lang="el-GR"/>
                        <a:t>ἀληθ</a:t>
                      </a:r>
                      <a:r>
                        <a:rPr lang="el-GR" b="1"/>
                        <a:t>εί</a:t>
                      </a:r>
                      <a:r>
                        <a:rPr lang="el-GR"/>
                        <a:t>-</a:t>
                      </a:r>
                      <a:r>
                        <a:rPr lang="el-GR" b="1"/>
                        <a:t>ᾳ (ᾱ)</a:t>
                      </a:r>
                      <a:br>
                        <a:rPr lang="el-GR"/>
                      </a:br>
                      <a:r>
                        <a:rPr lang="el-GR"/>
                        <a:t>ἀλ</a:t>
                      </a:r>
                      <a:r>
                        <a:rPr lang="el-GR" b="1"/>
                        <a:t>ή</a:t>
                      </a:r>
                      <a:r>
                        <a:rPr lang="el-GR"/>
                        <a:t>θει-</a:t>
                      </a:r>
                      <a:r>
                        <a:rPr lang="el-GR" b="1"/>
                        <a:t>ᾰν</a:t>
                      </a:r>
                      <a:br>
                        <a:rPr lang="el-GR"/>
                      </a:br>
                      <a:r>
                        <a:rPr lang="el-GR"/>
                        <a:t>ἀλ</a:t>
                      </a:r>
                      <a:r>
                        <a:rPr lang="el-GR" b="1"/>
                        <a:t>ή</a:t>
                      </a:r>
                      <a:r>
                        <a:rPr lang="el-GR"/>
                        <a:t>θει-</a:t>
                      </a:r>
                      <a:r>
                        <a:rPr lang="el-GR" b="1"/>
                        <a:t>ᾰ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σφαῖρ-</a:t>
                      </a:r>
                      <a:r>
                        <a:rPr lang="el-GR" b="1"/>
                        <a:t>ᾰ</a:t>
                      </a:r>
                      <a:br>
                        <a:rPr lang="el-GR"/>
                      </a:br>
                      <a:r>
                        <a:rPr lang="el-GR"/>
                        <a:t>σφαίρ-</a:t>
                      </a:r>
                      <a:r>
                        <a:rPr lang="el-GR" b="1"/>
                        <a:t>ᾱς</a:t>
                      </a:r>
                      <a:br>
                        <a:rPr lang="el-GR"/>
                      </a:br>
                      <a:r>
                        <a:rPr lang="el-GR"/>
                        <a:t>σφαίρ-</a:t>
                      </a:r>
                      <a:r>
                        <a:rPr lang="el-GR" b="1"/>
                        <a:t>ᾳ (ᾱ)</a:t>
                      </a:r>
                      <a:br>
                        <a:rPr lang="el-GR"/>
                      </a:br>
                      <a:r>
                        <a:rPr lang="el-GR"/>
                        <a:t>σφαῖρ-</a:t>
                      </a:r>
                      <a:r>
                        <a:rPr lang="el-GR" b="1"/>
                        <a:t>ᾰν</a:t>
                      </a:r>
                      <a:br>
                        <a:rPr lang="el-GR"/>
                      </a:br>
                      <a:r>
                        <a:rPr lang="el-GR"/>
                        <a:t>σφαῖρ-</a:t>
                      </a:r>
                      <a:r>
                        <a:rPr lang="el-GR" b="1"/>
                        <a:t>ᾰ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218900"/>
                  </a:ext>
                </a:extLst>
              </a:tr>
              <a:tr h="1607990">
                <a:tc>
                  <a:txBody>
                    <a:bodyPr/>
                    <a:lstStyle/>
                    <a:p>
                      <a:r>
                        <a:rPr lang="el-GR" b="1"/>
                        <a:t>αἱ</a:t>
                      </a:r>
                      <a:br>
                        <a:rPr lang="el-GR"/>
                      </a:br>
                      <a:r>
                        <a:rPr lang="el-GR" b="1"/>
                        <a:t>τῶν</a:t>
                      </a:r>
                      <a:br>
                        <a:rPr lang="el-GR"/>
                      </a:br>
                      <a:r>
                        <a:rPr lang="el-GR" b="1"/>
                        <a:t>ταῖς</a:t>
                      </a:r>
                      <a:br>
                        <a:rPr lang="el-GR"/>
                      </a:br>
                      <a:r>
                        <a:rPr lang="el-GR" b="1"/>
                        <a:t>τὰς</a:t>
                      </a:r>
                      <a:br>
                        <a:rPr lang="el-GR"/>
                      </a:br>
                      <a:r>
                        <a:rPr lang="el-GR" b="1"/>
                        <a:t>ὦ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στρατι-</a:t>
                      </a:r>
                      <a:r>
                        <a:rPr lang="el-GR" b="1"/>
                        <a:t>αί</a:t>
                      </a:r>
                      <a:br>
                        <a:rPr lang="el-GR"/>
                      </a:br>
                      <a:r>
                        <a:rPr lang="el-GR"/>
                        <a:t>στρατι-</a:t>
                      </a:r>
                      <a:r>
                        <a:rPr lang="el-GR" b="1"/>
                        <a:t>ῶν</a:t>
                      </a:r>
                      <a:br>
                        <a:rPr lang="el-GR"/>
                      </a:br>
                      <a:r>
                        <a:rPr lang="el-GR"/>
                        <a:t>στρατι-</a:t>
                      </a:r>
                      <a:r>
                        <a:rPr lang="el-GR" b="1"/>
                        <a:t>αῖς</a:t>
                      </a:r>
                      <a:br>
                        <a:rPr lang="el-GR"/>
                      </a:br>
                      <a:r>
                        <a:rPr lang="el-GR"/>
                        <a:t>στρατι-</a:t>
                      </a:r>
                      <a:r>
                        <a:rPr lang="el-GR" b="1"/>
                        <a:t>άς</a:t>
                      </a:r>
                      <a:br>
                        <a:rPr lang="el-GR"/>
                      </a:br>
                      <a:r>
                        <a:rPr lang="el-GR"/>
                        <a:t>στρατι-</a:t>
                      </a:r>
                      <a:r>
                        <a:rPr lang="el-GR" b="1"/>
                        <a:t>αί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πολιτεῖ-</a:t>
                      </a:r>
                      <a:r>
                        <a:rPr lang="el-GR" b="1"/>
                        <a:t>αι</a:t>
                      </a:r>
                      <a:br>
                        <a:rPr lang="el-GR"/>
                      </a:br>
                      <a:r>
                        <a:rPr lang="el-GR"/>
                        <a:t>πολιτει-</a:t>
                      </a:r>
                      <a:r>
                        <a:rPr lang="el-GR" b="1"/>
                        <a:t>ῶν</a:t>
                      </a:r>
                      <a:br>
                        <a:rPr lang="el-GR"/>
                      </a:br>
                      <a:r>
                        <a:rPr lang="el-GR"/>
                        <a:t>πολιτεί-</a:t>
                      </a:r>
                      <a:r>
                        <a:rPr lang="el-GR" b="1"/>
                        <a:t>αις</a:t>
                      </a:r>
                      <a:br>
                        <a:rPr lang="el-GR"/>
                      </a:br>
                      <a:r>
                        <a:rPr lang="el-GR"/>
                        <a:t>πολιτεί-</a:t>
                      </a:r>
                      <a:r>
                        <a:rPr lang="el-GR" b="1"/>
                        <a:t>ας</a:t>
                      </a:r>
                      <a:br>
                        <a:rPr lang="el-GR"/>
                      </a:br>
                      <a:r>
                        <a:rPr lang="el-GR"/>
                        <a:t>πολιτεῖ-</a:t>
                      </a:r>
                      <a:r>
                        <a:rPr lang="el-GR" b="1"/>
                        <a:t>αι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ὧρ-</a:t>
                      </a:r>
                      <a:r>
                        <a:rPr lang="el-GR" b="1"/>
                        <a:t>αι</a:t>
                      </a:r>
                      <a:br>
                        <a:rPr lang="el-GR"/>
                      </a:br>
                      <a:r>
                        <a:rPr lang="el-GR"/>
                        <a:t>ὡρ-</a:t>
                      </a:r>
                      <a:r>
                        <a:rPr lang="el-GR" b="1"/>
                        <a:t>ῶν</a:t>
                      </a:r>
                      <a:br>
                        <a:rPr lang="el-GR"/>
                      </a:br>
                      <a:r>
                        <a:rPr lang="el-GR"/>
                        <a:t>ὥρ-</a:t>
                      </a:r>
                      <a:r>
                        <a:rPr lang="el-GR" b="1"/>
                        <a:t>αις</a:t>
                      </a:r>
                      <a:br>
                        <a:rPr lang="el-GR"/>
                      </a:br>
                      <a:r>
                        <a:rPr lang="el-GR"/>
                        <a:t>ὥρ-</a:t>
                      </a:r>
                      <a:r>
                        <a:rPr lang="el-GR" b="1"/>
                        <a:t>ας</a:t>
                      </a:r>
                      <a:br>
                        <a:rPr lang="el-GR"/>
                      </a:br>
                      <a:r>
                        <a:rPr lang="el-GR"/>
                        <a:t>ὧρ-</a:t>
                      </a:r>
                      <a:r>
                        <a:rPr lang="el-GR" b="1"/>
                        <a:t>αι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ἀλ</a:t>
                      </a:r>
                      <a:r>
                        <a:rPr lang="el-GR" b="1"/>
                        <a:t>ή</a:t>
                      </a:r>
                      <a:r>
                        <a:rPr lang="el-GR"/>
                        <a:t>θει-</a:t>
                      </a:r>
                      <a:r>
                        <a:rPr lang="el-GR" b="1"/>
                        <a:t>αι</a:t>
                      </a:r>
                      <a:br>
                        <a:rPr lang="el-GR"/>
                      </a:br>
                      <a:r>
                        <a:rPr lang="el-GR"/>
                        <a:t>ἀληθει-</a:t>
                      </a:r>
                      <a:r>
                        <a:rPr lang="el-GR" b="1"/>
                        <a:t>ῶν</a:t>
                      </a:r>
                      <a:br>
                        <a:rPr lang="el-GR"/>
                      </a:br>
                      <a:r>
                        <a:rPr lang="el-GR"/>
                        <a:t>ἀληθ</a:t>
                      </a:r>
                      <a:r>
                        <a:rPr lang="el-GR" b="1"/>
                        <a:t>εί</a:t>
                      </a:r>
                      <a:r>
                        <a:rPr lang="el-GR"/>
                        <a:t>-</a:t>
                      </a:r>
                      <a:r>
                        <a:rPr lang="el-GR" b="1"/>
                        <a:t>αις</a:t>
                      </a:r>
                      <a:br>
                        <a:rPr lang="el-GR"/>
                      </a:br>
                      <a:r>
                        <a:rPr lang="el-GR"/>
                        <a:t>ἀληθ</a:t>
                      </a:r>
                      <a:r>
                        <a:rPr lang="el-GR" b="1"/>
                        <a:t>εί</a:t>
                      </a:r>
                      <a:r>
                        <a:rPr lang="el-GR"/>
                        <a:t>-</a:t>
                      </a:r>
                      <a:r>
                        <a:rPr lang="el-GR" b="1"/>
                        <a:t>ᾱς</a:t>
                      </a:r>
                      <a:br>
                        <a:rPr lang="el-GR"/>
                      </a:br>
                      <a:r>
                        <a:rPr lang="el-GR"/>
                        <a:t>ἀλ</a:t>
                      </a:r>
                      <a:r>
                        <a:rPr lang="el-GR" b="1"/>
                        <a:t>ή</a:t>
                      </a:r>
                      <a:r>
                        <a:rPr lang="el-GR"/>
                        <a:t>θει-</a:t>
                      </a:r>
                      <a:r>
                        <a:rPr lang="el-GR" b="1"/>
                        <a:t>αι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σφαῖρ-</a:t>
                      </a:r>
                      <a:r>
                        <a:rPr lang="el-GR" b="1"/>
                        <a:t>αι</a:t>
                      </a:r>
                      <a:br>
                        <a:rPr lang="el-GR"/>
                      </a:br>
                      <a:r>
                        <a:rPr lang="el-GR"/>
                        <a:t>σφαιρ-</a:t>
                      </a:r>
                      <a:r>
                        <a:rPr lang="el-GR" b="1"/>
                        <a:t>ῶν</a:t>
                      </a:r>
                      <a:br>
                        <a:rPr lang="el-GR"/>
                      </a:br>
                      <a:r>
                        <a:rPr lang="el-GR"/>
                        <a:t>σφαίρ-</a:t>
                      </a:r>
                      <a:r>
                        <a:rPr lang="el-GR" b="1"/>
                        <a:t>αις</a:t>
                      </a:r>
                      <a:br>
                        <a:rPr lang="el-GR"/>
                      </a:br>
                      <a:r>
                        <a:rPr lang="el-GR"/>
                        <a:t>σφαίρ-</a:t>
                      </a:r>
                      <a:r>
                        <a:rPr lang="el-GR" b="1"/>
                        <a:t>ᾱς</a:t>
                      </a:r>
                      <a:br>
                        <a:rPr lang="el-GR"/>
                      </a:br>
                      <a:r>
                        <a:rPr lang="el-GR"/>
                        <a:t>σφαῖρ-</a:t>
                      </a:r>
                      <a:r>
                        <a:rPr lang="el-GR" b="1"/>
                        <a:t>αι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449928"/>
                  </a:ext>
                </a:extLst>
              </a:tr>
              <a:tr h="401998">
                <a:tc>
                  <a:txBody>
                    <a:bodyPr/>
                    <a:lstStyle/>
                    <a:p>
                      <a:r>
                        <a:rPr lang="el-GR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>
                          <a:effectLst/>
                        </a:rPr>
                        <a:t>Το -α είναι μακρό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/>
                        </a:rPr>
                        <a:t>Το -α είναι βραχύ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20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95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EE4BDB-BA42-910E-B95E-BC0E5793E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5776" y="764373"/>
            <a:ext cx="6617777" cy="1079925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Τι πρέπει να προσέχουμε:</a:t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F6CEEA-274E-23E5-657D-1DCDE8D35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194560"/>
            <a:ext cx="11061915" cy="402412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l-GR" sz="2800" dirty="0">
                <a:latin typeface="Palatino Linotype" panose="02040502050505030304" pitchFamily="18" charset="0"/>
              </a:rPr>
              <a:t>α. Ο ενικός αριθμός κλίνεται με τον ίδιο τρόπο με τα νέα ελληνικά.</a:t>
            </a:r>
          </a:p>
          <a:p>
            <a:pPr algn="just">
              <a:lnSpc>
                <a:spcPct val="150000"/>
              </a:lnSpc>
            </a:pPr>
            <a:r>
              <a:rPr lang="el-GR" sz="2800" dirty="0">
                <a:latin typeface="Palatino Linotype" panose="02040502050505030304" pitchFamily="18" charset="0"/>
              </a:rPr>
              <a:t>β. Στον πληθυντικό αριθμό προσέχουμε την ονομαστική και κλητική με την κατάληξη -</a:t>
            </a:r>
            <a:r>
              <a:rPr lang="el-GR" sz="2800" b="1" dirty="0">
                <a:latin typeface="Palatino Linotype" panose="02040502050505030304" pitchFamily="18" charset="0"/>
              </a:rPr>
              <a:t>αι</a:t>
            </a:r>
            <a:r>
              <a:rPr lang="el-GR" sz="2800" dirty="0">
                <a:latin typeface="Palatino Linotype" panose="02040502050505030304" pitchFamily="18" charset="0"/>
              </a:rPr>
              <a:t> και φυσικά τη δοτική με κατάληξη </a:t>
            </a:r>
            <a:r>
              <a:rPr lang="el-GR" sz="2800" b="1" dirty="0">
                <a:latin typeface="Palatino Linotype" panose="02040502050505030304" pitchFamily="18" charset="0"/>
              </a:rPr>
              <a:t>-</a:t>
            </a:r>
            <a:r>
              <a:rPr lang="el-GR" sz="2800" b="1" dirty="0" err="1">
                <a:latin typeface="Palatino Linotype" panose="02040502050505030304" pitchFamily="18" charset="0"/>
              </a:rPr>
              <a:t>αις</a:t>
            </a:r>
            <a:endParaRPr lang="el-GR" sz="2800" dirty="0">
              <a:latin typeface="Palatino Linotype" panose="0204050205050503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7148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035B9B-7096-FF24-25F6-3A59EC25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827" y="764373"/>
            <a:ext cx="9925373" cy="1293028"/>
          </a:xfrm>
        </p:spPr>
        <p:txBody>
          <a:bodyPr/>
          <a:lstStyle/>
          <a:p>
            <a:pPr algn="ctr"/>
            <a:r>
              <a:rPr lang="el-GR" b="1" dirty="0"/>
              <a:t>Στα παραπάνω ουσιαστικά σε –α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C24D3E-82E5-6C98-316C-99466CE39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81" y="2194560"/>
            <a:ext cx="11335719" cy="402412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800" dirty="0">
                <a:latin typeface="Palatino Linotype" panose="02040502050505030304" pitchFamily="18" charset="0"/>
              </a:rPr>
              <a:t>η γενική του ενικού σχηματίζεται σε </a:t>
            </a:r>
            <a:r>
              <a:rPr lang="el-GR" sz="2800" b="1" dirty="0">
                <a:latin typeface="Palatino Linotype" panose="02040502050505030304" pitchFamily="18" charset="0"/>
              </a:rPr>
              <a:t>-ας</a:t>
            </a:r>
            <a:r>
              <a:rPr lang="el-GR" sz="2800" dirty="0">
                <a:latin typeface="Palatino Linotype" panose="0204050205050503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800" dirty="0">
                <a:latin typeface="Palatino Linotype" panose="02040502050505030304" pitchFamily="18" charset="0"/>
              </a:rPr>
              <a:t>Αυτό γίνεται, όταν στην ονομαστική πριν από το </a:t>
            </a:r>
            <a:r>
              <a:rPr lang="el-GR" sz="2800" b="1" dirty="0">
                <a:latin typeface="Palatino Linotype" panose="02040502050505030304" pitchFamily="18" charset="0"/>
              </a:rPr>
              <a:t>-α </a:t>
            </a:r>
            <a:r>
              <a:rPr lang="el-GR" sz="2800" dirty="0">
                <a:latin typeface="Palatino Linotype" panose="02040502050505030304" pitchFamily="18" charset="0"/>
              </a:rPr>
              <a:t> υπάρχει </a:t>
            </a:r>
            <a:r>
              <a:rPr lang="el-GR" sz="2800" b="1" dirty="0">
                <a:latin typeface="Palatino Linotype" panose="02040502050505030304" pitchFamily="18" charset="0"/>
              </a:rPr>
              <a:t>φωνήεν</a:t>
            </a:r>
            <a:r>
              <a:rPr lang="el-GR" sz="2800" dirty="0">
                <a:latin typeface="Palatino Linotype" panose="02040502050505030304" pitchFamily="18" charset="0"/>
              </a:rPr>
              <a:t> (στρατιά, πολιτεία) ή </a:t>
            </a:r>
            <a:r>
              <a:rPr lang="el-GR" sz="2800" b="1" dirty="0">
                <a:latin typeface="Palatino Linotype" panose="02040502050505030304" pitchFamily="18" charset="0"/>
              </a:rPr>
              <a:t>ρ </a:t>
            </a:r>
            <a:r>
              <a:rPr lang="el-GR" sz="2800" dirty="0">
                <a:latin typeface="Palatino Linotype" panose="02040502050505030304" pitchFamily="18" charset="0"/>
              </a:rPr>
              <a:t>(</a:t>
            </a:r>
            <a:r>
              <a:rPr lang="el-GR" sz="2800" dirty="0" err="1">
                <a:latin typeface="Palatino Linotype" panose="02040502050505030304" pitchFamily="18" charset="0"/>
              </a:rPr>
              <a:t>ὥρα</a:t>
            </a:r>
            <a:r>
              <a:rPr lang="el-GR" sz="2800" dirty="0">
                <a:latin typeface="Palatino Linotype" panose="02040502050505030304" pitchFamily="18" charset="0"/>
              </a:rPr>
              <a:t>). </a:t>
            </a:r>
            <a:br>
              <a:rPr lang="el-GR" sz="2800" dirty="0">
                <a:latin typeface="Palatino Linotype" panose="02040502050505030304" pitchFamily="18" charset="0"/>
              </a:rPr>
            </a:br>
            <a:r>
              <a:rPr lang="el-GR" sz="2800" dirty="0">
                <a:latin typeface="Palatino Linotype" panose="02040502050505030304" pitchFamily="18" charset="0"/>
              </a:rPr>
              <a:t>● Το </a:t>
            </a:r>
            <a:r>
              <a:rPr lang="el-GR" sz="2800" b="1" dirty="0">
                <a:latin typeface="Palatino Linotype" panose="02040502050505030304" pitchFamily="18" charset="0"/>
              </a:rPr>
              <a:t>α</a:t>
            </a:r>
            <a:r>
              <a:rPr lang="el-GR" sz="2800" dirty="0">
                <a:latin typeface="Palatino Linotype" panose="02040502050505030304" pitchFamily="18" charset="0"/>
              </a:rPr>
              <a:t> αυτό είναι </a:t>
            </a:r>
            <a:r>
              <a:rPr lang="el-GR" sz="2800" b="1" dirty="0">
                <a:latin typeface="Palatino Linotype" panose="02040502050505030304" pitchFamily="18" charset="0"/>
              </a:rPr>
              <a:t>μακρόχρονο</a:t>
            </a:r>
            <a:r>
              <a:rPr lang="el-GR" sz="2800" dirty="0">
                <a:latin typeface="Palatino Linotype" panose="02040502050505030304" pitchFamily="18" charset="0"/>
              </a:rPr>
              <a:t> και  λέγεται </a:t>
            </a:r>
            <a:r>
              <a:rPr lang="el-GR" sz="2800" b="1" dirty="0">
                <a:latin typeface="Palatino Linotype" panose="02040502050505030304" pitchFamily="18" charset="0"/>
              </a:rPr>
              <a:t>καθαρό</a:t>
            </a:r>
            <a:r>
              <a:rPr lang="el-GR" sz="2800" dirty="0">
                <a:latin typeface="Palatino Linotype" panose="02040502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1494337"/>
      </p:ext>
    </p:extLst>
  </p:cSld>
  <p:clrMapOvr>
    <a:masterClrMapping/>
  </p:clrMapOvr>
</p:sld>
</file>

<file path=ppt/theme/theme1.xml><?xml version="1.0" encoding="utf-8"?>
<a:theme xmlns:a="http://schemas.openxmlformats.org/drawingml/2006/main" name="ΙΧΝΟΣ ΑΤΜΟΥ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ΙΧΝΟΣ ΑΤΜΟΥ</Template>
  <TotalTime>60</TotalTime>
  <Words>885</Words>
  <Application>Microsoft Macintosh PowerPoint</Application>
  <PresentationFormat>Ευρεία οθόνη</PresentationFormat>
  <Paragraphs>97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Palatino Linotype</vt:lpstr>
      <vt:lpstr>ΙΧΝΟΣ ΑΤΜΟΥ</vt:lpstr>
      <vt:lpstr>Α γΥΜΝΑΣΊΟΥ ΑΡΧΑΙΑ ΕΛΛΗΝΙΚΆ ΕΝΌΤΗΤΑ 6</vt:lpstr>
      <vt:lpstr>Εισαγωγή</vt:lpstr>
      <vt:lpstr>Ουσιαστικά Α' Κλίσης - Χαρακτηριστικά</vt:lpstr>
      <vt:lpstr>Κλίση αρσενικών</vt:lpstr>
      <vt:lpstr>Παρουσίαση του PowerPoint</vt:lpstr>
      <vt:lpstr>ΚΛΙΣΗ ΘΗΛΥΚΩΝ ΣΕ -Η</vt:lpstr>
      <vt:lpstr>ΚΛΙΣΗ ΘΗΛΥΚΩΝ ΣΕ-Α, ΓΕΝ-ΑΣ</vt:lpstr>
      <vt:lpstr>Τι πρέπει να προσέχουμε: </vt:lpstr>
      <vt:lpstr>Στα παραπάνω ουσιαστικά σε –α </vt:lpstr>
      <vt:lpstr> ●  ΠΡΟΣΟΧΗ στον τονισμό  των προπαροξύτονων.  ●  </vt:lpstr>
      <vt:lpstr>θΗΛΥΚΑ ΣΕ –Α, ΓΕΝ.-ΗΣ</vt:lpstr>
      <vt:lpstr>Στα παραπάνω ουσιαστικά </vt:lpstr>
      <vt:lpstr>Συμπεράσματα</vt:lpstr>
      <vt:lpstr>Τελος παρουσιασης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Ουσιαστικά  της Α' Κλίσης  στην Αρχαία Ελληνική</dc:title>
  <dc:creator>Microsoft Office User</dc:creator>
  <cp:lastModifiedBy>Microsoft Office User</cp:lastModifiedBy>
  <cp:revision>2</cp:revision>
  <dcterms:created xsi:type="dcterms:W3CDTF">2024-11-18T22:44:08Z</dcterms:created>
  <dcterms:modified xsi:type="dcterms:W3CDTF">2024-11-18T23:44:39Z</dcterms:modified>
</cp:coreProperties>
</file>