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6" r:id="rId7"/>
    <p:sldId id="262" r:id="rId8"/>
    <p:sldId id="267" r:id="rId9"/>
    <p:sldId id="264" r:id="rId1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8889" autoAdjust="0"/>
  </p:normalViewPr>
  <p:slideViewPr>
    <p:cSldViewPr>
      <p:cViewPr varScale="1">
        <p:scale>
          <a:sx n="65" d="100"/>
          <a:sy n="65" d="100"/>
        </p:scale>
        <p:origin x="-15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1A2D61-557F-41DA-ACC4-4096D4B388F2}" type="datetimeFigureOut">
              <a:rPr lang="el-GR" smtClean="0"/>
              <a:pPr/>
              <a:t>18/3/2012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142718-B8BF-4F0F-8394-3304079D920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Η φρουκτόζη</a:t>
            </a:r>
            <a:r>
              <a:rPr lang="el-GR" baseline="0" dirty="0" smtClean="0"/>
              <a:t> μετατρέπεται σε λίπος παρά σε γλυκόζη στον οργανισμό με αποτέλεσμα να αυξάνονται τα επίπεδα λ</a:t>
            </a:r>
            <a:endParaRPr lang="en-US" baseline="0" dirty="0" smtClean="0"/>
          </a:p>
          <a:p>
            <a:r>
              <a:rPr lang="en-US" baseline="0" dirty="0" smtClean="0"/>
              <a:t>2 </a:t>
            </a:r>
            <a:r>
              <a:rPr lang="el-GR" baseline="0" dirty="0" smtClean="0"/>
              <a:t>φορές πιο γλυκιά από </a:t>
            </a:r>
            <a:r>
              <a:rPr lang="el-GR" baseline="0" smtClean="0"/>
              <a:t>τη ζάχαρη!!!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142718-B8BF-4F0F-8394-3304079D920B}" type="slidenum">
              <a:rPr lang="el-GR" smtClean="0"/>
              <a:pPr/>
              <a:t>3</a:t>
            </a:fld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l-GR" sz="1200" dirty="0" smtClean="0"/>
              <a:t>Μη </a:t>
            </a:r>
            <a:r>
              <a:rPr lang="el-GR" sz="1200" dirty="0" err="1" smtClean="0"/>
              <a:t>αφομοιώσημοι</a:t>
            </a:r>
            <a:r>
              <a:rPr lang="el-GR" sz="1200" dirty="0" smtClean="0"/>
              <a:t> = </a:t>
            </a:r>
            <a:r>
              <a:rPr lang="el-GR" sz="1200" dirty="0" err="1" smtClean="0"/>
              <a:t>κυτταρίνες</a:t>
            </a:r>
            <a:endParaRPr lang="el-GR" sz="1200" dirty="0" smtClean="0"/>
          </a:p>
          <a:p>
            <a:pPr eaLnBrk="1" hangingPunct="1"/>
            <a:r>
              <a:rPr lang="el-GR" sz="1200" dirty="0" smtClean="0"/>
              <a:t>Μερικώς </a:t>
            </a:r>
            <a:r>
              <a:rPr lang="el-GR" sz="1200" dirty="0" err="1" smtClean="0"/>
              <a:t>αφομοιώσημοι</a:t>
            </a:r>
            <a:r>
              <a:rPr lang="el-GR" sz="1200" dirty="0" smtClean="0"/>
              <a:t> = </a:t>
            </a:r>
            <a:r>
              <a:rPr lang="el-GR" sz="1200" dirty="0" err="1" smtClean="0"/>
              <a:t>ινουλίνη</a:t>
            </a:r>
            <a:r>
              <a:rPr lang="el-GR" sz="1200" dirty="0" smtClean="0"/>
              <a:t> (κρεμμύδια, σκόρδα)</a:t>
            </a:r>
          </a:p>
          <a:p>
            <a:pPr eaLnBrk="1" hangingPunct="1"/>
            <a:r>
              <a:rPr lang="el-GR" sz="1200" dirty="0" err="1" smtClean="0"/>
              <a:t>Αφομοιώσημοι</a:t>
            </a:r>
            <a:r>
              <a:rPr lang="el-GR" sz="1200" dirty="0" smtClean="0"/>
              <a:t> = </a:t>
            </a:r>
            <a:r>
              <a:rPr lang="el-GR" sz="1200" dirty="0" err="1" smtClean="0"/>
              <a:t>΄΄αμυλο</a:t>
            </a:r>
            <a:r>
              <a:rPr lang="el-GR" sz="1200" dirty="0" smtClean="0"/>
              <a:t>, </a:t>
            </a:r>
            <a:r>
              <a:rPr lang="el-GR" sz="1200" dirty="0" err="1" smtClean="0"/>
              <a:t>δεξτρίνες</a:t>
            </a:r>
            <a:r>
              <a:rPr lang="el-GR" sz="1200" dirty="0" smtClean="0"/>
              <a:t> (</a:t>
            </a:r>
            <a:r>
              <a:rPr lang="el-GR" sz="1200" dirty="0" err="1" smtClean="0"/>
              <a:t>δημ</a:t>
            </a:r>
            <a:r>
              <a:rPr lang="el-GR" sz="1200" dirty="0" smtClean="0"/>
              <a:t>. Λαχανικά)</a:t>
            </a:r>
          </a:p>
          <a:p>
            <a:pPr eaLnBrk="1" hangingPunct="1"/>
            <a:r>
              <a:rPr lang="el-GR" sz="1200" dirty="0" smtClean="0"/>
              <a:t>Με το θάνατο των ζώων το </a:t>
            </a:r>
            <a:r>
              <a:rPr lang="el-GR" sz="1200" b="1" dirty="0" smtClean="0"/>
              <a:t>γλυκογόνο </a:t>
            </a:r>
            <a:r>
              <a:rPr lang="el-GR" sz="1200" dirty="0" smtClean="0"/>
              <a:t>διασπάται σε γλυκόζη, η ποσότητά του αμελητέα για το διαιτολόγιο</a:t>
            </a:r>
          </a:p>
          <a:p>
            <a:pPr eaLnBrk="1" hangingPunct="1"/>
            <a:r>
              <a:rPr lang="el-GR" sz="1200" dirty="0" smtClean="0"/>
              <a:t>Το γλυκογόνο αντιπροσωπεύει την πρωταρχική και πιο γρήγορα διαθέσιμη πηγή γλυκόζης και ενέργειας</a:t>
            </a:r>
          </a:p>
          <a:p>
            <a:pPr eaLnBrk="1" hangingPunct="1"/>
            <a:r>
              <a:rPr lang="el-GR" sz="1200" dirty="0" smtClean="0"/>
              <a:t>300-400 γρ. Γλυκογόνου </a:t>
            </a:r>
            <a:r>
              <a:rPr lang="el-GR" sz="1200" dirty="0" err="1" smtClean="0"/>
              <a:t>εναποθηκεύονταο</a:t>
            </a:r>
            <a:r>
              <a:rPr lang="el-GR" sz="1200" dirty="0" smtClean="0"/>
              <a:t> στο ήπαρ και στους μυς.</a:t>
            </a:r>
          </a:p>
          <a:p>
            <a:pPr eaLnBrk="1" hangingPunct="1"/>
            <a:r>
              <a:rPr lang="el-GR" sz="1200" b="1" dirty="0" smtClean="0"/>
              <a:t>Άμυλο=</a:t>
            </a:r>
            <a:r>
              <a:rPr lang="el-GR" sz="1200" dirty="0" smtClean="0"/>
              <a:t> οι κόκκοι, σχήματος και μεγέθους ανάλογα με το φυτό από το οποίο προέρχονται, </a:t>
            </a:r>
            <a:r>
              <a:rPr lang="el-GR" sz="1200" dirty="0" err="1" smtClean="0"/>
              <a:t>γι’αυτό</a:t>
            </a:r>
            <a:r>
              <a:rPr lang="el-GR" sz="1200" dirty="0" smtClean="0"/>
              <a:t> υπάρχουν πολλά είδη αμύλου/ αδιάλυτο στο νερό αλλά με το μαγείρεμα</a:t>
            </a:r>
          </a:p>
          <a:p>
            <a:pPr eaLnBrk="1" hangingPunct="1"/>
            <a:r>
              <a:rPr lang="el-GR" sz="1200" b="1" dirty="0" err="1" smtClean="0"/>
              <a:t>Δεξτρίνες</a:t>
            </a:r>
            <a:r>
              <a:rPr lang="el-GR" sz="1200" dirty="0" err="1" smtClean="0"/>
              <a:t>=ενδιάμεσα</a:t>
            </a:r>
            <a:r>
              <a:rPr lang="el-GR" sz="1200" dirty="0" smtClean="0"/>
              <a:t> </a:t>
            </a:r>
            <a:r>
              <a:rPr lang="el-GR" sz="1200" dirty="0" err="1" smtClean="0"/>
              <a:t>προιόντα</a:t>
            </a:r>
            <a:r>
              <a:rPr lang="el-GR" sz="1200" dirty="0" smtClean="0"/>
              <a:t> υδρόλυσης αμύλου, αυτή η υδρόλυση υποβοηθείται με ξηρή θερμότητα ή δράση ενζύμων κατά την πέψη</a:t>
            </a:r>
          </a:p>
          <a:p>
            <a:pPr eaLnBrk="1" hangingPunct="1"/>
            <a:r>
              <a:rPr lang="el-GR" sz="1200" b="1" dirty="0" err="1" smtClean="0"/>
              <a:t>ΔΦΠ</a:t>
            </a:r>
            <a:r>
              <a:rPr lang="el-GR" sz="1200" b="1" dirty="0" smtClean="0"/>
              <a:t> φυσιολογική λειτουργία </a:t>
            </a:r>
            <a:r>
              <a:rPr lang="el-GR" sz="1200" dirty="0" smtClean="0"/>
              <a:t>Μη </a:t>
            </a:r>
            <a:r>
              <a:rPr lang="el-GR" sz="1200" dirty="0" err="1" smtClean="0"/>
              <a:t>απορροφήσιμο</a:t>
            </a:r>
            <a:r>
              <a:rPr lang="el-GR" sz="1200" dirty="0" smtClean="0"/>
              <a:t> υλικό στο λεπτό έντερο, κατακράτηση νερού. Μεταβολικά </a:t>
            </a:r>
            <a:r>
              <a:rPr lang="el-GR" sz="1200" dirty="0" err="1" smtClean="0"/>
              <a:t>προιόντα</a:t>
            </a:r>
            <a:r>
              <a:rPr lang="el-GR" sz="1200" dirty="0" smtClean="0"/>
              <a:t> της </a:t>
            </a:r>
            <a:r>
              <a:rPr lang="el-GR" sz="1200" dirty="0" err="1" smtClean="0"/>
              <a:t>βακτηριακής</a:t>
            </a:r>
            <a:r>
              <a:rPr lang="el-GR" sz="1200" dirty="0" smtClean="0"/>
              <a:t> </a:t>
            </a:r>
            <a:r>
              <a:rPr lang="el-GR" sz="1200" dirty="0" err="1" smtClean="0"/>
              <a:t>απόσύνθεση</a:t>
            </a:r>
            <a:r>
              <a:rPr lang="el-GR" sz="1200" dirty="0" smtClean="0"/>
              <a:t> πάνω στις φυτικές ίνες στο </a:t>
            </a:r>
            <a:r>
              <a:rPr lang="el-GR" sz="1200" dirty="0" err="1" smtClean="0"/>
              <a:t>λ.ε</a:t>
            </a:r>
            <a:r>
              <a:rPr lang="el-GR" sz="1200" dirty="0" smtClean="0"/>
              <a:t>., μεθάνιο</a:t>
            </a:r>
            <a:r>
              <a:rPr lang="en-GB" sz="1200" dirty="0" smtClean="0"/>
              <a:t>, CO2, H2O</a:t>
            </a:r>
            <a:r>
              <a:rPr lang="el-GR" sz="1200" dirty="0" smtClean="0"/>
              <a:t>, </a:t>
            </a:r>
            <a:r>
              <a:rPr lang="el-GR" sz="1200" dirty="0" err="1" smtClean="0"/>
              <a:t>κια</a:t>
            </a:r>
            <a:r>
              <a:rPr lang="el-GR" sz="1200" dirty="0" smtClean="0"/>
              <a:t> πηκτικά οξέα μικρής αλύσου, αποβολή </a:t>
            </a:r>
            <a:r>
              <a:rPr lang="el-GR" sz="1200" dirty="0" err="1" smtClean="0"/>
              <a:t>απο</a:t>
            </a:r>
            <a:r>
              <a:rPr lang="el-GR" sz="1200" dirty="0" smtClean="0"/>
              <a:t> ΠΕ</a:t>
            </a:r>
          </a:p>
          <a:p>
            <a:pPr eaLnBrk="1" hangingPunct="1"/>
            <a:r>
              <a:rPr lang="el-GR" sz="1200" b="1" dirty="0" smtClean="0"/>
              <a:t>Πηκτίνες (φρούτα),</a:t>
            </a:r>
            <a:r>
              <a:rPr lang="el-GR" sz="1200" dirty="0" smtClean="0"/>
              <a:t> </a:t>
            </a:r>
            <a:r>
              <a:rPr lang="el-GR" sz="1200" dirty="0" err="1" smtClean="0"/>
              <a:t>πολυνερή</a:t>
            </a:r>
            <a:r>
              <a:rPr lang="el-GR" sz="1200" dirty="0" smtClean="0"/>
              <a:t> γαλακτόζης,  απορροφούνται ολοκληρωτικά. </a:t>
            </a:r>
            <a:r>
              <a:rPr lang="el-GR" sz="1200" b="1" dirty="0" err="1" smtClean="0"/>
              <a:t>Φυκώδεις</a:t>
            </a:r>
            <a:r>
              <a:rPr lang="el-GR" sz="1200" b="1" dirty="0" smtClean="0"/>
              <a:t>. Αυτές οι δύο </a:t>
            </a:r>
            <a:r>
              <a:rPr lang="el-GR" sz="1200" b="1" dirty="0" err="1" smtClean="0"/>
              <a:t>συνδεόνται</a:t>
            </a:r>
            <a:r>
              <a:rPr lang="el-GR" sz="1200" b="1" dirty="0" smtClean="0"/>
              <a:t> πολύ με το νερό και σχηματίζουν κολλοειδή στο </a:t>
            </a:r>
            <a:r>
              <a:rPr lang="el-GR" sz="1200" b="1" dirty="0" err="1" smtClean="0"/>
              <a:t>λ.ε</a:t>
            </a:r>
            <a:r>
              <a:rPr lang="el-GR" sz="1200" b="1" dirty="0" smtClean="0"/>
              <a:t>.</a:t>
            </a:r>
          </a:p>
          <a:p>
            <a:pPr eaLnBrk="1" hangingPunct="1"/>
            <a:r>
              <a:rPr lang="el-GR" sz="1200" b="1" dirty="0" smtClean="0"/>
              <a:t>Κυτταρίνες</a:t>
            </a:r>
            <a:r>
              <a:rPr lang="el-GR" sz="1200" dirty="0" smtClean="0"/>
              <a:t> (και </a:t>
            </a:r>
            <a:r>
              <a:rPr lang="el-GR" sz="1200" dirty="0" err="1" smtClean="0"/>
              <a:t>ημικυτταρίνες</a:t>
            </a:r>
            <a:r>
              <a:rPr lang="el-GR" sz="1200" dirty="0" smtClean="0"/>
              <a:t> αποτελούν το κυτταρικό σκελετό των φυτών. Πολυμερές γλυκόζης, συνδέονται λιγότερο με νερό.  </a:t>
            </a:r>
            <a:r>
              <a:rPr lang="el-GR" sz="1200" dirty="0" err="1" smtClean="0"/>
              <a:t>Φρουτα</a:t>
            </a:r>
            <a:r>
              <a:rPr lang="el-GR" sz="1200" dirty="0" smtClean="0"/>
              <a:t>, λαχανικά, περίβλημα δημητριακών, ξηρών </a:t>
            </a:r>
            <a:r>
              <a:rPr lang="el-GR" sz="1200" dirty="0" err="1" smtClean="0"/>
              <a:t>καρπων</a:t>
            </a:r>
            <a:r>
              <a:rPr lang="el-GR" sz="1200" dirty="0" smtClean="0"/>
              <a:t>, </a:t>
            </a:r>
            <a:r>
              <a:rPr lang="el-GR" sz="1200" dirty="0" err="1" smtClean="0"/>
              <a:t>οσρπίων</a:t>
            </a:r>
            <a:endParaRPr lang="en-GB" sz="1200" dirty="0" smtClean="0"/>
          </a:p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142718-B8BF-4F0F-8394-3304079D920B}" type="slidenum">
              <a:rPr lang="el-GR" smtClean="0"/>
              <a:pPr/>
              <a:t>5</a:t>
            </a:fld>
            <a:endParaRPr lang="el-G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el-GR" sz="1200" dirty="0" smtClean="0"/>
              <a:t>Επαρκής κατανάλωση υδατανθράκων για αποφυγή μετατροπής πρωτεΐνης λίπους σε ενέργεια </a:t>
            </a:r>
            <a:r>
              <a:rPr lang="el-GR" sz="1200" smtClean="0"/>
              <a:t>σε περίπτωση </a:t>
            </a:r>
            <a:r>
              <a:rPr lang="el-GR" sz="1200" dirty="0" smtClean="0"/>
              <a:t>που εξαντληθούν τα αποθέματα γλυκογόνου(φθορά του οργανισμού)</a:t>
            </a:r>
          </a:p>
          <a:p>
            <a:pPr eaLnBrk="1" hangingPunct="1"/>
            <a:r>
              <a:rPr lang="el-GR" sz="1200" b="1" dirty="0" smtClean="0"/>
              <a:t>2.</a:t>
            </a:r>
            <a:r>
              <a:rPr lang="el-GR" sz="1200" dirty="0" smtClean="0"/>
              <a:t> Η παρουσία υδατανθράκων στον οργανισμό καθορίζει τη ρύθμιση του μεταβολισμού </a:t>
            </a:r>
            <a:r>
              <a:rPr lang="el-GR" sz="1200" dirty="0" err="1" smtClean="0"/>
              <a:t>πρωτεινών</a:t>
            </a:r>
            <a:r>
              <a:rPr lang="el-GR" sz="1200" dirty="0" smtClean="0"/>
              <a:t> και λίπους στο ήπαρ. Όταν οι υδατάνθρακες της τροφής επαρκούν τότε οι </a:t>
            </a:r>
            <a:r>
              <a:rPr lang="el-GR" sz="1200" dirty="0" err="1" smtClean="0"/>
              <a:t>πρωτείνες</a:t>
            </a:r>
            <a:r>
              <a:rPr lang="el-GR" sz="1200" dirty="0" smtClean="0"/>
              <a:t> των τροφών που διασπάστηκαν σε αμινοξέα χρησιμοποιούνται για τη σύνθεση </a:t>
            </a:r>
            <a:r>
              <a:rPr lang="el-GR" sz="1200" dirty="0" err="1" smtClean="0"/>
              <a:t>πρωτεινών</a:t>
            </a:r>
            <a:r>
              <a:rPr lang="el-GR" sz="1200" dirty="0" smtClean="0"/>
              <a:t> στο σώμα. Όταν η ενέργεια είναι ανεπαρκής τότε τα αμινοξέα </a:t>
            </a:r>
            <a:r>
              <a:rPr lang="el-GR" sz="1200" dirty="0" err="1" smtClean="0"/>
              <a:t>υφιστανται</a:t>
            </a:r>
            <a:r>
              <a:rPr lang="el-GR" sz="1200" dirty="0" smtClean="0"/>
              <a:t> </a:t>
            </a:r>
            <a:r>
              <a:rPr lang="el-GR" sz="1200" dirty="0" err="1" smtClean="0"/>
              <a:t>απαμίνωση</a:t>
            </a:r>
            <a:r>
              <a:rPr lang="el-GR" sz="1200" dirty="0" smtClean="0"/>
              <a:t> στο ήπαρ, η αμινική ομάδα αποβάλλεται ως ουρία </a:t>
            </a:r>
            <a:r>
              <a:rPr lang="el-GR" sz="1200" dirty="0" err="1" smtClean="0"/>
              <a:t>μιασ</a:t>
            </a:r>
            <a:r>
              <a:rPr lang="el-GR" sz="1200" dirty="0" smtClean="0"/>
              <a:t> και δε χρησιμοποιείται για σύνθεση άλλου </a:t>
            </a:r>
            <a:r>
              <a:rPr lang="el-GR" sz="1200" dirty="0" err="1" smtClean="0"/>
              <a:t>αμινοξέος</a:t>
            </a:r>
            <a:r>
              <a:rPr lang="el-GR" sz="1200" dirty="0" smtClean="0"/>
              <a:t>, το μη αζωτούχο μέρος </a:t>
            </a:r>
            <a:r>
              <a:rPr lang="el-GR" sz="1200" dirty="0" err="1" smtClean="0"/>
              <a:t>χρησομοποιείται</a:t>
            </a:r>
            <a:r>
              <a:rPr lang="el-GR" sz="1200" dirty="0" smtClean="0"/>
              <a:t> ως πηγή ενέργειας. Ο ρυθμός </a:t>
            </a:r>
            <a:r>
              <a:rPr lang="el-GR" sz="1200" dirty="0" err="1" smtClean="0"/>
              <a:t>απαμίνωσης</a:t>
            </a:r>
            <a:r>
              <a:rPr lang="el-GR" sz="1200" dirty="0" smtClean="0"/>
              <a:t> μειώνεται καθώς οι υδατάνθρακες αυξάνονται. Η ποσότητα του γλυκογόνου στο ήπαρ καθορίζει και την ποσότητα του λίπους η οποία θα διασπαστεί για να χρησιμοποιηθεί για τις ανάγκες του </a:t>
            </a:r>
            <a:r>
              <a:rPr lang="el-GR" sz="1200" dirty="0" err="1" smtClean="0"/>
              <a:t>οργανισμού.Αλλά</a:t>
            </a:r>
            <a:r>
              <a:rPr lang="el-GR" sz="1200" dirty="0" smtClean="0"/>
              <a:t> όταν τα λιπαρά οξέα από την οξείδωση για παροχή ενέργειας είναι πολλά, δε μεταβολίζονται γρήγορα από το ήπαρ, και συγκεντρώνονται υπό μορφή κετονών που αποβάλλονται στα ούρα, και προκαλούν </a:t>
            </a:r>
            <a:r>
              <a:rPr lang="el-GR" sz="1200" dirty="0" err="1" smtClean="0"/>
              <a:t>κέτοση</a:t>
            </a:r>
            <a:r>
              <a:rPr lang="el-GR" sz="1200" dirty="0" smtClean="0"/>
              <a:t>. Με χορήγηση </a:t>
            </a:r>
            <a:r>
              <a:rPr lang="el-GR" sz="1200" dirty="0" err="1" smtClean="0"/>
              <a:t>υδατανθρ</a:t>
            </a:r>
            <a:r>
              <a:rPr lang="el-GR" sz="1200" dirty="0" smtClean="0"/>
              <a:t>. Η </a:t>
            </a:r>
            <a:r>
              <a:rPr lang="el-GR" sz="1200" dirty="0" err="1" smtClean="0"/>
              <a:t>κέτοση</a:t>
            </a:r>
            <a:r>
              <a:rPr lang="el-GR" sz="1200" dirty="0" smtClean="0"/>
              <a:t> παρέρχεται.</a:t>
            </a:r>
          </a:p>
          <a:p>
            <a:pPr eaLnBrk="1" hangingPunct="1"/>
            <a:r>
              <a:rPr lang="el-GR" sz="1200" b="1" dirty="0" smtClean="0"/>
              <a:t>3.</a:t>
            </a:r>
            <a:r>
              <a:rPr lang="el-GR" sz="1200" dirty="0" smtClean="0"/>
              <a:t> Υδατάνθρακες είναι καύσιμο και για την καρδιά, προσωρινή </a:t>
            </a:r>
            <a:r>
              <a:rPr lang="el-GR" sz="1200" dirty="0" err="1" smtClean="0"/>
              <a:t>υπογλυκαιμια</a:t>
            </a:r>
            <a:r>
              <a:rPr lang="el-GR" sz="1200" dirty="0" smtClean="0"/>
              <a:t> και ανεπαρκής παροχή γλυκόζης στη καρδιά μπορεί να μη βλάψει λόγω των επαρκών αποθεμάτων γλυκογόνου που έχει. Όταν όμως η καρδιά έχει βλάβες από ασθένεια, απόθεμα γλυκογόνου είναι περιορισμένο, και η υπογλυκαιμία προκαλεί </a:t>
            </a:r>
            <a:r>
              <a:rPr lang="el-GR" sz="1200" dirty="0" err="1" smtClean="0"/>
              <a:t>στενοκαρδία</a:t>
            </a:r>
            <a:r>
              <a:rPr lang="el-GR" sz="1200" dirty="0" smtClean="0"/>
              <a:t>. Στο </a:t>
            </a:r>
            <a:r>
              <a:rPr lang="el-GR" sz="1200" dirty="0" err="1" smtClean="0"/>
              <a:t>ΚΝΣ</a:t>
            </a:r>
            <a:r>
              <a:rPr lang="el-GR" sz="1200" dirty="0" smtClean="0"/>
              <a:t>, </a:t>
            </a:r>
            <a:r>
              <a:rPr lang="el-GR" sz="1200" dirty="0" err="1" smtClean="0"/>
              <a:t>α΄μεση</a:t>
            </a:r>
            <a:r>
              <a:rPr lang="el-GR" sz="1200" dirty="0" smtClean="0"/>
              <a:t> εξάρτηση από σάκχαρο, και παρατεταμένη υπογλυκαιμία </a:t>
            </a:r>
            <a:r>
              <a:rPr lang="el-GR" sz="1200" dirty="0" err="1" smtClean="0"/>
              <a:t>προκαλέι</a:t>
            </a:r>
            <a:r>
              <a:rPr lang="el-GR" sz="1200" dirty="0" smtClean="0"/>
              <a:t> ιστολογικές και λειτουργικές βλάβες</a:t>
            </a:r>
            <a:r>
              <a:rPr lang="en-US" sz="1200" dirty="0" smtClean="0"/>
              <a:t>	</a:t>
            </a:r>
            <a:r>
              <a:rPr lang="el-GR" sz="1200" b="1" dirty="0" smtClean="0"/>
              <a:t>4.</a:t>
            </a:r>
            <a:r>
              <a:rPr lang="el-GR" sz="1200" dirty="0" smtClean="0"/>
              <a:t> Περίσσεια  ενέργειας </a:t>
            </a:r>
            <a:r>
              <a:rPr lang="el-GR" sz="1200" dirty="0" err="1" smtClean="0"/>
              <a:t>αποθηκεύεατι</a:t>
            </a:r>
            <a:r>
              <a:rPr lang="el-GR" sz="1200" dirty="0" smtClean="0"/>
              <a:t> </a:t>
            </a:r>
            <a:r>
              <a:rPr lang="el-GR" sz="1200" dirty="0" err="1" smtClean="0"/>
              <a:t>ωσ</a:t>
            </a:r>
            <a:r>
              <a:rPr lang="el-GR" sz="1200" dirty="0" smtClean="0"/>
              <a:t> λίπος στον </a:t>
            </a:r>
            <a:r>
              <a:rPr lang="el-GR" sz="1200" dirty="0" err="1" smtClean="0"/>
              <a:t>υποδόρειο</a:t>
            </a:r>
            <a:r>
              <a:rPr lang="el-GR" sz="1200" dirty="0" smtClean="0"/>
              <a:t> ιστό. Οι </a:t>
            </a:r>
            <a:r>
              <a:rPr lang="el-GR" sz="1200" dirty="0" err="1" smtClean="0"/>
              <a:t>υδατ</a:t>
            </a:r>
            <a:r>
              <a:rPr lang="el-GR" sz="1200" dirty="0" smtClean="0"/>
              <a:t> δεν μπορούν να αντικαταστήσουν το λίπος, μόνο </a:t>
            </a:r>
            <a:r>
              <a:rPr lang="el-GR" sz="1200" dirty="0" err="1" smtClean="0"/>
              <a:t>το΄λίπος</a:t>
            </a:r>
            <a:r>
              <a:rPr lang="el-GR" sz="1200" dirty="0" smtClean="0"/>
              <a:t> δίνει απαραίτητα </a:t>
            </a:r>
            <a:r>
              <a:rPr lang="el-GR" sz="1200" dirty="0" err="1" smtClean="0"/>
              <a:t>λ.ο</a:t>
            </a:r>
            <a:r>
              <a:rPr lang="el-GR" sz="1200" dirty="0" smtClean="0"/>
              <a:t> και </a:t>
            </a:r>
            <a:r>
              <a:rPr lang="el-GR" sz="1200" dirty="0" err="1" smtClean="0"/>
              <a:t>λιποδ.βιταμ</a:t>
            </a:r>
            <a:r>
              <a:rPr lang="el-GR" sz="1200" dirty="0" smtClean="0"/>
              <a:t>.</a:t>
            </a:r>
            <a:endParaRPr lang="en-US" sz="1200" dirty="0" smtClean="0"/>
          </a:p>
          <a:p>
            <a:pPr eaLnBrk="1" hangingPunct="1"/>
            <a:r>
              <a:rPr lang="en-US" sz="1200" b="1" dirty="0" smtClean="0"/>
              <a:t>5.</a:t>
            </a:r>
            <a:r>
              <a:rPr lang="en-US" sz="1200" dirty="0" smtClean="0"/>
              <a:t> </a:t>
            </a:r>
            <a:r>
              <a:rPr lang="el-GR" sz="1200" dirty="0" err="1" smtClean="0"/>
              <a:t>Υδατοδιαλυτέσ</a:t>
            </a:r>
            <a:r>
              <a:rPr lang="el-GR" sz="1200" dirty="0" smtClean="0"/>
              <a:t> ΦΙ, πίτουρο βρώμης π.χ. Παρατεταμένη γαστρική κένωση, μεγαλύτερος κορεσμός και καθυστέρηση παροχής </a:t>
            </a:r>
            <a:r>
              <a:rPr lang="el-GR" sz="1200" dirty="0" err="1" smtClean="0"/>
              <a:t>ουσίων</a:t>
            </a:r>
            <a:r>
              <a:rPr lang="el-GR" sz="1200" dirty="0" smtClean="0"/>
              <a:t> στο λ. έντερο. Επίσης παρατείνεται ο χρόνος απορρόφηση σακχάρων στο </a:t>
            </a:r>
            <a:r>
              <a:rPr lang="el-GR" sz="1200" dirty="0" err="1" smtClean="0"/>
              <a:t>λ.ε</a:t>
            </a:r>
            <a:r>
              <a:rPr lang="el-GR" sz="1200" dirty="0" smtClean="0"/>
              <a:t>. </a:t>
            </a:r>
            <a:r>
              <a:rPr lang="el-GR" sz="1200" dirty="0" err="1" smtClean="0"/>
              <a:t>Φ.Ινες</a:t>
            </a:r>
            <a:r>
              <a:rPr lang="el-GR" sz="1200" dirty="0" smtClean="0"/>
              <a:t> σα το πίτουρο στο κόλον, μειώνουν το χρόνο διαβίβασης στο παχύ έντερο και έχουν αποτέλεσμα μεγαλύτερο όγκο κοπράνων</a:t>
            </a:r>
          </a:p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142718-B8BF-4F0F-8394-3304079D920B}" type="slidenum">
              <a:rPr lang="el-GR" smtClean="0"/>
              <a:pPr/>
              <a:t>7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- Τίτλος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2" name="21 - Υπότιτλος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8D5BCB-EE5F-4355-AE46-A92555D196E6}" type="datetimeFigureOut">
              <a:rPr lang="el-GR" smtClean="0"/>
              <a:pPr/>
              <a:t>18/3/2012</a:t>
            </a:fld>
            <a:endParaRPr lang="el-GR"/>
          </a:p>
        </p:txBody>
      </p:sp>
      <p:sp>
        <p:nvSpPr>
          <p:cNvPr id="20" name="19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10" name="9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DF92A5-0568-45AC-B312-21C67769D74E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Έλλειψη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Έλλειψη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8D5BCB-EE5F-4355-AE46-A92555D196E6}" type="datetimeFigureOut">
              <a:rPr lang="el-GR" smtClean="0"/>
              <a:pPr/>
              <a:t>18/3/2012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DF92A5-0568-45AC-B312-21C67769D74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8D5BCB-EE5F-4355-AE46-A92555D196E6}" type="datetimeFigureOut">
              <a:rPr lang="el-GR" smtClean="0"/>
              <a:pPr/>
              <a:t>18/3/2012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DF92A5-0568-45AC-B312-21C67769D74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8D5BCB-EE5F-4355-AE46-A92555D196E6}" type="datetimeFigureOut">
              <a:rPr lang="el-GR" smtClean="0"/>
              <a:pPr/>
              <a:t>18/3/2012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DF92A5-0568-45AC-B312-21C67769D74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8D5BCB-EE5F-4355-AE46-A92555D196E6}" type="datetimeFigureOut">
              <a:rPr lang="el-GR" smtClean="0"/>
              <a:pPr/>
              <a:t>18/3/2012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DF92A5-0568-45AC-B312-21C67769D74E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Ορθογώνιο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- Έλλειψη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Έλλειψη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8D5BCB-EE5F-4355-AE46-A92555D196E6}" type="datetimeFigureOut">
              <a:rPr lang="el-GR" smtClean="0"/>
              <a:pPr/>
              <a:t>18/3/2012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DF92A5-0568-45AC-B312-21C67769D74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8D5BCB-EE5F-4355-AE46-A92555D196E6}" type="datetimeFigureOut">
              <a:rPr lang="el-GR" smtClean="0"/>
              <a:pPr/>
              <a:t>18/3/2012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DF92A5-0568-45AC-B312-21C67769D74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8D5BCB-EE5F-4355-AE46-A92555D196E6}" type="datetimeFigureOut">
              <a:rPr lang="el-GR" smtClean="0"/>
              <a:pPr/>
              <a:t>18/3/2012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DF92A5-0568-45AC-B312-21C67769D74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Ορθογώνιο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8D5BCB-EE5F-4355-AE46-A92555D196E6}" type="datetimeFigureOut">
              <a:rPr lang="el-GR" smtClean="0"/>
              <a:pPr/>
              <a:t>18/3/2012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DF92A5-0568-45AC-B312-21C67769D74E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6" name="5 - Ορθογώνιο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8D5BCB-EE5F-4355-AE46-A92555D196E6}" type="datetimeFigureOut">
              <a:rPr lang="el-GR" smtClean="0"/>
              <a:pPr/>
              <a:t>18/3/2012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DF92A5-0568-45AC-B312-21C67769D74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8D5BCB-EE5F-4355-AE46-A92555D196E6}" type="datetimeFigureOut">
              <a:rPr lang="el-GR" smtClean="0"/>
              <a:pPr/>
              <a:t>18/3/2012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DF92A5-0568-45AC-B312-21C67769D74E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Ορθογώνιο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9" name="8 - Διάγραμμα ροής: Διεργασία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- Διάγραμμα ροής: Διεργασία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Πίτα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- Έλλειψη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- Κουλούρα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- Θέση τίτλου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Θέση κειμένου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24" name="2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18D5BCB-EE5F-4355-AE46-A92555D196E6}" type="datetimeFigureOut">
              <a:rPr lang="el-GR" smtClean="0"/>
              <a:pPr/>
              <a:t>18/3/2012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l-GR"/>
          </a:p>
        </p:txBody>
      </p:sp>
      <p:sp>
        <p:nvSpPr>
          <p:cNvPr id="22" name="21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86DF92A5-0568-45AC-B312-21C67769D74E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5" name="14 - Ορθογώνιο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l-GR" sz="4400" dirty="0" smtClean="0"/>
          </a:p>
          <a:p>
            <a:r>
              <a:rPr lang="el-GR" sz="4400" dirty="0" smtClean="0"/>
              <a:t>Υδατάνθρακες &amp; Διατροφή </a:t>
            </a:r>
          </a:p>
          <a:p>
            <a:endParaRPr lang="el-G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effectLst/>
                <a:latin typeface="Times New Roman" pitchFamily="18" charset="0"/>
                <a:cs typeface="Times New Roman" pitchFamily="18" charset="0"/>
              </a:rPr>
              <a:t>Υδατάνθρακες Ταξινόμηση</a:t>
            </a:r>
            <a:endParaRPr lang="el-GR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Char char="•"/>
            </a:pPr>
            <a:r>
              <a:rPr lang="el-GR" b="1" kern="0" dirty="0" smtClean="0">
                <a:solidFill>
                  <a:srgbClr val="000000"/>
                </a:solidFill>
                <a:latin typeface="Times New Roman" pitchFamily="18" charset="0"/>
              </a:rPr>
              <a:t>Μονοσακχαρίτες 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None/>
            </a:pPr>
            <a:r>
              <a:rPr lang="el-GR" kern="0" dirty="0" smtClean="0">
                <a:solidFill>
                  <a:srgbClr val="000000"/>
                </a:solidFill>
                <a:latin typeface="Times New Roman" pitchFamily="18" charset="0"/>
              </a:rPr>
              <a:t>	Γλυκόζη, γαλακτόζη, φρουκτόζη</a:t>
            </a:r>
            <a:r>
              <a:rPr lang="en-US" kern="0" dirty="0" smtClean="0">
                <a:solidFill>
                  <a:srgbClr val="000000"/>
                </a:solidFill>
                <a:latin typeface="Times New Roman" pitchFamily="18" charset="0"/>
              </a:rPr>
              <a:t>, </a:t>
            </a:r>
            <a:r>
              <a:rPr lang="el-GR" kern="0" dirty="0" smtClean="0">
                <a:solidFill>
                  <a:srgbClr val="000000"/>
                </a:solidFill>
                <a:latin typeface="Times New Roman" pitchFamily="18" charset="0"/>
              </a:rPr>
              <a:t>μαννόζη, 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Char char="•"/>
            </a:pPr>
            <a:r>
              <a:rPr lang="el-GR" b="1" kern="0" dirty="0" smtClean="0">
                <a:solidFill>
                  <a:srgbClr val="000000"/>
                </a:solidFill>
                <a:latin typeface="Times New Roman" pitchFamily="18" charset="0"/>
              </a:rPr>
              <a:t>Δισακχαρίτες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None/>
            </a:pPr>
            <a:r>
              <a:rPr lang="en-US" kern="0" dirty="0" smtClean="0">
                <a:solidFill>
                  <a:srgbClr val="000000"/>
                </a:solidFill>
                <a:latin typeface="Times New Roman" pitchFamily="18" charset="0"/>
              </a:rPr>
              <a:t>	</a:t>
            </a:r>
            <a:r>
              <a:rPr lang="el-GR" kern="0" dirty="0" smtClean="0">
                <a:solidFill>
                  <a:srgbClr val="000000"/>
                </a:solidFill>
                <a:latin typeface="Times New Roman" pitchFamily="18" charset="0"/>
              </a:rPr>
              <a:t>Σουκρόζη , λακτόζη, μαλτόζη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Char char="•"/>
            </a:pPr>
            <a:r>
              <a:rPr lang="el-GR" b="1" kern="0" dirty="0" smtClean="0">
                <a:solidFill>
                  <a:srgbClr val="000000"/>
                </a:solidFill>
                <a:latin typeface="Times New Roman" pitchFamily="18" charset="0"/>
              </a:rPr>
              <a:t>Πολυσακχαρίτες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None/>
            </a:pPr>
            <a:r>
              <a:rPr lang="en-US" kern="0" dirty="0" smtClean="0">
                <a:solidFill>
                  <a:srgbClr val="000000"/>
                </a:solidFill>
                <a:latin typeface="Times New Roman" pitchFamily="18" charset="0"/>
              </a:rPr>
              <a:t>	</a:t>
            </a:r>
            <a:r>
              <a:rPr lang="el-GR" kern="0" dirty="0" smtClean="0">
                <a:solidFill>
                  <a:srgbClr val="000000"/>
                </a:solidFill>
                <a:latin typeface="Times New Roman" pitchFamily="18" charset="0"/>
              </a:rPr>
              <a:t>Άμυλο, δεξτρίνες, γλυκογόνο, δυσαπορρόφητοι πολυσακχαρίτες (άπεπτες φυτικές ίνες)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effectLst/>
                <a:latin typeface="Times New Roman" pitchFamily="18" charset="0"/>
                <a:cs typeface="Times New Roman" pitchFamily="18" charset="0"/>
              </a:rPr>
              <a:t>Μονοσακχαρίτες </a:t>
            </a:r>
            <a:endParaRPr lang="el-GR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el-GR" sz="3600" b="1" dirty="0" smtClean="0">
                <a:latin typeface="Times New Roman" pitchFamily="18" charset="0"/>
                <a:cs typeface="Times New Roman" pitchFamily="18" charset="0"/>
              </a:rPr>
              <a:t>Γλυκόζη </a:t>
            </a:r>
          </a:p>
          <a:p>
            <a:pPr>
              <a:buFontTx/>
              <a:buChar char="-"/>
            </a:pPr>
            <a:r>
              <a:rPr lang="el-GR" sz="3600" dirty="0" smtClean="0">
                <a:latin typeface="Times New Roman" pitchFamily="18" charset="0"/>
                <a:cs typeface="Times New Roman" pitchFamily="18" charset="0"/>
              </a:rPr>
              <a:t>Ελεύθερη στα φρούτα</a:t>
            </a:r>
          </a:p>
          <a:p>
            <a:pPr>
              <a:buFontTx/>
              <a:buChar char="-"/>
            </a:pPr>
            <a:r>
              <a:rPr lang="el-GR" sz="3600" dirty="0" smtClean="0">
                <a:latin typeface="Times New Roman" pitchFamily="18" charset="0"/>
                <a:cs typeface="Times New Roman" pitchFamily="18" charset="0"/>
              </a:rPr>
              <a:t>Αποθηκεύεται ως γλυκογόνο στο ήπαρ &amp; μυς. </a:t>
            </a:r>
          </a:p>
          <a:p>
            <a:pPr>
              <a:buFont typeface="Arial" pitchFamily="34" charset="0"/>
              <a:buChar char="•"/>
            </a:pPr>
            <a:r>
              <a:rPr lang="el-GR" sz="3600" b="1" dirty="0" smtClean="0">
                <a:latin typeface="Times New Roman" pitchFamily="18" charset="0"/>
                <a:cs typeface="Times New Roman" pitchFamily="18" charset="0"/>
              </a:rPr>
              <a:t>Φρουκτόζη</a:t>
            </a:r>
          </a:p>
          <a:p>
            <a:pPr>
              <a:buFontTx/>
              <a:buChar char="-"/>
            </a:pPr>
            <a:r>
              <a:rPr lang="el-GR" sz="3600" dirty="0" smtClean="0">
                <a:latin typeface="Times New Roman" pitchFamily="18" charset="0"/>
                <a:cs typeface="Times New Roman" pitchFamily="18" charset="0"/>
              </a:rPr>
              <a:t>Ελεύθερη στα φρούτα, σύκα, μέλι </a:t>
            </a:r>
          </a:p>
          <a:p>
            <a:pPr>
              <a:buFont typeface="Arial" pitchFamily="34" charset="0"/>
              <a:buChar char="•"/>
            </a:pPr>
            <a:r>
              <a:rPr lang="el-GR" sz="3600" b="1" dirty="0" smtClean="0">
                <a:latin typeface="Times New Roman" pitchFamily="18" charset="0"/>
                <a:cs typeface="Times New Roman" pitchFamily="18" charset="0"/>
              </a:rPr>
              <a:t>Γαλακτόζη</a:t>
            </a:r>
            <a:r>
              <a:rPr lang="el-GR" sz="3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l-GR" sz="3600" dirty="0" smtClean="0">
                <a:latin typeface="Times New Roman" pitchFamily="18" charset="0"/>
                <a:cs typeface="Times New Roman" pitchFamily="18" charset="0"/>
              </a:rPr>
              <a:t>Πέψη λακτόζης</a:t>
            </a:r>
            <a:endParaRPr lang="el-GR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effectLst/>
                <a:latin typeface="Times New Roman" pitchFamily="18" charset="0"/>
                <a:cs typeface="Times New Roman" pitchFamily="18" charset="0"/>
              </a:rPr>
              <a:t>Δισακχαρίτες </a:t>
            </a:r>
            <a:endParaRPr lang="el-GR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sz="3600" b="1" dirty="0" smtClean="0">
                <a:latin typeface="Times New Roman" pitchFamily="18" charset="0"/>
                <a:cs typeface="Times New Roman" pitchFamily="18" charset="0"/>
              </a:rPr>
              <a:t>Σακχαρόζη</a:t>
            </a:r>
            <a:r>
              <a:rPr lang="el-GR" sz="3600" dirty="0" smtClean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l-GR" sz="3600" dirty="0" err="1" smtClean="0">
                <a:latin typeface="Times New Roman" pitchFamily="18" charset="0"/>
                <a:cs typeface="Times New Roman" pitchFamily="18" charset="0"/>
              </a:rPr>
              <a:t>σουκρόζη</a:t>
            </a:r>
            <a:r>
              <a:rPr lang="el-GR" sz="3600" dirty="0" smtClean="0">
                <a:latin typeface="Times New Roman" pitchFamily="18" charset="0"/>
                <a:cs typeface="Times New Roman" pitchFamily="18" charset="0"/>
              </a:rPr>
              <a:t> ή καλαμοσάκχαρο ή ζάχαρη)</a:t>
            </a:r>
          </a:p>
          <a:p>
            <a:pPr>
              <a:buFontTx/>
              <a:buChar char="-"/>
            </a:pPr>
            <a:r>
              <a:rPr lang="el-GR" sz="3600" dirty="0" smtClean="0">
                <a:latin typeface="Times New Roman" pitchFamily="18" charset="0"/>
                <a:cs typeface="Times New Roman" pitchFamily="18" charset="0"/>
              </a:rPr>
              <a:t>Ζαχαροκάλαμο, τεύτλα, μελάσα, μέλι</a:t>
            </a:r>
          </a:p>
          <a:p>
            <a:r>
              <a:rPr lang="el-GR" sz="3600" b="1" dirty="0" smtClean="0">
                <a:latin typeface="Times New Roman" pitchFamily="18" charset="0"/>
                <a:cs typeface="Times New Roman" pitchFamily="18" charset="0"/>
              </a:rPr>
              <a:t>Λακτόζη </a:t>
            </a:r>
          </a:p>
          <a:p>
            <a:pPr>
              <a:buFontTx/>
              <a:buChar char="-"/>
            </a:pPr>
            <a:r>
              <a:rPr lang="el-GR" sz="3600" dirty="0" smtClean="0">
                <a:latin typeface="Times New Roman" pitchFamily="18" charset="0"/>
                <a:cs typeface="Times New Roman" pitchFamily="18" charset="0"/>
              </a:rPr>
              <a:t>Γάλα </a:t>
            </a:r>
          </a:p>
          <a:p>
            <a:pPr>
              <a:buFontTx/>
              <a:buChar char="-"/>
            </a:pPr>
            <a:r>
              <a:rPr lang="el-GR" sz="3600" dirty="0" smtClean="0">
                <a:latin typeface="Times New Roman" pitchFamily="18" charset="0"/>
                <a:cs typeface="Times New Roman" pitchFamily="18" charset="0"/>
              </a:rPr>
              <a:t>Δυσανεξία στη λακτόζη </a:t>
            </a:r>
          </a:p>
          <a:p>
            <a:r>
              <a:rPr lang="el-GR" sz="3600" b="1" dirty="0" err="1" smtClean="0">
                <a:latin typeface="Times New Roman" pitchFamily="18" charset="0"/>
                <a:cs typeface="Times New Roman" pitchFamily="18" charset="0"/>
              </a:rPr>
              <a:t>Μαλτόζη</a:t>
            </a:r>
            <a:endParaRPr lang="el-GR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el-GR" sz="3600" dirty="0" smtClean="0">
                <a:latin typeface="Times New Roman" pitchFamily="18" charset="0"/>
                <a:cs typeface="Times New Roman" pitchFamily="18" charset="0"/>
              </a:rPr>
              <a:t>Φύτρο του σιταριού </a:t>
            </a:r>
          </a:p>
          <a:p>
            <a:pPr>
              <a:buFontTx/>
              <a:buChar char="-"/>
            </a:pPr>
            <a:r>
              <a:rPr lang="el-GR" sz="3600" dirty="0" smtClean="0">
                <a:latin typeface="Times New Roman" pitchFamily="18" charset="0"/>
                <a:cs typeface="Times New Roman" pitchFamily="18" charset="0"/>
              </a:rPr>
              <a:t>Αλκοολική ζύμωση</a:t>
            </a:r>
            <a:endParaRPr lang="el-GR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effectLst/>
                <a:latin typeface="Times New Roman" pitchFamily="18" charset="0"/>
                <a:cs typeface="Times New Roman" pitchFamily="18" charset="0"/>
              </a:rPr>
              <a:t>Πολυσακχαρίτες </a:t>
            </a:r>
            <a:endParaRPr lang="el-GR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sz="4000" b="1" dirty="0" smtClean="0">
                <a:latin typeface="Times New Roman" pitchFamily="18" charset="0"/>
                <a:cs typeface="Times New Roman" pitchFamily="18" charset="0"/>
              </a:rPr>
              <a:t>Γλυκογόνο </a:t>
            </a:r>
            <a:endParaRPr lang="el-GR" sz="4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el-GR" sz="4000" dirty="0" smtClean="0">
                <a:latin typeface="Times New Roman" pitchFamily="18" charset="0"/>
                <a:cs typeface="Times New Roman" pitchFamily="18" charset="0"/>
              </a:rPr>
              <a:t>Ενεργειακό απόθεμα για ζώα &amp; άνθρωπο</a:t>
            </a:r>
          </a:p>
          <a:p>
            <a:pPr>
              <a:buFontTx/>
              <a:buChar char="-"/>
            </a:pPr>
            <a:r>
              <a:rPr lang="el-GR" sz="4000" dirty="0" smtClean="0">
                <a:latin typeface="Times New Roman" pitchFamily="18" charset="0"/>
                <a:cs typeface="Times New Roman" pitchFamily="18" charset="0"/>
              </a:rPr>
              <a:t>Παρέχει άμεσα ενέργεια –αποθηκεύεται στους μυς</a:t>
            </a:r>
          </a:p>
          <a:p>
            <a:r>
              <a:rPr lang="el-GR" sz="4000" b="1" dirty="0" smtClean="0">
                <a:latin typeface="Times New Roman" pitchFamily="18" charset="0"/>
                <a:cs typeface="Times New Roman" pitchFamily="18" charset="0"/>
              </a:rPr>
              <a:t>Άμυλο</a:t>
            </a:r>
            <a:r>
              <a:rPr lang="el-GR" sz="4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Tx/>
              <a:buChar char="-"/>
            </a:pPr>
            <a:r>
              <a:rPr lang="el-GR" sz="4000" dirty="0" smtClean="0">
                <a:latin typeface="Times New Roman" pitchFamily="18" charset="0"/>
                <a:cs typeface="Times New Roman" pitchFamily="18" charset="0"/>
              </a:rPr>
              <a:t>Τρόφιμα ; </a:t>
            </a:r>
          </a:p>
          <a:p>
            <a:pPr>
              <a:buFontTx/>
              <a:buChar char="-"/>
            </a:pPr>
            <a:r>
              <a:rPr lang="el-GR" sz="4000" dirty="0" smtClean="0">
                <a:latin typeface="Times New Roman" pitchFamily="18" charset="0"/>
                <a:cs typeface="Times New Roman" pitchFamily="18" charset="0"/>
              </a:rPr>
              <a:t>Ιδιότητες </a:t>
            </a:r>
          </a:p>
          <a:p>
            <a:pPr>
              <a:buFontTx/>
              <a:buChar char="-"/>
            </a:pPr>
            <a:endParaRPr lang="el-G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effectLst/>
                <a:latin typeface="Times New Roman" pitchFamily="18" charset="0"/>
                <a:cs typeface="Times New Roman" pitchFamily="18" charset="0"/>
              </a:rPr>
              <a:t>Φυτικές ίνες </a:t>
            </a:r>
            <a:endParaRPr lang="el-GR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4000" dirty="0" smtClean="0">
                <a:latin typeface="Times New Roman" pitchFamily="18" charset="0"/>
                <a:cs typeface="Times New Roman" pitchFamily="18" charset="0"/>
              </a:rPr>
              <a:t>Άπεπτες φυτικές ίνες</a:t>
            </a:r>
          </a:p>
          <a:p>
            <a:r>
              <a:rPr lang="el-GR" sz="4000" b="1" dirty="0" smtClean="0">
                <a:latin typeface="Times New Roman" pitchFamily="18" charset="0"/>
                <a:cs typeface="Times New Roman" pitchFamily="18" charset="0"/>
              </a:rPr>
              <a:t>Κυτταρίνες </a:t>
            </a:r>
            <a:r>
              <a:rPr lang="el-GR" sz="4000" dirty="0" smtClean="0">
                <a:latin typeface="Times New Roman" pitchFamily="18" charset="0"/>
                <a:cs typeface="Times New Roman" pitchFamily="18" charset="0"/>
              </a:rPr>
              <a:t>(μη αφομοιώσιμες) </a:t>
            </a:r>
          </a:p>
          <a:p>
            <a:r>
              <a:rPr lang="el-GR" sz="4000" dirty="0" smtClean="0">
                <a:latin typeface="Times New Roman" pitchFamily="18" charset="0"/>
                <a:cs typeface="Times New Roman" pitchFamily="18" charset="0"/>
              </a:rPr>
              <a:t>Ινουλίνη ( κρεμμύδια, σκόρδα)</a:t>
            </a:r>
          </a:p>
          <a:p>
            <a:r>
              <a:rPr lang="el-GR" sz="4000" dirty="0" smtClean="0">
                <a:latin typeface="Times New Roman" pitchFamily="18" charset="0"/>
                <a:cs typeface="Times New Roman" pitchFamily="18" charset="0"/>
              </a:rPr>
              <a:t>Άμυλο </a:t>
            </a:r>
          </a:p>
          <a:p>
            <a:r>
              <a:rPr lang="el-GR" sz="4000" dirty="0" smtClean="0">
                <a:latin typeface="Times New Roman" pitchFamily="18" charset="0"/>
                <a:cs typeface="Times New Roman" pitchFamily="18" charset="0"/>
              </a:rPr>
              <a:t>Φρούτα, λαχανικά, περίβλημα ξηρών καρπών, όσπρια 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effectLst/>
                <a:latin typeface="Times New Roman" pitchFamily="18" charset="0"/>
                <a:cs typeface="Times New Roman" pitchFamily="18" charset="0"/>
              </a:rPr>
              <a:t>Βασικές λειτουργίες </a:t>
            </a:r>
            <a:endParaRPr lang="el-GR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3600" b="1" dirty="0" smtClean="0">
                <a:latin typeface="Times New Roman" pitchFamily="18" charset="0"/>
                <a:cs typeface="Times New Roman" pitchFamily="18" charset="0"/>
              </a:rPr>
              <a:t>Πηγή ενέργειας</a:t>
            </a:r>
          </a:p>
          <a:p>
            <a:r>
              <a:rPr lang="el-GR" sz="3600" dirty="0" smtClean="0">
                <a:latin typeface="Times New Roman" pitchFamily="18" charset="0"/>
                <a:cs typeface="Times New Roman" pitchFamily="18" charset="0"/>
              </a:rPr>
              <a:t>Αποθηκεύονται σε μικρές ποσότητες στον οργανισμό</a:t>
            </a:r>
          </a:p>
          <a:p>
            <a:r>
              <a:rPr lang="el-GR" sz="3600" dirty="0" smtClean="0">
                <a:latin typeface="Times New Roman" pitchFamily="18" charset="0"/>
                <a:cs typeface="Times New Roman" pitchFamily="18" charset="0"/>
              </a:rPr>
              <a:t>Στο αίμα  </a:t>
            </a:r>
            <a:r>
              <a:rPr lang="el-GR" sz="3600" dirty="0" smtClean="0"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r>
              <a:rPr lang="el-GR" sz="3600" dirty="0" smtClean="0">
                <a:latin typeface="Times New Roman" pitchFamily="18" charset="0"/>
                <a:cs typeface="Times New Roman" pitchFamily="18" charset="0"/>
              </a:rPr>
              <a:t>  γλυκόζη</a:t>
            </a:r>
          </a:p>
          <a:p>
            <a:r>
              <a:rPr lang="el-GR" sz="3600" dirty="0" smtClean="0">
                <a:latin typeface="Times New Roman" pitchFamily="18" charset="0"/>
                <a:cs typeface="Times New Roman" pitchFamily="18" charset="0"/>
              </a:rPr>
              <a:t>Στους μύες &amp; συκώτι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3600" dirty="0" smtClean="0"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r>
              <a:rPr lang="el-GR" sz="3600" dirty="0" smtClean="0">
                <a:latin typeface="Times New Roman" pitchFamily="18" charset="0"/>
                <a:cs typeface="Times New Roman" pitchFamily="18" charset="0"/>
              </a:rPr>
              <a:t>  γλυκογόνο</a:t>
            </a: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l-GR" sz="3600" dirty="0" smtClean="0">
                <a:latin typeface="Times New Roman" pitchFamily="18" charset="0"/>
                <a:cs typeface="Times New Roman" pitchFamily="18" charset="0"/>
              </a:rPr>
              <a:t>γρ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3600" dirty="0" smtClean="0">
                <a:latin typeface="Times New Roman" pitchFamily="18" charset="0"/>
                <a:cs typeface="Times New Roman" pitchFamily="18" charset="0"/>
              </a:rPr>
              <a:t>υδατάνθρακα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3600" dirty="0" smtClean="0"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r>
              <a:rPr lang="el-GR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4 Kcal</a:t>
            </a:r>
            <a:endParaRPr lang="el-GR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</a:t>
            </a:r>
            <a:r>
              <a:rPr lang="el-GR" sz="36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κατανάλωση: μετατροπή σε λίπος</a:t>
            </a:r>
            <a:endParaRPr lang="el-GR" sz="3600" dirty="0" smtClean="0">
              <a:solidFill>
                <a:schemeClr val="accent3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effectLst/>
                <a:latin typeface="Times New Roman" pitchFamily="18" charset="0"/>
                <a:cs typeface="Times New Roman" pitchFamily="18" charset="0"/>
              </a:rPr>
              <a:t>Ρόλος στα τρόφιμα </a:t>
            </a:r>
            <a:endParaRPr lang="el-GR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Δημιουργία αρώματος</a:t>
            </a:r>
            <a:r>
              <a:rPr lang="el-GR" sz="3500" dirty="0" smtClean="0">
                <a:latin typeface="Times New Roman" pitchFamily="18" charset="0"/>
                <a:cs typeface="Times New Roman" pitchFamily="18" charset="0"/>
              </a:rPr>
              <a:t> (αντίδραση 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Maillard)</a:t>
            </a:r>
          </a:p>
          <a:p>
            <a:pPr lvl="1">
              <a:defRPr/>
            </a:pPr>
            <a:r>
              <a:rPr lang="el-GR" sz="3500" dirty="0" smtClean="0">
                <a:latin typeface="Times New Roman" pitchFamily="18" charset="0"/>
                <a:cs typeface="Times New Roman" pitchFamily="18" charset="0"/>
              </a:rPr>
              <a:t>Ψημένα τρόφιμα: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3500" dirty="0" smtClean="0">
                <a:latin typeface="Times New Roman" pitchFamily="18" charset="0"/>
                <a:cs typeface="Times New Roman" pitchFamily="18" charset="0"/>
              </a:rPr>
              <a:t>άρωμα καβουρντισμένου καφέ, ψωμιού, καλαμποκιού, κρέας ψημένο στα κάρβουνα</a:t>
            </a:r>
          </a:p>
          <a:p>
            <a:pPr lvl="1">
              <a:defRPr/>
            </a:pPr>
            <a:r>
              <a:rPr lang="el-GR" sz="3500" dirty="0" smtClean="0">
                <a:latin typeface="Times New Roman" pitchFamily="18" charset="0"/>
                <a:cs typeface="Times New Roman" pitchFamily="18" charset="0"/>
              </a:rPr>
              <a:t>Ενίσχυση γεύσης: Η δυνατότητα δημιουργίας δεσμών Η ενισχύεται η γλυκύτητα </a:t>
            </a:r>
            <a:endParaRPr lang="en-US" sz="35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Γλυκαντικές ύλες</a:t>
            </a:r>
            <a:endParaRPr lang="el-GR" sz="35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3500" dirty="0" smtClean="0">
                <a:latin typeface="Times New Roman" pitchFamily="18" charset="0"/>
                <a:cs typeface="Times New Roman" pitchFamily="18" charset="0"/>
              </a:rPr>
              <a:t>Σακχαρώδης διαβήτης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effectLst/>
                <a:latin typeface="Times New Roman" pitchFamily="18" charset="0"/>
                <a:cs typeface="Times New Roman" pitchFamily="18" charset="0"/>
              </a:rPr>
              <a:t>Συνιστώμενες προσλήψεις </a:t>
            </a:r>
            <a:endParaRPr lang="el-GR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50-55%</a:t>
            </a:r>
          </a:p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&lt;15%</a:t>
            </a:r>
            <a:r>
              <a:rPr lang="el-GR" sz="4000" dirty="0" smtClean="0">
                <a:latin typeface="Times New Roman" pitchFamily="18" charset="0"/>
                <a:cs typeface="Times New Roman" pitchFamily="18" charset="0"/>
              </a:rPr>
              <a:t> απλά σάκχαρα </a:t>
            </a:r>
          </a:p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25-30g </a:t>
            </a:r>
            <a:r>
              <a:rPr lang="el-GR" sz="4000" dirty="0" smtClean="0">
                <a:latin typeface="Times New Roman" pitchFamily="18" charset="0"/>
                <a:cs typeface="Times New Roman" pitchFamily="18" charset="0"/>
              </a:rPr>
              <a:t>ΦΙ/ μέρα </a:t>
            </a:r>
          </a:p>
          <a:p>
            <a:pPr>
              <a:buNone/>
            </a:pPr>
            <a:endParaRPr lang="el-GR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Ηλιοστάσιο">
  <a:themeElements>
    <a:clrScheme name="Ηλιοστάσιο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Ηλιοστάσιο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Ηλιοστάσιο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133</TotalTime>
  <Words>666</Words>
  <Application>Microsoft Office PowerPoint</Application>
  <PresentationFormat>Προβολή στην οθόνη (4:3)</PresentationFormat>
  <Paragraphs>76</Paragraphs>
  <Slides>9</Slides>
  <Notes>3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0" baseType="lpstr">
      <vt:lpstr>Ηλιοστάσιο</vt:lpstr>
      <vt:lpstr>Διαφάνεια 1</vt:lpstr>
      <vt:lpstr>Υδατάνθρακες Ταξινόμηση</vt:lpstr>
      <vt:lpstr>Μονοσακχαρίτες </vt:lpstr>
      <vt:lpstr>Δισακχαρίτες </vt:lpstr>
      <vt:lpstr>Πολυσακχαρίτες </vt:lpstr>
      <vt:lpstr>Φυτικές ίνες </vt:lpstr>
      <vt:lpstr>Βασικές λειτουργίες </vt:lpstr>
      <vt:lpstr>Ρόλος στα τρόφιμα </vt:lpstr>
      <vt:lpstr>Συνιστώμενες προσλήψεις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User</dc:creator>
  <cp:lastModifiedBy>User</cp:lastModifiedBy>
  <cp:revision>31</cp:revision>
  <dcterms:created xsi:type="dcterms:W3CDTF">2012-03-14T09:40:39Z</dcterms:created>
  <dcterms:modified xsi:type="dcterms:W3CDTF">2012-03-18T19:53:49Z</dcterms:modified>
</cp:coreProperties>
</file>