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7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767DDA4-2BFB-4DAA-9F0E-7A65AF6623E2}" type="datetimeFigureOut">
              <a:rPr lang="el-GR" smtClean="0"/>
              <a:t>4/3/2017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194348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67DDA4-2BFB-4DAA-9F0E-7A65AF6623E2}" type="datetimeFigureOut">
              <a:rPr lang="el-GR" smtClean="0"/>
              <a:t>4/3/2017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513547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67DDA4-2BFB-4DAA-9F0E-7A65AF6623E2}" type="datetimeFigureOut">
              <a:rPr lang="el-GR" smtClean="0"/>
              <a:t>4/3/2017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374110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767DDA4-2BFB-4DAA-9F0E-7A65AF6623E2}" type="datetimeFigureOut">
              <a:rPr lang="el-GR" smtClean="0"/>
              <a:t>4/3/2017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349163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767DDA4-2BFB-4DAA-9F0E-7A65AF6623E2}" type="datetimeFigureOut">
              <a:rPr lang="el-GR" smtClean="0"/>
              <a:t>4/3/2017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1069776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767DDA4-2BFB-4DAA-9F0E-7A65AF6623E2}" type="datetimeFigureOut">
              <a:rPr lang="el-GR" smtClean="0"/>
              <a:t>4/3/2017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1755249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767DDA4-2BFB-4DAA-9F0E-7A65AF6623E2}" type="datetimeFigureOut">
              <a:rPr lang="el-GR" smtClean="0"/>
              <a:t>4/3/2017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30261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767DDA4-2BFB-4DAA-9F0E-7A65AF6623E2}" type="datetimeFigureOut">
              <a:rPr lang="el-GR" smtClean="0"/>
              <a:t>4/3/2017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185885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767DDA4-2BFB-4DAA-9F0E-7A65AF6623E2}" type="datetimeFigureOut">
              <a:rPr lang="el-GR" smtClean="0"/>
              <a:t>4/3/2017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1148920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767DDA4-2BFB-4DAA-9F0E-7A65AF6623E2}" type="datetimeFigureOut">
              <a:rPr lang="el-GR" smtClean="0"/>
              <a:t>4/3/2017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268487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767DDA4-2BFB-4DAA-9F0E-7A65AF6623E2}" type="datetimeFigureOut">
              <a:rPr lang="el-GR" smtClean="0"/>
              <a:t>4/3/2017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23882C1-6E5B-46D3-A474-11D57959BBD6}" type="slidenum">
              <a:rPr lang="el-GR" smtClean="0"/>
              <a:t>‹#›</a:t>
            </a:fld>
            <a:endParaRPr lang="el-GR"/>
          </a:p>
        </p:txBody>
      </p:sp>
    </p:spTree>
    <p:extLst>
      <p:ext uri="{BB962C8B-B14F-4D97-AF65-F5344CB8AC3E}">
        <p14:creationId xmlns:p14="http://schemas.microsoft.com/office/powerpoint/2010/main" val="118201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67DDA4-2BFB-4DAA-9F0E-7A65AF6623E2}" type="datetimeFigureOut">
              <a:rPr lang="el-GR" smtClean="0"/>
              <a:t>4/3/2017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882C1-6E5B-46D3-A474-11D57959BBD6}" type="slidenum">
              <a:rPr lang="el-GR" smtClean="0"/>
              <a:t>‹#›</a:t>
            </a:fld>
            <a:endParaRPr lang="el-GR"/>
          </a:p>
        </p:txBody>
      </p:sp>
    </p:spTree>
    <p:extLst>
      <p:ext uri="{BB962C8B-B14F-4D97-AF65-F5344CB8AC3E}">
        <p14:creationId xmlns:p14="http://schemas.microsoft.com/office/powerpoint/2010/main" val="3127488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kt.gr/el/services" TargetMode="External"/><Relationship Id="rId2" Type="http://schemas.openxmlformats.org/officeDocument/2006/relationships/hyperlink" Target="http://eclass.sch.gr/main/portfolio.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1052736"/>
            <a:ext cx="7772400" cy="3960440"/>
          </a:xfrm>
        </p:spPr>
        <p:txBody>
          <a:bodyPr>
            <a:noAutofit/>
          </a:bodyPr>
          <a:lstStyle/>
          <a:p>
            <a:r>
              <a:rPr lang="el-GR" sz="2800" dirty="0" smtClean="0"/>
              <a:t>Η </a:t>
            </a:r>
            <a:r>
              <a:rPr lang="el-GR" sz="2800" dirty="0"/>
              <a:t>διδακτική μέθοδος </a:t>
            </a:r>
            <a:r>
              <a:rPr lang="en-US" sz="2800" b="1" dirty="0"/>
              <a:t>blended</a:t>
            </a:r>
            <a:r>
              <a:rPr lang="el-GR" sz="2800" b="1" dirty="0"/>
              <a:t> </a:t>
            </a:r>
            <a:r>
              <a:rPr lang="en-US" sz="2800" b="1" dirty="0"/>
              <a:t>learning</a:t>
            </a:r>
            <a:r>
              <a:rPr lang="el-GR" sz="2800" b="1" dirty="0"/>
              <a:t> (συνδυαστική μάθηση), </a:t>
            </a:r>
            <a:r>
              <a:rPr lang="el-GR" sz="2800" dirty="0"/>
              <a:t>που στην ουσία είναι η τάση να χρησιμοποιούνται στη διδασκαλία πολλές μέθοδοι παράδοσης του εκπαιδευτικού υλικού στους σπουδαστές και ταυτόχρονα να ενεργοποιούνται πολλοί διαφορετικοί τρόποι αλληλεπίδρασης δασκάλων - σπουδαστών (</a:t>
            </a:r>
            <a:r>
              <a:rPr lang="en-US" sz="2800" dirty="0"/>
              <a:t>White</a:t>
            </a:r>
            <a:r>
              <a:rPr lang="el-GR" sz="2800" dirty="0"/>
              <a:t>, </a:t>
            </a:r>
            <a:r>
              <a:rPr lang="el-GR" sz="2800" dirty="0" smtClean="0"/>
              <a:t>2004)</a:t>
            </a:r>
            <a:endParaRPr lang="el-GR" sz="2800" dirty="0"/>
          </a:p>
        </p:txBody>
      </p:sp>
    </p:spTree>
    <p:extLst>
      <p:ext uri="{BB962C8B-B14F-4D97-AF65-F5344CB8AC3E}">
        <p14:creationId xmlns:p14="http://schemas.microsoft.com/office/powerpoint/2010/main" val="1174468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a:t>
            </a:r>
            <a:r>
              <a:rPr lang="el-GR" dirty="0" smtClean="0"/>
              <a:t> πρακτική </a:t>
            </a:r>
            <a:r>
              <a:rPr lang="el-GR" dirty="0" err="1" smtClean="0"/>
              <a:t>blended</a:t>
            </a:r>
            <a:r>
              <a:rPr lang="el-GR" dirty="0" smtClean="0"/>
              <a:t> </a:t>
            </a:r>
            <a:r>
              <a:rPr lang="el-GR" dirty="0" err="1" smtClean="0"/>
              <a:t>learning</a:t>
            </a:r>
            <a:r>
              <a:rPr lang="el-GR" dirty="0" smtClean="0"/>
              <a:t>:</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Φέρνει τους σπουδαστές σε παραδοσιακές σχολικές τάξεις για διδασκαλία, αλλά ταυτόχρονα φτιάχνει </a:t>
            </a:r>
            <a:r>
              <a:rPr lang="el-GR" dirty="0" err="1" smtClean="0">
                <a:hlinkClick r:id="rId2"/>
              </a:rPr>
              <a:t>κυβερνοσχολεία</a:t>
            </a:r>
            <a:r>
              <a:rPr lang="el-GR" dirty="0" smtClean="0">
                <a:hlinkClick r:id="rId2"/>
              </a:rPr>
              <a:t> </a:t>
            </a:r>
            <a:r>
              <a:rPr lang="el-GR" dirty="0" smtClean="0"/>
              <a:t>στα οποία φοιτούν οι σπουδαστές.</a:t>
            </a:r>
          </a:p>
          <a:p>
            <a:r>
              <a:rPr lang="el-GR" dirty="0" smtClean="0"/>
              <a:t>Στέλνει τους σπουδαστές πίσω από τις οθόνες του Η/Υ για να προωθήσει το διδακτικό της υλικό, αλλά ταυτόχρονα τους στέλνει σε </a:t>
            </a:r>
            <a:r>
              <a:rPr lang="el-GR" dirty="0" smtClean="0">
                <a:hlinkClick r:id="rId3"/>
              </a:rPr>
              <a:t>βιβλιοθήκες </a:t>
            </a:r>
            <a:r>
              <a:rPr lang="el-GR" dirty="0" smtClean="0"/>
              <a:t>για έρευνα.</a:t>
            </a:r>
          </a:p>
          <a:p>
            <a:r>
              <a:rPr lang="el-GR" dirty="0" smtClean="0"/>
              <a:t>Χρησιμοποιεί την </a:t>
            </a:r>
            <a:r>
              <a:rPr lang="el-GR" dirty="0" err="1" smtClean="0"/>
              <a:t>ομαδοκεντρική</a:t>
            </a:r>
            <a:r>
              <a:rPr lang="el-GR" dirty="0" smtClean="0"/>
              <a:t> διδασκαλία και στο διαδίκτυο και στη σχολική αίθουσα, αλλά ταυτόχρονα τροποποιεί το εκπαιδευτικό υλικό ανάλογα με το γνωστικό επίπεδο κάθε σπουδαστή.</a:t>
            </a:r>
          </a:p>
          <a:p>
            <a:r>
              <a:rPr lang="el-GR" dirty="0" smtClean="0"/>
              <a:t>Δημιουργεί κανάλια επικοινωνίας ανάμεσα στους σπουδαστές, μέσα και έξω από το </a:t>
            </a:r>
            <a:r>
              <a:rPr lang="el-GR" dirty="0" smtClean="0"/>
              <a:t>διαδίκτυο( </a:t>
            </a:r>
            <a:r>
              <a:rPr lang="en-US" dirty="0" err="1" smtClean="0"/>
              <a:t>wikies</a:t>
            </a:r>
            <a:r>
              <a:rPr lang="el-GR" dirty="0" smtClean="0"/>
              <a:t>).</a:t>
            </a:r>
            <a:endParaRPr lang="el-GR" dirty="0" smtClean="0"/>
          </a:p>
          <a:p>
            <a:r>
              <a:rPr lang="el-GR" dirty="0" smtClean="0"/>
              <a:t>Χρησιμοποιεί ταυτόχρονα τη σύγχρονη και ασύγχρονη μάθηση.</a:t>
            </a:r>
            <a:br>
              <a:rPr lang="el-GR" dirty="0" smtClean="0"/>
            </a:br>
            <a:endParaRPr lang="el-GR" dirty="0"/>
          </a:p>
        </p:txBody>
      </p:sp>
    </p:spTree>
    <p:extLst>
      <p:ext uri="{BB962C8B-B14F-4D97-AF65-F5344CB8AC3E}">
        <p14:creationId xmlns:p14="http://schemas.microsoft.com/office/powerpoint/2010/main" val="3568435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lstStyle/>
          <a:p>
            <a:r>
              <a:rPr lang="en-US" b="1" dirty="0" smtClean="0"/>
              <a:t>Blended</a:t>
            </a:r>
            <a:r>
              <a:rPr lang="el-GR" b="1" dirty="0" smtClean="0"/>
              <a:t> </a:t>
            </a:r>
            <a:r>
              <a:rPr lang="en-US" b="1" dirty="0" smtClean="0"/>
              <a:t>learning</a:t>
            </a:r>
            <a:r>
              <a:rPr lang="el-GR" dirty="0" smtClean="0"/>
              <a:t> </a:t>
            </a:r>
            <a:endParaRPr lang="el-GR" dirty="0"/>
          </a:p>
        </p:txBody>
      </p:sp>
      <p:sp>
        <p:nvSpPr>
          <p:cNvPr id="3" name="Θέση περιεχομένου 2"/>
          <p:cNvSpPr>
            <a:spLocks noGrp="1"/>
          </p:cNvSpPr>
          <p:nvPr>
            <p:ph idx="1"/>
          </p:nvPr>
        </p:nvSpPr>
        <p:spPr>
          <a:xfrm>
            <a:off x="457200" y="1196752"/>
            <a:ext cx="8229600" cy="4929411"/>
          </a:xfrm>
        </p:spPr>
        <p:txBody>
          <a:bodyPr>
            <a:normAutofit fontScale="77500" lnSpcReduction="20000"/>
          </a:bodyPr>
          <a:lstStyle/>
          <a:p>
            <a:pPr marL="0" indent="0">
              <a:buNone/>
            </a:pPr>
            <a:r>
              <a:rPr lang="el-GR" dirty="0"/>
              <a:t> </a:t>
            </a:r>
            <a:r>
              <a:rPr lang="el-GR" dirty="0" smtClean="0"/>
              <a:t>    Η «συνδυαστική </a:t>
            </a:r>
            <a:r>
              <a:rPr lang="el-GR" dirty="0"/>
              <a:t>μάθηση» είναι ο συνδυασμός δύο μεθόδων διδασκαλίας: της παραδοσιακής διδασκαλίας μέσα σε συμβατική σχολική τάξη (</a:t>
            </a:r>
            <a:r>
              <a:rPr lang="en-US" dirty="0"/>
              <a:t>face</a:t>
            </a:r>
            <a:r>
              <a:rPr lang="el-GR" dirty="0"/>
              <a:t>-</a:t>
            </a:r>
            <a:r>
              <a:rPr lang="en-US" dirty="0"/>
              <a:t>to</a:t>
            </a:r>
            <a:r>
              <a:rPr lang="el-GR" dirty="0"/>
              <a:t>-</a:t>
            </a:r>
            <a:r>
              <a:rPr lang="en-US" dirty="0"/>
              <a:t>face</a:t>
            </a:r>
            <a:r>
              <a:rPr lang="el-GR" dirty="0"/>
              <a:t> </a:t>
            </a:r>
            <a:r>
              <a:rPr lang="en-US" dirty="0"/>
              <a:t>learning</a:t>
            </a:r>
            <a:r>
              <a:rPr lang="el-GR" dirty="0"/>
              <a:t>) και της διδασκαλίας μέσω ηλεκτρονικού υπολογιστή συνδεδεμένου στο διαδίκτυο (</a:t>
            </a:r>
            <a:r>
              <a:rPr lang="en-US" dirty="0"/>
              <a:t>on</a:t>
            </a:r>
            <a:r>
              <a:rPr lang="el-GR" dirty="0"/>
              <a:t> </a:t>
            </a:r>
            <a:r>
              <a:rPr lang="en-US" dirty="0"/>
              <a:t>line</a:t>
            </a:r>
            <a:r>
              <a:rPr lang="el-GR" dirty="0"/>
              <a:t> </a:t>
            </a:r>
            <a:r>
              <a:rPr lang="en-US" dirty="0"/>
              <a:t>learning</a:t>
            </a:r>
            <a:r>
              <a:rPr lang="el-GR" dirty="0"/>
              <a:t>). Η συνδυαστική μάθηση χρησιμοποιεί κυρίως την ασύγχρονη μάθηση και είναι αρκετά διαδεδομένη στο εξωτερικό, ιδιαίτερα στις Ηνωμένες Πολιτείες. Τον Αύγουστο του 2001 μία έρευνα αγοράς έδειξε ότι περίπου 1,3 εκατομμύρια σπουδαστές της τριτοβάθμιας εκπαίδευσης στις Η.Π.Α. προτιμούν τη συνδυαστική μάθηση. Το Εθνικό Κέντρο Εκπαιδευτικής Στατιστικής των Η.Π.Α. αναφέρει ότι στο ακαδημαϊκό έτος του 1999-2000, το 8% των προπτυχιακών και το 10% των μεταπτυχιακών φοιτητών συμμετέχουν στην εξ αποστάσεως εκπαίδευση με τη μέθοδο της συνδυαστικής μάθησης. </a:t>
            </a:r>
          </a:p>
        </p:txBody>
      </p:sp>
    </p:spTree>
    <p:extLst>
      <p:ext uri="{BB962C8B-B14F-4D97-AF65-F5344CB8AC3E}">
        <p14:creationId xmlns:p14="http://schemas.microsoft.com/office/powerpoint/2010/main" val="4068516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Πλεονέκτημα </a:t>
            </a:r>
            <a:r>
              <a:rPr lang="el-GR" dirty="0"/>
              <a:t>της συνδυαστικής μάθησης </a:t>
            </a:r>
          </a:p>
        </p:txBody>
      </p:sp>
      <p:sp>
        <p:nvSpPr>
          <p:cNvPr id="3" name="Θέση περιεχομένου 2"/>
          <p:cNvSpPr>
            <a:spLocks noGrp="1"/>
          </p:cNvSpPr>
          <p:nvPr>
            <p:ph idx="1"/>
          </p:nvPr>
        </p:nvSpPr>
        <p:spPr/>
        <p:txBody>
          <a:bodyPr>
            <a:normAutofit fontScale="92500" lnSpcReduction="20000"/>
          </a:bodyPr>
          <a:lstStyle/>
          <a:p>
            <a:r>
              <a:rPr lang="el-GR" dirty="0"/>
              <a:t>Το βασικό πλεονέκτημα της συνδυαστικής μάθησης είναι το ότι αυτού του είδους η μαθησιακή πρακτική μπορεί να αντικαταστήσει το συγχρονικό τρόπο διδασκαλίας σε συμβατικές σχολικές αίθουσες δίνοντας έτσι την ευκαιρία και στον εκπαιδευτή να οργανώσει καλύτερα τη διδασκαλία του με βάση το ιδιαίτερο γνωστικό επίπεδο του εκπαιδευόμενου αλλά ταυτόχρονα βοηθά τον ίδιο τον εκπαιδευόμενο να μάθει με το δικό του ρυθμό, χωρίς να νιώθει αποκομμένος από το σύνολο των συμφοιτητών του. </a:t>
            </a:r>
          </a:p>
          <a:p>
            <a:endParaRPr lang="el-GR" dirty="0"/>
          </a:p>
        </p:txBody>
      </p:sp>
    </p:spTree>
    <p:extLst>
      <p:ext uri="{BB962C8B-B14F-4D97-AF65-F5344CB8AC3E}">
        <p14:creationId xmlns:p14="http://schemas.microsoft.com/office/powerpoint/2010/main" val="217759006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179</Words>
  <Application>Microsoft Office PowerPoint</Application>
  <PresentationFormat>Προβολή στην οθόνη (4:3)</PresentationFormat>
  <Paragraphs>11</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Η διδακτική μέθοδος blended learning (συνδυαστική μάθηση), που στην ουσία είναι η τάση να χρησιμοποιούνται στη διδασκαλία πολλές μέθοδοι παράδοσης του εκπαιδευτικού υλικού στους σπουδαστές και ταυτόχρονα να ενεργοποιούνται πολλοί διαφορετικοί τρόποι αλληλεπίδρασης δασκάλων - σπουδαστών (White, 2004)</vt:lpstr>
      <vt:lpstr>Η πρακτική blended learning:</vt:lpstr>
      <vt:lpstr>Blended learning </vt:lpstr>
      <vt:lpstr>Πλεονέκτημα της συνδυαστικής μάθησης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διδακτική μέθοδος blended learning (συνδυαστική μάθηση), που στην ουσία είναι η τάση να χρησιμοποιούνται στη διδασκαλία πολλές μέθοδοι παράδοσης του εκπαιδευτικού υλικού στους σπουδαστές και ταυτόχρονα να ενεργοποιούνται πολλοί διαφορετικοί τρόποι αλληλεπίδρασης δασκάλων - σπουδαστών (White, 2004</dc:title>
  <dc:creator>θάνος</dc:creator>
  <cp:lastModifiedBy>θάνος</cp:lastModifiedBy>
  <cp:revision>6</cp:revision>
  <dcterms:created xsi:type="dcterms:W3CDTF">2017-02-27T09:16:58Z</dcterms:created>
  <dcterms:modified xsi:type="dcterms:W3CDTF">2017-03-04T06:37:22Z</dcterms:modified>
</cp:coreProperties>
</file>