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0" y="-16933"/>
            <a:ext cx="863600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Freeform 1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7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87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43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4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62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8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18403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2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153" y="2160983"/>
            <a:ext cx="38292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3205" y="2160983"/>
            <a:ext cx="38307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47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6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0" cy="55264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1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833" y="1502230"/>
            <a:ext cx="4877404" cy="914400"/>
          </a:xfrm>
        </p:spPr>
        <p:txBody>
          <a:bodyPr/>
          <a:lstStyle/>
          <a:p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ΑΝΟΣΟΛΟΓΙΑ</a:t>
            </a:r>
            <a:endParaRPr lang="el-G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71801"/>
            <a:ext cx="7081762" cy="2237013"/>
          </a:xfrm>
        </p:spPr>
        <p:txBody>
          <a:bodyPr>
            <a:normAutofit fontScale="85000" lnSpcReduction="20000"/>
          </a:bodyPr>
          <a:lstStyle/>
          <a:p>
            <a:r>
              <a:rPr lang="el-GR" sz="5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ΚΟΥΤΣΟΛΙΑΚΟΥ ΜΑΡΙΑ</a:t>
            </a:r>
          </a:p>
          <a:p>
            <a:endParaRPr lang="el-GR" sz="5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5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ΑΣΠΑΙΤΕ 2013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03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89" y="79663"/>
            <a:ext cx="8596668" cy="598714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ΟΡΙΣΜΟΣ</a:t>
            </a:r>
            <a:endParaRPr lang="el-GR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89" y="678376"/>
            <a:ext cx="10555238" cy="617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Ανοσολογία είναι ο κλάδος </a:t>
            </a: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επιστήμης που εξετάζει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τον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τρόπο λειτουργίας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ανοσολογικού συστήματος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73" y="6101628"/>
            <a:ext cx="1304925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90" y="606038"/>
            <a:ext cx="4696692" cy="44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ΑΝΟΣΟΛΟΓΙΚΟ ΣΥΣΤΗΜΑ</a:t>
            </a:r>
            <a:r>
              <a:rPr lang="el-GR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193145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ένα οργανωμένο αμυντικό σύστημα που αποτελείται από διάφορες ομάδες κυττάρων και έχει ως στόχο την προστασία μας. </a:t>
            </a: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ΑΝΤΙΓΟΝΟ</a:t>
            </a:r>
          </a:p>
          <a:p>
            <a:pPr marL="0" indent="0">
              <a:buNone/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ουσία η οποία είναι σε θέση να διεγείρει το ανοσολογικό σύστημα ώστε να δημιουργεί μια ειδική αντίδραση εναντίον της(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Ag)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413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ΕΙΔΗ ΑΜΥΝΑΣ</a:t>
            </a:r>
            <a:endParaRPr lang="el-GR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9329"/>
            <a:ext cx="8596668" cy="4882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l-GR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</a:t>
            </a:r>
            <a:r>
              <a:rPr lang="el-G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ειδική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στην οποία γίνεται αντιληπτός ο εισβολέας και αντιμετωπίζεται με γενικά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μέτρα,χωρίς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γίνεται ειδική αναγνώρισή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του.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l-GR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Ειδική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στην οποία πραγματοποιείται ακριβής αναγνώριση του εισβολέα και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δημιουργείται εξειδικευμένη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αντιμετώπισή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του.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26" y="240685"/>
            <a:ext cx="8879147" cy="778329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ΜΗ ΕΙΔΙΚΗ</a:t>
            </a:r>
            <a:endParaRPr lang="el-GR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5" y="868383"/>
            <a:ext cx="9893714" cy="476773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l-GR" sz="2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Δέρμα-Βλεννογόνοι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(δέρμα)                                                    (βλεννογόνοι μύτης)</a:t>
            </a:r>
            <a:endParaRPr lang="el-G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5" y="1527463"/>
            <a:ext cx="4262929" cy="314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7" y="1477984"/>
            <a:ext cx="5237019" cy="3197924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  <a:effectLst>
            <a:innerShdw blurRad="203200">
              <a:schemeClr val="tx1">
                <a:lumMod val="65000"/>
                <a:lumOff val="35000"/>
                <a:alpha val="69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527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62" y="57150"/>
            <a:ext cx="8596668" cy="647700"/>
          </a:xfrm>
        </p:spPr>
        <p:txBody>
          <a:bodyPr>
            <a:normAutofit/>
          </a:bodyPr>
          <a:lstStyle/>
          <a:p>
            <a:r>
              <a:rPr lang="el-G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ΜΗ ΕΙΔΙΚΗ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0172700" cy="603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l-GR" sz="2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Παγίδες </a:t>
            </a:r>
            <a:r>
              <a:rPr lang="el-GR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να τους καθηλώνει ή να </a:t>
            </a:r>
            <a:r>
              <a:rPr lang="el-GR" sz="2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τους καταστρέφει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(τρίχες στη μύτη)                            (βλέννα στους βλεννογόνους)  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(υδροχλωρικό οξύ στο στομάχι)                           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7" y="1207468"/>
            <a:ext cx="3875809" cy="234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99" y="1207468"/>
            <a:ext cx="2673784" cy="234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836" y="3891395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26" y="235527"/>
            <a:ext cx="8814877" cy="658091"/>
          </a:xfrm>
        </p:spPr>
        <p:txBody>
          <a:bodyPr>
            <a:normAutofit/>
          </a:bodyPr>
          <a:lstStyle/>
          <a:p>
            <a:r>
              <a:rPr lang="el-G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ΜΗ ΕΙΔΙΚΗ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3618"/>
            <a:ext cx="10401300" cy="585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l-GR" sz="2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Περιπόλους άγρυπνων κυττάρων-μικροοργανισμών-σωματιδίων.</a:t>
            </a:r>
          </a:p>
          <a:p>
            <a:pPr marL="0" indent="0">
              <a:buNone/>
            </a:pPr>
            <a:endParaRPr lang="el-GR" sz="28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(φαγοκύτταρα)                                     (μικροοργανισμοί-σωματίδια)</a:t>
            </a:r>
            <a:endParaRPr lang="el-G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6" y="1920153"/>
            <a:ext cx="4185610" cy="3046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77" y="1738529"/>
            <a:ext cx="5119978" cy="32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97" y="72736"/>
            <a:ext cx="8596668" cy="644237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ΕΙΔΙΚΗ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" y="716973"/>
            <a:ext cx="11575473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-Παραγωγή </a:t>
            </a:r>
            <a:r>
              <a:rPr lang="el-G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εξειδικευμένων πρωτεϊνών (αντισώματα </a:t>
            </a:r>
            <a:r>
              <a:rPr lang="el-G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ανοσοσφαιρίνες</a:t>
            </a:r>
            <a:r>
              <a:rPr lang="el-G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και/ή κάποιων εξειδικευμένων λεμφοκυττάρων (Τ-λεμφοκύτταρα</a:t>
            </a:r>
            <a:r>
              <a:rPr lang="el-G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l-G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(αντισώματα)                                       (Τ-λεμφοκύτταρα)</a:t>
            </a:r>
          </a:p>
          <a:p>
            <a:pPr marL="0" indent="0">
              <a:buNone/>
            </a:pPr>
            <a:endParaRPr lang="el-G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1939202"/>
            <a:ext cx="4405746" cy="3245861"/>
          </a:xfrm>
          <a:prstGeom prst="rect">
            <a:avLst/>
          </a:prstGeom>
        </p:spPr>
      </p:pic>
      <p:pic>
        <p:nvPicPr>
          <p:cNvPr id="1028" name="Picture 4" descr="http://www.ede.gr/wp-content/uploads/2012/02/vlasto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38" y="1939203"/>
            <a:ext cx="4703907" cy="32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 HD - Strawberry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 HD - Strawberry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 name="Facet HD - Strawberr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182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ΑΝΟΣΟΛΟΓΙΑ</vt:lpstr>
      <vt:lpstr>ΟΡΙΣΜΟΣ</vt:lpstr>
      <vt:lpstr>ΑΝΟΣΟΛΟΓΙΚΟ ΣΥΣΤΗΜΑ </vt:lpstr>
      <vt:lpstr>ΕΙΔΗ ΑΜΥΝΑΣ</vt:lpstr>
      <vt:lpstr>ΜΗ ΕΙΔΙΚΗ</vt:lpstr>
      <vt:lpstr>ΜΗ ΕΙΔΙΚΗ</vt:lpstr>
      <vt:lpstr>ΜΗ ΕΙΔΙΚΗ</vt:lpstr>
      <vt:lpstr>ΕΙΔΙΚΗ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ΑΝΟΣΟΛΟΓΙΑ</dc:title>
  <dc:creator>ανδρεας</dc:creator>
  <cp:lastModifiedBy>ανδρεας</cp:lastModifiedBy>
  <cp:revision>36</cp:revision>
  <dcterms:created xsi:type="dcterms:W3CDTF">2013-02-02T17:17:43Z</dcterms:created>
  <dcterms:modified xsi:type="dcterms:W3CDTF">2013-02-03T12:17:06Z</dcterms:modified>
</cp:coreProperties>
</file>