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4" r:id="rId5"/>
    <p:sldId id="275" r:id="rId6"/>
    <p:sldId id="260" r:id="rId7"/>
    <p:sldId id="261" r:id="rId8"/>
    <p:sldId id="273" r:id="rId9"/>
    <p:sldId id="262" r:id="rId10"/>
    <p:sldId id="272" r:id="rId11"/>
    <p:sldId id="264" r:id="rId12"/>
    <p:sldId id="265" r:id="rId13"/>
    <p:sldId id="266" r:id="rId14"/>
    <p:sldId id="267" r:id="rId15"/>
    <p:sldId id="276" r:id="rId16"/>
    <p:sldId id="270" r:id="rId17"/>
    <p:sldId id="277" r:id="rId18"/>
    <p:sldId id="268" r:id="rId19"/>
    <p:sldId id="278" r:id="rId20"/>
    <p:sldId id="271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 varScale="1">
        <p:scale>
          <a:sx n="80" d="100"/>
          <a:sy n="80" d="100"/>
        </p:scale>
        <p:origin x="-14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de-orest.evr.sch.gr/" TargetMode="External"/><Relationship Id="rId7" Type="http://schemas.openxmlformats.org/officeDocument/2006/relationships/hyperlink" Target="https://blog.beeing.gr/" TargetMode="External"/><Relationship Id="rId2" Type="http://schemas.openxmlformats.org/officeDocument/2006/relationships/hyperlink" Target="http://files.aspete.gr/eppaikpesyp/eppaikpesyp2020_2021/theory_fram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lissognosi.blogspot.com/" TargetMode="External"/><Relationship Id="rId5" Type="http://schemas.openxmlformats.org/officeDocument/2006/relationships/hyperlink" Target="https://www.honeymell.com/" TargetMode="External"/><Relationship Id="rId4" Type="http://schemas.openxmlformats.org/officeDocument/2006/relationships/hyperlink" Target="https://www.youtube.com/watch?v=zZVOpVmI9a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316023734_4120313521425733_7958618692821827010_n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316000227_5864114940318917_3478936977607473684_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8" name="Picture 4" descr="e-μάθημα - Ξένες Γλώσσες Βατουσιάδη , Κατερίν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428728" y="2500306"/>
            <a:ext cx="56436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Τομέας Γεωπονίας, Τροφίμων και Περιβάλλοντος</a:t>
            </a: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Ειδικότητα: Τεχνικός Ζωικής Παραγωγής</a:t>
            </a: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ΚΕΦΑΛΑΙΟ 2: </a:t>
            </a:r>
            <a:r>
              <a:rPr lang="el-GR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Το Μελίσσι </a:t>
            </a:r>
            <a:r>
              <a:rPr lang="el-G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ως Παραγωγικός              Οργανισμός</a:t>
            </a:r>
            <a:endParaRPr lang="el-GR" sz="2000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b="1" u="sng" dirty="0" smtClean="0">
                <a:latin typeface="Times New Roman" pitchFamily="18" charset="0"/>
                <a:cs typeface="Times New Roman" pitchFamily="18" charset="0"/>
              </a:rPr>
              <a:t>Γ’ ΕΠΑ.Λ </a:t>
            </a:r>
          </a:p>
          <a:p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Υπεύθυνη Καθηγήτρια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Νικολάου Αικατερίνη</a:t>
            </a:r>
          </a:p>
          <a:p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Σχολικό Έτος 2022-2023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500166" y="1643050"/>
            <a:ext cx="55721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Μελισσοκομία - Σηροτροφία</a:t>
            </a:r>
            <a:endParaRPr lang="el-GR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939784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Φύλλο Εργασίας </a:t>
            </a:r>
            <a:r>
              <a:rPr lang="el-GR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el-GR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Παρατηρήστε το κοινό βίντεο και την παρακάτω φωτογραφία.</a:t>
            </a:r>
          </a:p>
          <a:p>
            <a:pPr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Ερώτηση 1: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Πού και πώς γεννάται μια μέλισσα; </a:t>
            </a:r>
          </a:p>
          <a:p>
            <a:pPr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Ερώτηση 2: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Με ποιο τρόπο συμμετέχει η κάθε μέλισσα στη διαδικασία γέννησης μιας άλλης μέλισσας;</a:t>
            </a:r>
          </a:p>
          <a:p>
            <a:pPr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7" name="Picture 4" descr="Η φυσιολογία της Μέλισσας &amp; η ζωή στην κυψέλη - Πληροφοριακό υλικό &amp;  εικόνες αναφοράς ~ Los Ni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5210183" cy="3071834"/>
          </a:xfrm>
          <a:prstGeom prst="rect">
            <a:avLst/>
          </a:prstGeom>
          <a:noFill/>
        </p:spPr>
      </p:pic>
      <p:sp>
        <p:nvSpPr>
          <p:cNvPr id="8" name="7 - Στρογγυλεμένο ορθογώνιο"/>
          <p:cNvSpPr/>
          <p:nvPr/>
        </p:nvSpPr>
        <p:spPr>
          <a:xfrm>
            <a:off x="2214546" y="5857892"/>
            <a:ext cx="4714908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Γαμήλιο Ταξίδι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97467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Μία εβδομάδα μετά την έξοδο από το κελί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8 – 10 κηφήνες σύζευξη στον αέρα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12 – 5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μ.μ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θ&gt;20</a:t>
            </a:r>
            <a:r>
              <a:rPr lang="el-GR" sz="2400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αίθριος ουρανός, ταχύτητα ανέμου 28χλμ/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&lt;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Σημάδι ζευγαρώματος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Θάνατος κηφήνα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87- 200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εκατομμ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σπερματοζωάρια με 7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εκατομμ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στην σπερματοθήκη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Το ζευγάρωμα της Βασίλισσας - beeing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4" name="AutoShape 4" descr="Το ζευγάρωμα της Βασίλισσας - beeing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6" name="Picture 6" descr="https://blog.beeing.gr/wp-content/uploads/2016/12/28-12-16-21-34-Office-Lens-103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612"/>
            <a:ext cx="3786214" cy="1857388"/>
          </a:xfrm>
          <a:prstGeom prst="rect">
            <a:avLst/>
          </a:prstGeom>
          <a:noFill/>
        </p:spPr>
      </p:pic>
      <p:pic>
        <p:nvPicPr>
          <p:cNvPr id="10248" name="Picture 8" descr="Τσιμίνης Μελισσοκομία - To sex μειώνει την όραση της βασίλισσας. -Μετά τη  γονιμοποίηση, οι βασίλισσες χάνουν μέρος της όρασης τους, και συχνά τον  δρόμο τους.- Οι βασίλισσες ξεκινούν πτήσεις ζευγαρώματος για αρκετέ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929198"/>
            <a:ext cx="2857520" cy="17240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6929486" cy="71438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Διαφοροποίηση Μελισσών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214810" y="1714488"/>
            <a:ext cx="886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ΑΥΓΟ</a:t>
            </a: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5 - Ευθύγραμμο βέλος σύνδεσης"/>
          <p:cNvCxnSpPr>
            <a:stCxn id="4" idx="1"/>
          </p:cNvCxnSpPr>
          <p:nvPr/>
        </p:nvCxnSpPr>
        <p:spPr>
          <a:xfrm rot="10800000" flipV="1">
            <a:off x="3000364" y="1914543"/>
            <a:ext cx="1214446" cy="6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stCxn id="4" idx="3"/>
          </p:cNvCxnSpPr>
          <p:nvPr/>
        </p:nvCxnSpPr>
        <p:spPr>
          <a:xfrm>
            <a:off x="5100822" y="1914543"/>
            <a:ext cx="971376" cy="728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2000232" y="2714620"/>
            <a:ext cx="265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Γονιμοποιημένο (κελιά)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86446" y="2786058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Αγονιμοποίητο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2071670" y="3143248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2714612" y="3143248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1285852" y="3786190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Λίγη τροφή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857488" y="3714752"/>
            <a:ext cx="1814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Πολλή τροφή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Βασιλικός πολτός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17 - Ευθύγραμμο βέλος σύνδεσης"/>
          <p:cNvCxnSpPr>
            <a:stCxn id="15" idx="2"/>
          </p:cNvCxnSpPr>
          <p:nvPr/>
        </p:nvCxnSpPr>
        <p:spPr>
          <a:xfrm rot="5400000">
            <a:off x="1191297" y="4923796"/>
            <a:ext cx="1528716" cy="53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6" idx="2"/>
          </p:cNvCxnSpPr>
          <p:nvPr/>
        </p:nvCxnSpPr>
        <p:spPr>
          <a:xfrm rot="16200000" flipH="1">
            <a:off x="3401322" y="5401592"/>
            <a:ext cx="748262" cy="214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10" idx="2"/>
          </p:cNvCxnSpPr>
          <p:nvPr/>
        </p:nvCxnSpPr>
        <p:spPr>
          <a:xfrm rot="5400000">
            <a:off x="5385144" y="4444726"/>
            <a:ext cx="2528848" cy="1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1428728" y="6000768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Εργάτρια</a:t>
            </a:r>
          </a:p>
          <a:p>
            <a:pPr algn="ctr"/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21 μέρες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3286116" y="6000768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Βασίλισσα</a:t>
            </a:r>
          </a:p>
          <a:p>
            <a:pPr algn="ctr"/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16 μέρες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6143636" y="5929330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Κηφήνας</a:t>
            </a:r>
          </a:p>
          <a:p>
            <a:pPr algn="ctr"/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24 μέρες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Η κοινωνία των μελισσών - Bee story 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08" name="AutoShape 4" descr="Η κοινωνία των μελισσών - Bee story 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0" name="AutoShape 6" descr="Η κοινωνία των μελισσών - Bee story 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2" name="Picture 8" descr="Μέλισσες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51"/>
            <a:ext cx="6215106" cy="135732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Ομαδικό Φύλλο Αξιολόγησης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07209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ΑΣΚΗΣΗ 1.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Να συμπληρώσετε το παρακάτω σταυρόλεξο.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1928794" y="2500306"/>
          <a:ext cx="4429152" cy="4572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632736"/>
                <a:gridCol w="632736"/>
                <a:gridCol w="632736"/>
                <a:gridCol w="632736"/>
                <a:gridCol w="632736"/>
                <a:gridCol w="632736"/>
                <a:gridCol w="632736"/>
              </a:tblGrid>
              <a:tr h="370840"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- Πίνακας"/>
          <p:cNvGraphicFramePr>
            <a:graphicFrameLocks noGrp="1"/>
          </p:cNvGraphicFramePr>
          <p:nvPr/>
        </p:nvGraphicFramePr>
        <p:xfrm>
          <a:off x="3214678" y="3000372"/>
          <a:ext cx="48577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3"/>
                <a:gridCol w="607223"/>
                <a:gridCol w="607223"/>
                <a:gridCol w="607223"/>
                <a:gridCol w="607223"/>
                <a:gridCol w="607223"/>
                <a:gridCol w="607223"/>
                <a:gridCol w="607223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Ε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571472" y="3500438"/>
          <a:ext cx="595312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58"/>
                <a:gridCol w="661458"/>
                <a:gridCol w="661458"/>
                <a:gridCol w="661458"/>
                <a:gridCol w="661458"/>
                <a:gridCol w="661458"/>
                <a:gridCol w="661458"/>
                <a:gridCol w="661458"/>
                <a:gridCol w="661458"/>
              </a:tblGrid>
              <a:tr h="4572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- Πίνακας"/>
          <p:cNvGraphicFramePr>
            <a:graphicFrameLocks noGrp="1"/>
          </p:cNvGraphicFramePr>
          <p:nvPr/>
        </p:nvGraphicFramePr>
        <p:xfrm>
          <a:off x="142844" y="4071942"/>
          <a:ext cx="371474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24"/>
                <a:gridCol w="619124"/>
                <a:gridCol w="619124"/>
                <a:gridCol w="619124"/>
                <a:gridCol w="619124"/>
                <a:gridCol w="619124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Ι</a:t>
                      </a:r>
                      <a:endParaRPr lang="el-G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428596" y="4857760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Οριζόντια: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Έτσι καλείται το « ταξίδι » της σύζευξης.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Ταΐζει τους γόνους και κλείνει τα κελιά.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να γίνει το αυγό βασίλισσα χρειάζεται σίγουρα  … πολτός.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κηφήνας αφήνει τα αναπαραγωγικά του όργανα στη βασίλισσα. Αυτό καλείται … ζευγαρώματος.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429388" y="25003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814390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572264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3929058" y="4143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</a:t>
            </a:r>
            <a:endParaRPr lang="el-G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ΑΣΚΗΣΗ 2.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Χαρακτηρίστε τις παρακάτω προτάσεις  με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για τη σωστή και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για τη λάθος.</a:t>
            </a:r>
          </a:p>
          <a:p>
            <a:pPr marL="0" indent="0"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Η βασίλισσα μπορεί να γεννήσει βασίλισσες και κηφήνες.</a:t>
            </a:r>
          </a:p>
          <a:p>
            <a:pPr marL="514350" indent="-514350">
              <a:buFont typeface="+mj-lt"/>
              <a:buAutoNum type="romanUcPeriod"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Το γαμήλιο ταξίδι δεν αναβάλλεται σε καμία περίπτωση.</a:t>
            </a:r>
          </a:p>
          <a:p>
            <a:pPr marL="514350" indent="-514350">
              <a:buFont typeface="+mj-lt"/>
              <a:buAutoNum type="romanUcPeriod"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Ο κηφήνας γεννιέται από αγονιμοποίητο αυγό.</a:t>
            </a:r>
          </a:p>
          <a:p>
            <a:pPr marL="514350" indent="-514350">
              <a:buFont typeface="+mj-lt"/>
              <a:buAutoNum type="romanUcPeriod"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Ο κηφήνας μετά τη γονιμοποίηση πεθαίνει.</a:t>
            </a:r>
          </a:p>
          <a:p>
            <a:pPr marL="514350" indent="-514350">
              <a:buFont typeface="+mj-lt"/>
              <a:buAutoNum type="romanUcPeriod"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αρχείο λήψη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286388"/>
            <a:ext cx="2095500" cy="13944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Ατομική Ρουμπρίκα Αξιολόγησης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00200"/>
            <a:ext cx="821537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Να συμπληρώσετε ατομικά την παρακάτω ρουμπρίκα για την αξιολόγηση της συνεργασίας των ομάδων (ρουμπρίκα </a:t>
            </a:r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αυτοαξιολόγησης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ετεροαξιολόγησης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85720" y="3286124"/>
          <a:ext cx="8643997" cy="257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5963"/>
                <a:gridCol w="1571636"/>
                <a:gridCol w="1493054"/>
                <a:gridCol w="1414472"/>
                <a:gridCol w="2278872"/>
              </a:tblGrid>
              <a:tr h="405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Μέλη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Κριτήρια</a:t>
                      </a:r>
                      <a:endParaRPr lang="el-G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885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Γρήγορη Οργάνωση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Συμμετοχή</a:t>
                      </a:r>
                      <a:endParaRPr lang="el-G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Ικανότητα</a:t>
                      </a:r>
                      <a:r>
                        <a:rPr lang="el-GR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l-G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Επικοινωνίας</a:t>
                      </a:r>
                      <a:endParaRPr lang="el-G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Ικανότητα Χρονοπρογραμματισμού</a:t>
                      </a:r>
                      <a:endParaRPr lang="el-G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753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Γραμματέας</a:t>
                      </a:r>
                      <a:endParaRPr lang="el-G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753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Εκπρόσωπος</a:t>
                      </a:r>
                      <a:endParaRPr lang="el-G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l-GR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753">
                <a:tc gridSpan="5">
                  <a:txBody>
                    <a:bodyPr/>
                    <a:lstStyle/>
                    <a:p>
                      <a:pPr algn="ctr"/>
                      <a:r>
                        <a:rPr lang="el-GR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l-GR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πολύ χαμηλή, 2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l-GR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χαμηλή, 3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l-GR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μέτρια, 4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l-GR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υψηλή,</a:t>
                      </a:r>
                      <a:r>
                        <a:rPr lang="el-GR" sz="14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l-GR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πολύ υψηλή</a:t>
                      </a:r>
                      <a:endParaRPr lang="el-GR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l-GR" dirty="0" smtClean="0"/>
              <a:t>Ανακεφαλαίωση</a:t>
            </a:r>
            <a:endParaRPr lang="el-GR" dirty="0"/>
          </a:p>
        </p:txBody>
      </p:sp>
      <p:sp>
        <p:nvSpPr>
          <p:cNvPr id="4" name="3 - Διάγραμμα ροής: Διεργασία"/>
          <p:cNvSpPr/>
          <p:nvPr/>
        </p:nvSpPr>
        <p:spPr>
          <a:xfrm>
            <a:off x="3786182" y="1500174"/>
            <a:ext cx="1285884" cy="42862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Μέλισσα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3000364" y="192880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stCxn id="4" idx="2"/>
          </p:cNvCxnSpPr>
          <p:nvPr/>
        </p:nvCxnSpPr>
        <p:spPr>
          <a:xfrm rot="5400000">
            <a:off x="4179091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5072066" y="1928802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/>
          <p:cNvSpPr/>
          <p:nvPr/>
        </p:nvSpPr>
        <p:spPr>
          <a:xfrm>
            <a:off x="1714480" y="2285992"/>
            <a:ext cx="1571636" cy="5000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εργάτρια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3571868" y="2500306"/>
            <a:ext cx="1704988" cy="5619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βασίλισσα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5429256" y="2428868"/>
            <a:ext cx="1571636" cy="5000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κηφήνας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6" name="15 - Γωνιακή σύνδεση"/>
          <p:cNvCxnSpPr>
            <a:stCxn id="13" idx="4"/>
            <a:endCxn id="14" idx="4"/>
          </p:cNvCxnSpPr>
          <p:nvPr/>
        </p:nvCxnSpPr>
        <p:spPr>
          <a:xfrm rot="5400000" flipH="1" flipV="1">
            <a:off x="5253042" y="2100254"/>
            <a:ext cx="133352" cy="1790712"/>
          </a:xfrm>
          <a:prstGeom prst="bentConnector3">
            <a:avLst>
              <a:gd name="adj1" fmla="val -2571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5400000">
            <a:off x="5143504" y="36433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Ορθογώνιο"/>
          <p:cNvSpPr/>
          <p:nvPr/>
        </p:nvSpPr>
        <p:spPr>
          <a:xfrm>
            <a:off x="4714876" y="3929066"/>
            <a:ext cx="128588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Γαμήλιο ταξίδι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2" name="21 - Ευθύγραμμο βέλος σύνδεσης"/>
          <p:cNvCxnSpPr>
            <a:stCxn id="20" idx="2"/>
          </p:cNvCxnSpPr>
          <p:nvPr/>
        </p:nvCxnSpPr>
        <p:spPr>
          <a:xfrm rot="5400000">
            <a:off x="5107785" y="475060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Έλλειψη"/>
          <p:cNvSpPr/>
          <p:nvPr/>
        </p:nvSpPr>
        <p:spPr>
          <a:xfrm>
            <a:off x="4857752" y="5072074"/>
            <a:ext cx="1000132" cy="5000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αυγά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25" name="24 - Ευθύγραμμο βέλος σύνδεσης"/>
          <p:cNvCxnSpPr>
            <a:stCxn id="12" idx="4"/>
          </p:cNvCxnSpPr>
          <p:nvPr/>
        </p:nvCxnSpPr>
        <p:spPr>
          <a:xfrm rot="5400000">
            <a:off x="2071670" y="321468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Ορθογώνιο"/>
          <p:cNvSpPr/>
          <p:nvPr/>
        </p:nvSpPr>
        <p:spPr>
          <a:xfrm>
            <a:off x="1285852" y="3643314"/>
            <a:ext cx="2643206" cy="1000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Τρέφει τους γόνους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Φροντίζει το μελίσσι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Εργασία για το σπίτι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757758"/>
          </a:xfrm>
        </p:spPr>
        <p:txBody>
          <a:bodyPr/>
          <a:lstStyle/>
          <a:p>
            <a:pPr>
              <a:buNone/>
            </a:pPr>
            <a:endParaRPr lang="el-GR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900" b="1" dirty="0" smtClean="0">
                <a:latin typeface="Times New Roman" pitchFamily="18" charset="0"/>
                <a:cs typeface="Times New Roman" pitchFamily="18" charset="0"/>
              </a:rPr>
              <a:t>Πώς συμμετέχουν οι εργάτριες στη διαδικασία γέννησης μιας μέλισσας;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Η εργασία θα μπει στο ατομικό σας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portofolio</a:t>
            </a:r>
            <a:endParaRPr lang="el-G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oring Royalty Free Vector Image - Vecto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4563">
            <a:off x="6299681" y="3764325"/>
            <a:ext cx="20002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Στο επόμενο μάθημα…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Διατροφή των μελισσών</a:t>
            </a:r>
          </a:p>
        </p:txBody>
      </p:sp>
      <p:pic>
        <p:nvPicPr>
          <p:cNvPr id="25602" name="Picture 2" descr="Μέλισσες.. φτεροκοπούν'' - Χαρούμενες δραστηριότητες - Παιδικός σταθμός -  Νηπιαγωγείο στο Ρίο Πάτρας - ΓΕΩΡΜΑ ΚΑΤΕΡΙ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429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Βιβλιογραφία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5200" b="1" dirty="0" smtClean="0">
                <a:latin typeface="Times New Roman" pitchFamily="18" charset="0"/>
                <a:cs typeface="Times New Roman" pitchFamily="18" charset="0"/>
              </a:rPr>
              <a:t>Ελληνική Βιβλιογραφία:</a:t>
            </a:r>
          </a:p>
          <a:p>
            <a:pPr>
              <a:buNone/>
            </a:pPr>
            <a:endParaRPr lang="el-GR" sz="5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Α.Σ.ΠΑΙ.Τ.Ε., </a:t>
            </a:r>
            <a:r>
              <a:rPr lang="el-GR" sz="5200" i="1" dirty="0" smtClean="0">
                <a:latin typeface="Times New Roman" pitchFamily="18" charset="0"/>
                <a:cs typeface="Times New Roman" pitchFamily="18" charset="0"/>
              </a:rPr>
              <a:t>Πρακτικές Ασκήσεις Διδασκαλίας. ΕΠΠΑΙΚ 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2020-2021. Θεωρητικό πλαίσιο. Ανακτήθηκε από </a:t>
            </a:r>
            <a:r>
              <a:rPr lang="en-US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files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5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aspete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5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gr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5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eppaikpesyp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5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eppaikpesyp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2020_2021/</a:t>
            </a:r>
            <a:r>
              <a:rPr lang="en-US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theory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lang="en-US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frame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5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pdf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στις 16/11/2022.</a:t>
            </a:r>
          </a:p>
          <a:p>
            <a:pPr>
              <a:buNone/>
            </a:pPr>
            <a:endParaRPr lang="el-GR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  Εμμανουήλ Ν., </a:t>
            </a:r>
            <a:r>
              <a:rPr lang="el-GR" sz="5200" dirty="0" err="1" smtClean="0">
                <a:latin typeface="Times New Roman" pitchFamily="18" charset="0"/>
                <a:cs typeface="Times New Roman" pitchFamily="18" charset="0"/>
              </a:rPr>
              <a:t>Κοντόλαιμος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 Ν., </a:t>
            </a:r>
            <a:r>
              <a:rPr lang="el-GR" sz="5200" dirty="0" err="1" smtClean="0">
                <a:latin typeface="Times New Roman" pitchFamily="18" charset="0"/>
                <a:cs typeface="Times New Roman" pitchFamily="18" charset="0"/>
              </a:rPr>
              <a:t>Τσατήρης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 Β. </a:t>
            </a:r>
            <a:r>
              <a:rPr lang="el-GR" sz="5200" i="1" dirty="0" smtClean="0">
                <a:latin typeface="Times New Roman" pitchFamily="18" charset="0"/>
                <a:cs typeface="Times New Roman" pitchFamily="18" charset="0"/>
              </a:rPr>
              <a:t>Μελισσοκομία – Σηροτροφία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el-GR" sz="5200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ς ΚΥΚΛΟΣ, ΕΙΔΙΚΟΤΗΤΑ: Ζωική Παραγωγή. ΤΟΜΕΑΣ ΓΕΩΠΟΝΙΑΣ ΤΡΟΦΙΜΩΝ ΚΑΙ ΠΕΡΙΒΑΛΛΟΝΤΟΣ. ΙΝΣΤΙΤΟΥΤΟ ΤΕΧΝΟΛΟΓΙΑΣ ΥΠΟΛΟΓΙΣΤΩΝ ΚΑΙ ΕΚΔΟΣΕΩΝ «ΔΙΟΦΑΝΤΟΣ».</a:t>
            </a:r>
          </a:p>
          <a:p>
            <a:pPr>
              <a:buNone/>
            </a:pP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Μελισσοκομική γνώση. Ελεύθερη Μελισσοκομική Εγκυκλοπαίδεια, 2012. Εργάτρια – Κηφήνας – Βασίλισσα. </a:t>
            </a:r>
          </a:p>
          <a:p>
            <a:pPr>
              <a:buNone/>
            </a:pPr>
            <a:endParaRPr lang="el-GR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  ΠΑΣΧΑΛΗΣ ΧΡ. ΧΑΡΙΖΑΝΗΣ, 2017. </a:t>
            </a:r>
            <a:r>
              <a:rPr lang="el-GR" sz="5200" i="1" dirty="0" smtClean="0">
                <a:latin typeface="Times New Roman" pitchFamily="18" charset="0"/>
                <a:cs typeface="Times New Roman" pitchFamily="18" charset="0"/>
              </a:rPr>
              <a:t>ΜΕΛΙΣΣΑ ΚΑΙ ΜΕΛΙΣΣΟΚΟΜΙΚΗ ΤΕΧΝΗ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. Δ ΕΚΔΟΣΗ. Θεσσαλονίκη. Εκδόσεις Μελισσοκομική Επιθεώρηση, Ειρ. Παππά.</a:t>
            </a:r>
          </a:p>
          <a:p>
            <a:pPr>
              <a:buNone/>
            </a:pPr>
            <a:endParaRPr lang="el-GR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ΣΔΕ – ΟΡΕΣΤΙΑΔΑΣ, 2016 – 2017. </a:t>
            </a:r>
            <a:r>
              <a:rPr lang="el-GR" sz="5200" i="1" dirty="0" smtClean="0">
                <a:latin typeface="Times New Roman" pitchFamily="18" charset="0"/>
                <a:cs typeface="Times New Roman" pitchFamily="18" charset="0"/>
              </a:rPr>
              <a:t>ΣΧΕΔΙΟ ΔΡΑΣΗΣ. ΜΕΛΙ ΚΑΙ Η ΜΕΛΙΣΣΟΚΟΜΙΑ ΣΤΟ ΒΟΡΕΙΟ ΕΒΡΟ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. Ανακτήθηκε από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http://sde-orest.evr.sch.gr/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 στις 21/11/2022.</a:t>
            </a:r>
          </a:p>
          <a:p>
            <a:pPr>
              <a:buNone/>
            </a:pPr>
            <a:endParaRPr lang="el-GR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200" dirty="0" err="1" smtClean="0">
                <a:latin typeface="Times New Roman" pitchFamily="18" charset="0"/>
                <a:cs typeface="Times New Roman" pitchFamily="18" charset="0"/>
              </a:rPr>
              <a:t>AgronomistGr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, 2017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5200" i="1" dirty="0" smtClean="0">
                <a:latin typeface="Times New Roman" pitchFamily="18" charset="0"/>
                <a:cs typeface="Times New Roman" pitchFamily="18" charset="0"/>
              </a:rPr>
              <a:t>Το γαμήλιο ταξίδι της βασίλισσας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. Ανακτήθηκε από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https://www.youtube.com/watch?v=zZVOpVmI9ac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 στις 20/11/2022.</a:t>
            </a:r>
          </a:p>
          <a:p>
            <a:pPr>
              <a:buNone/>
            </a:pPr>
            <a:endParaRPr lang="el-GR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HONNEYMELL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5200" i="1" dirty="0" smtClean="0">
                <a:latin typeface="Times New Roman" pitchFamily="18" charset="0"/>
                <a:cs typeface="Times New Roman" pitchFamily="18" charset="0"/>
              </a:rPr>
              <a:t>Η αναπαραγωγή των μελισσών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. Ανακτήθηκε από </a:t>
            </a:r>
            <a:r>
              <a:rPr lang="el-GR" sz="5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https://www.honeymell.com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 στις 24/11/2022</a:t>
            </a:r>
            <a:r>
              <a:rPr lang="el-GR" sz="5200" dirty="0" smtClean="0"/>
              <a:t>.</a:t>
            </a:r>
          </a:p>
          <a:p>
            <a:pPr>
              <a:buNone/>
            </a:pPr>
            <a:endParaRPr lang="el-GR" sz="5200" dirty="0" smtClean="0"/>
          </a:p>
          <a:p>
            <a:pPr>
              <a:buNone/>
            </a:pPr>
            <a:r>
              <a:rPr lang="el-GR" sz="5200" b="1" dirty="0" smtClean="0"/>
              <a:t>Εικόνες:</a:t>
            </a:r>
          </a:p>
          <a:p>
            <a:pPr>
              <a:buNone/>
            </a:pPr>
            <a:endParaRPr lang="el-GR" sz="5200" dirty="0" smtClean="0"/>
          </a:p>
          <a:p>
            <a:pPr>
              <a:buNone/>
            </a:pP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Μελισσοκομική γνώση. Ελεύθερη Μελισσοκομική Εγκυκλοπαίδεια, 2012. </a:t>
            </a:r>
            <a:r>
              <a:rPr lang="el-GR" sz="5200" i="1" dirty="0" smtClean="0">
                <a:latin typeface="Times New Roman" pitchFamily="18" charset="0"/>
                <a:cs typeface="Times New Roman" pitchFamily="18" charset="0"/>
              </a:rPr>
              <a:t>Εργάτρια – Κηφήνας – Βασίλισσα</a:t>
            </a:r>
            <a:r>
              <a:rPr lang="el-GR" sz="5200" dirty="0" smtClean="0">
                <a:latin typeface="Times New Roman" pitchFamily="18" charset="0"/>
                <a:cs typeface="Times New Roman" pitchFamily="18" charset="0"/>
              </a:rPr>
              <a:t>. Ανακτήθηκε από </a:t>
            </a:r>
            <a:r>
              <a:rPr lang="en-US" sz="5200" dirty="0" smtClean="0">
                <a:hlinkClick r:id="rId6"/>
              </a:rPr>
              <a:t>http://melissognosi.blogspot.com/</a:t>
            </a:r>
            <a:r>
              <a:rPr lang="el-GR" sz="5200" dirty="0" smtClean="0"/>
              <a:t>  στις 20/11/2022.</a:t>
            </a:r>
          </a:p>
          <a:p>
            <a:pPr>
              <a:buNone/>
            </a:pPr>
            <a:endParaRPr lang="el-GR" sz="5200" dirty="0" smtClean="0"/>
          </a:p>
          <a:p>
            <a:pPr>
              <a:buNone/>
            </a:pPr>
            <a:r>
              <a:rPr lang="el-GR" sz="5200" dirty="0" smtClean="0"/>
              <a:t>Β</a:t>
            </a:r>
            <a:r>
              <a:rPr lang="en-US" sz="5200" dirty="0" err="1" smtClean="0"/>
              <a:t>eeing</a:t>
            </a:r>
            <a:r>
              <a:rPr lang="en-US" sz="5200" dirty="0" smtClean="0"/>
              <a:t> Blog, 2019. </a:t>
            </a:r>
            <a:r>
              <a:rPr lang="en-US" sz="5200" i="1" dirty="0" smtClean="0"/>
              <a:t>To </a:t>
            </a:r>
            <a:r>
              <a:rPr lang="el-GR" sz="5200" i="1" dirty="0" smtClean="0"/>
              <a:t>ζευγάρωμα της βασίλισσας</a:t>
            </a:r>
            <a:r>
              <a:rPr lang="el-GR" sz="5200" dirty="0" smtClean="0"/>
              <a:t>. Ανακτήθηκε από </a:t>
            </a:r>
            <a:r>
              <a:rPr lang="en-US" sz="5200" dirty="0" smtClean="0">
                <a:hlinkClick r:id="rId7"/>
              </a:rPr>
              <a:t>https://blog.beeing.gr</a:t>
            </a:r>
            <a:r>
              <a:rPr lang="el-GR" sz="5200" dirty="0" smtClean="0"/>
              <a:t> στις 23/11/2022.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ενωθούμε…</a:t>
            </a:r>
            <a:endParaRPr lang="el-GR" dirty="0"/>
          </a:p>
        </p:txBody>
      </p:sp>
      <p:pic>
        <p:nvPicPr>
          <p:cNvPr id="15362" name="Picture 2" descr="ΔΙΔΑΣΚΟΝΤΑΣ ΜΕ ΟΜΑΔΟΣΥΝΕΡΓΑΤΙΚΗ ΜΕΘΟΔ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0085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Σας ευχαριστώ για την προσοχή σας!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κινούμενα σχέδια Μέλισσα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652" name="AutoShape 4" descr="κινούμενα σχέδια Μέλισσα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Στο προηγούμενο μάθημα…</a:t>
            </a:r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2.1 Τα ακμαία άτομα</a:t>
            </a:r>
          </a:p>
        </p:txBody>
      </p:sp>
      <p:pic>
        <p:nvPicPr>
          <p:cNvPr id="4" name="3 - Εικόνα" descr="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0"/>
            <a:ext cx="2643206" cy="135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Μέλισσ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5182">
            <a:off x="571472" y="1714488"/>
            <a:ext cx="1000132" cy="881042"/>
          </a:xfrm>
          <a:prstGeom prst="rect">
            <a:avLst/>
          </a:prstGeom>
          <a:noFill/>
        </p:spPr>
      </p:pic>
      <p:sp>
        <p:nvSpPr>
          <p:cNvPr id="1028" name="AutoShape 4" descr="Κυψέλες μελισσών - GAIA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Κυψέλες μελισσών - GAIA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2" descr="Πόσο καιρό ζουν οι μέλισσες; - Melissokomia Net . g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643314"/>
            <a:ext cx="707236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C 0.00139 0.01505 0.00399 0.03588 0.0125 0.04723 C 0.01632 0.05232 0.01996 0.05324 0.025 0.05556 C 0.02708 0.05648 0.03125 0.05834 0.03125 0.05834 C 0.03923 0.05718 0.04201 0.05811 0.04792 0.05278 C 0.04705 0.04445 0.04583 0.03611 0.04479 0.02778 C 0.04548 0.00926 0.04653 -0.00717 0.04896 -0.025 C 0.05017 -0.03356 0.05278 -0.04166 0.05417 -0.05 C 0.05677 -0.06481 0.05729 -0.07916 0.06979 -0.08472 C 0.07413 -0.09051 0.07812 -0.08958 0.08333 -0.09305 C 0.09722 -0.10231 0.11389 -0.10764 0.12917 -0.11111 C 0.13646 -0.11504 0.14444 -0.11666 0.15208 -0.11805 C 0.1684 -0.12523 0.18941 -0.12268 0.20625 -0.11527 C 0.21007 -0.11018 0.21423 -0.10833 0.21875 -0.10416 C 0.22569 -0.09791 0.22969 -0.08657 0.23646 -0.08055 C 0.24097 -0.07152 0.24201 -0.06041 0.24375 -0.05 C 0.24496 -0.04282 0.24514 -0.03426 0.24792 -0.02777 C 0.24913 -0.02477 0.25121 -0.02268 0.25208 -0.01944 C 0.2533 -0.01435 0.25399 -0.01018 0.25625 -0.00555 C 0.25955 0.01227 0.27604 0.03843 0.28958 0.04306 C 0.30347 0.05556 0.31719 0.04653 0.33646 0.04584 C 0.35087 0.04422 0.36406 0.03936 0.37812 0.03611 C 0.38542 0.03218 0.38976 0.03218 0.39792 0.03056 C 0.40139 0.02986 0.40833 0.02778 0.40833 0.02778 C 0.41996 0.03172 0.43194 0.03218 0.44375 0.03334 C 0.46094 0.03797 0.47847 0.03912 0.49583 0.04306 C 0.55069 0.04213 0.56111 0.04306 0.59896 0.0375 C 0.60469 0.03496 0.61076 0.03403 0.61667 0.03195 C 0.62344 0.0294 0.62899 0.025 0.63542 0.02223 C 0.64097 0.01482 0.64948 0.01088 0.65625 0.00556 C 0.66215 0.0007 0.66614 -0.00602 0.67187 -0.01111 C 0.67778 -0.02291 0.66805 -0.00463 0.68021 -0.02083 C 0.6868 -0.02963 0.68819 -0.02939 0.69583 -0.03611 C 0.70087 -0.04051 0.69774 -0.03842 0.70521 -0.04166 C 0.70625 -0.04213 0.70833 -0.04305 0.70833 -0.04305 C 0.71441 -0.04166 0.7158 -0.04051 0.72083 -0.0375 C 0.72292 -0.03634 0.72708 -0.03472 0.72708 -0.03472 C 0.72778 -0.03333 0.72812 -0.03171 0.72917 -0.03055 C 0.73003 -0.02963 0.7316 -0.03009 0.73229 -0.02916 C 0.73298 -0.02824 0.73264 -0.02592 0.73333 -0.025 C 0.73489 -0.02291 0.73767 -0.02245 0.73958 -0.02083 C 0.74028 -0.01944 0.74479 -0.01111 0.74479 -0.01666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42910" y="2285992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2.2 Στοιχεία Βιολογίας – Συμπεριφοράς μελισσών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l-GR" sz="4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Στόχοι σημερινού μαθήματος</a:t>
            </a: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Οι μαθητές θα είναι ικανοί να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Κατηγοριοποιούν το ρόλο των μελισσών στη γέννηση μιας μέλισσας</a:t>
            </a:r>
          </a:p>
          <a:p>
            <a:pPr>
              <a:buNone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Περιγράφουν τη διαδικασία της σύζευξης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Ομάδα 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Φύλλο Εργασίας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571604" y="5786454"/>
            <a:ext cx="5857916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1571604" y="4214818"/>
            <a:ext cx="6357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Ερώτηση 1: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Ποιες μέλισσες συμμετέχουν στην σύζευξη;</a:t>
            </a: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Ερώτηση 2: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Σε ποια από τις 3 μορφές (βασίλισσα, εργάτρια, κηφήνας) ανήκει η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μέλισσα 1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και σε ποια η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μέλισσα 2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Ο παρεξηγημένος κηφήνας - Melissokomia Net . 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3857620" cy="2286016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2643174" y="307181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1</a:t>
            </a:r>
            <a:endParaRPr lang="el-GR" sz="28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5786446" y="17144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2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Ομάδα Β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Φύλλο Εργασίας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16023734_4120313521425733_7958618692821827010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1214422"/>
            <a:ext cx="785818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Ομάδα Β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Φύλλο Εργασίας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Προσπαθήστε μέσα από το βίντεο που σας δίνετε να απαντήσετε τις παρακάτω ερωτήσεις.</a:t>
            </a:r>
          </a:p>
          <a:p>
            <a:pPr marL="0" indent="0"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Ερώτηση 1: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Πού ζευγαρώνουν οι μέλισσες;</a:t>
            </a:r>
          </a:p>
          <a:p>
            <a:pPr marL="0" indent="0">
              <a:buNone/>
            </a:pPr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Ερώτηση 2: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Τι γίνεται στο τέλος της σύζευξης;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ΟΛΟΙ ΜΑΖΙ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16000227_5864114940318917_3478936977607473684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214422"/>
            <a:ext cx="778674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712</Words>
  <PresentationFormat>Προβολή στην οθόνη (4:3)</PresentationFormat>
  <Paragraphs>145</Paragraphs>
  <Slides>20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Ας ενωθούμε…</vt:lpstr>
      <vt:lpstr>Διαφάνεια 3</vt:lpstr>
      <vt:lpstr>Διαφάνεια 4</vt:lpstr>
      <vt:lpstr>Στόχοι σημερινού μαθήματος</vt:lpstr>
      <vt:lpstr>Ομάδα Α Φύλλο Εργασίας</vt:lpstr>
      <vt:lpstr>Ομάδα Β Φύλλο Εργασίας</vt:lpstr>
      <vt:lpstr>Ομάδα Β Φύλλο Εργασίας</vt:lpstr>
      <vt:lpstr>ΟΛΟΙ ΜΑΖΙ</vt:lpstr>
      <vt:lpstr>Φύλλο Εργασίας Α+Β</vt:lpstr>
      <vt:lpstr>Γαμήλιο Ταξίδι</vt:lpstr>
      <vt:lpstr>Διαφοροποίηση Μελισσών</vt:lpstr>
      <vt:lpstr>Ομαδικό Φύλλο Αξιολόγησης</vt:lpstr>
      <vt:lpstr>Διαφάνεια 14</vt:lpstr>
      <vt:lpstr>Ατομική Ρουμπρίκα Αξιολόγησης</vt:lpstr>
      <vt:lpstr>Ανακεφαλαίωση</vt:lpstr>
      <vt:lpstr>Εργασία για το σπίτι</vt:lpstr>
      <vt:lpstr>Στο επόμενο μάθημα…</vt:lpstr>
      <vt:lpstr>Βιβλιογραφία</vt:lpstr>
      <vt:lpstr>Σας ευχαριστώ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16</cp:revision>
  <dcterms:created xsi:type="dcterms:W3CDTF">2022-11-22T23:29:38Z</dcterms:created>
  <dcterms:modified xsi:type="dcterms:W3CDTF">2023-01-02T11:06:55Z</dcterms:modified>
</cp:coreProperties>
</file>