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media/image9.jpeg" ContentType="image/jpeg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9.png" ContentType="image/pn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20.jpeg" ContentType="image/jpeg"/>
  <Override PartName="/ppt/media/image21.jpeg" ContentType="image/jpeg"/>
  <Override PartName="/ppt/media/image2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l-G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l-G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l-GR" sz="44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l-GR" sz="44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el-GR" sz="1800" spc="-1" strike="noStrike">
                <a:latin typeface="Arial"/>
              </a:rPr>
              <a:t>Πατήστε για επεξεργασία της μορφής κειμένου του τίτλου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3200" spc="-1" strike="noStrike">
                <a:latin typeface="Arial"/>
              </a:rPr>
              <a:t>Πατήστε για επεξεργασία της μορφής κειμένου διάρθρωσης</a:t>
            </a:r>
            <a:endParaRPr b="0" lang="el-G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800" spc="-1" strike="noStrike">
                <a:latin typeface="Arial"/>
              </a:rPr>
              <a:t>Δεύτερο επίπεδο διάρθρωσης</a:t>
            </a:r>
            <a:endParaRPr b="0" lang="el-G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latin typeface="Arial"/>
              </a:rPr>
              <a:t>Τρίτο επίπεδο διάρθρωσης</a:t>
            </a:r>
            <a:endParaRPr b="0" lang="el-G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l-GR" sz="2000" spc="-1" strike="noStrike">
                <a:latin typeface="Arial"/>
              </a:rPr>
              <a:t>Τέταρτο επίπεδο διάρθρωσης</a:t>
            </a:r>
            <a:endParaRPr b="0" lang="el-G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Πέμπτο επίπεδο διάρθρωσης</a:t>
            </a:r>
            <a:endParaRPr b="0" lang="el-G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Έκτο επίπεδο διάρθρωσης</a:t>
            </a:r>
            <a:endParaRPr b="0" lang="el-G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l-GR" sz="2000" spc="-1" strike="noStrike">
                <a:latin typeface="Arial"/>
              </a:rPr>
              <a:t>Έβδομο επίπεδο διάρθρωσης</a:t>
            </a:r>
            <a:endParaRPr b="0" lang="el-G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content.e-me.edu.gr/wp-admin/admin-ajax.php?action=h5p_embed&amp;id=115309&amp;fbclid=IwAR0ZDyaZn_khU08Yiq5W04YlijYVVbhakjhjnSrt3QT87Om1ap1zIITuz8k" TargetMode="External"/><Relationship Id="rId2" Type="http://schemas.openxmlformats.org/officeDocument/2006/relationships/image" Target="../media/image20.jpeg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1.jpeg"/><Relationship Id="rId2" Type="http://schemas.openxmlformats.org/officeDocument/2006/relationships/image" Target="../media/image22.pn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image" Target="../media/image9.jpeg"/><Relationship Id="rId4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6" Type="http://schemas.openxmlformats.org/officeDocument/2006/relationships/image" Target="../media/image17.jpeg"/><Relationship Id="rId7" Type="http://schemas.openxmlformats.org/officeDocument/2006/relationships/image" Target="../media/image18.jpeg"/><Relationship Id="rId8" Type="http://schemas.openxmlformats.org/officeDocument/2006/relationships/slideLayout" Target="../slideLayouts/slideLayout2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https://video.link/w/NXXmc" TargetMode="External"/><Relationship Id="rId2" Type="http://schemas.openxmlformats.org/officeDocument/2006/relationships/hyperlink" Target="https://video.link/w/dCYmc" TargetMode="External"/><Relationship Id="rId3" Type="http://schemas.openxmlformats.org/officeDocument/2006/relationships/hyperlink" Target="https://video.link/w/O1Ymc" TargetMode="External"/><Relationship Id="rId4" Type="http://schemas.openxmlformats.org/officeDocument/2006/relationships/image" Target="../media/image19.png"/><Relationship Id="rId5" Type="http://schemas.openxmlformats.org/officeDocument/2006/relationships/hyperlink" Target="https://video.link/w/aKYmc" TargetMode="External"/><Relationship Id="rId6" Type="http://schemas.openxmlformats.org/officeDocument/2006/relationships/slideLayout" Target="../slideLayouts/slideLayout2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03640" y="225720"/>
            <a:ext cx="9068760" cy="94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2"/>
          <p:cNvSpPr/>
          <p:nvPr/>
        </p:nvSpPr>
        <p:spPr>
          <a:xfrm>
            <a:off x="503640" y="1326240"/>
            <a:ext cx="9068760" cy="328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16" name="" descr=""/>
          <p:cNvPicPr/>
          <p:nvPr/>
        </p:nvPicPr>
        <p:blipFill>
          <a:blip r:embed="rId1"/>
          <a:stretch/>
        </p:blipFill>
        <p:spPr>
          <a:xfrm>
            <a:off x="0" y="9360"/>
            <a:ext cx="10149120" cy="5666760"/>
          </a:xfrm>
          <a:prstGeom prst="rect">
            <a:avLst/>
          </a:prstGeom>
          <a:ln>
            <a:noFill/>
          </a:ln>
        </p:spPr>
      </p:pic>
      <p:sp>
        <p:nvSpPr>
          <p:cNvPr id="117" name="CustomShape 3"/>
          <p:cNvSpPr/>
          <p:nvPr/>
        </p:nvSpPr>
        <p:spPr>
          <a:xfrm>
            <a:off x="7559280" y="30240"/>
            <a:ext cx="2589480" cy="91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5400" spc="-1" strike="noStrike">
                <a:solidFill>
                  <a:srgbClr val="55308d"/>
                </a:solidFill>
                <a:latin typeface="Literata"/>
                <a:ea typeface="DejaVu Sans"/>
              </a:rPr>
              <a:t>Τζαζ!!!</a:t>
            </a:r>
            <a:endParaRPr b="0" lang="el-GR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ee6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0" y="3783600"/>
            <a:ext cx="1010952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l-GR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https://content.e-me.edu.gr/wp-admin/admin-ajax.php?action=h5p_embed&amp;id=115309&amp;fbclid=IwAR0ZDyaZn_khU08Yiq5W04YlijYVVbhakjhjnSrt3QT87Om1ap1zIITuz8k</a:t>
            </a:r>
            <a:r>
              <a:rPr b="0" lang="el-GR" sz="1800" spc="-1" strike="noStrike">
                <a:solidFill>
                  <a:srgbClr val="0000ff"/>
                </a:solidFill>
                <a:latin typeface="Arial"/>
                <a:ea typeface="DejaVu Sans"/>
              </a:rPr>
              <a:t> 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 rot="20444400">
            <a:off x="-35280" y="1445760"/>
            <a:ext cx="467856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l-GR" sz="3200" spc="-1" strike="noStrike">
                <a:solidFill>
                  <a:srgbClr val="8d1d75"/>
                </a:solidFill>
                <a:latin typeface="Literata"/>
                <a:ea typeface="DejaVu Sans"/>
              </a:rPr>
              <a:t>Διαδραστικό Βίντεο!!!</a:t>
            </a:r>
            <a:endParaRPr b="0" lang="el-GR" sz="3200" spc="-1" strike="noStrike">
              <a:latin typeface="Arial"/>
            </a:endParaRPr>
          </a:p>
        </p:txBody>
      </p:sp>
      <p:pic>
        <p:nvPicPr>
          <p:cNvPr id="175" name="" descr=""/>
          <p:cNvPicPr/>
          <p:nvPr/>
        </p:nvPicPr>
        <p:blipFill>
          <a:blip r:embed="rId2"/>
          <a:stretch/>
        </p:blipFill>
        <p:spPr>
          <a:xfrm rot="369600">
            <a:off x="4671000" y="520920"/>
            <a:ext cx="5182560" cy="2806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200" cy="5668200"/>
          </a:xfrm>
          <a:prstGeom prst="rect">
            <a:avLst/>
          </a:prstGeom>
          <a:ln>
            <a:noFill/>
          </a:ln>
        </p:spPr>
      </p:pic>
      <p:sp>
        <p:nvSpPr>
          <p:cNvPr id="177" name="CustomShape 1"/>
          <p:cNvSpPr/>
          <p:nvPr/>
        </p:nvSpPr>
        <p:spPr>
          <a:xfrm>
            <a:off x="2736000" y="3024000"/>
            <a:ext cx="4822920" cy="2158920"/>
          </a:xfrm>
          <a:custGeom>
            <a:avLst/>
            <a:gdLst/>
            <a:ahLst/>
            <a:rect l="l" t="t" r="r" b="b"/>
            <a:pathLst>
              <a:path w="13401" h="6002">
                <a:moveTo>
                  <a:pt x="0" y="3333"/>
                </a:moveTo>
                <a:lnTo>
                  <a:pt x="13400" y="0"/>
                </a:lnTo>
                <a:moveTo>
                  <a:pt x="0" y="6001"/>
                </a:moveTo>
                <a:lnTo>
                  <a:pt x="13400" y="2667"/>
                </a:lnTo>
              </a:path>
            </a:pathLst>
          </a:custGeom>
          <a:blipFill rotWithShape="0">
            <a:blip r:embed="rId2"/>
            <a:tile/>
          </a:blipFill>
          <a:ln w="9360">
            <a:solidFill>
              <a:srgbClr val="000000"/>
            </a:solidFill>
            <a:miter/>
          </a:ln>
          <a:effectLst>
            <a:outerShdw dir="2700000" dist="152225">
              <a:srgbClr val="868686"/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 anchorCtr="1">
            <a:noAutofit/>
          </a:bodyPr>
          <a:p>
            <a:pPr>
              <a:lnSpc>
                <a:spcPct val="100000"/>
              </a:lnSpc>
            </a:pPr>
            <a:r>
              <a:rPr b="0" lang="el-GR" sz="2400" spc="-1" strike="noStrike">
                <a:solidFill>
                  <a:srgbClr val="000000"/>
                </a:solidFill>
                <a:latin typeface="Arial Black"/>
                <a:ea typeface="MS Gothic"/>
              </a:rPr>
              <a:t>Σας ευχαριστώ πολύ!!! </a:t>
            </a:r>
            <a:endParaRPr b="0" lang="el-G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503640" y="225720"/>
            <a:ext cx="9068760" cy="94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2"/>
          <p:cNvSpPr/>
          <p:nvPr/>
        </p:nvSpPr>
        <p:spPr>
          <a:xfrm>
            <a:off x="360" y="360"/>
            <a:ext cx="10077120" cy="5667120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l-GR" sz="1800" spc="-1" strike="noStrike">
              <a:latin typeface="Arial"/>
            </a:endParaRPr>
          </a:p>
          <a:p>
            <a:pPr marL="432000" indent="-3218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l-GR" sz="3200" spc="-1" strike="noStrike">
                <a:solidFill>
                  <a:srgbClr val="355269"/>
                </a:solidFill>
                <a:latin typeface="Literata"/>
                <a:ea typeface="DejaVu Sans"/>
              </a:rPr>
              <a:t>Η τζαζ μουσική ξεκίνησε στην Αμερική, από τους απογόνους των μαύρων σκλάβων. </a:t>
            </a:r>
            <a:endParaRPr b="0" lang="el-GR" sz="3200" spc="-1" strike="noStrike">
              <a:latin typeface="Arial"/>
            </a:endParaRPr>
          </a:p>
          <a:p>
            <a:pPr marL="432000" indent="-3218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l-GR" sz="3200" spc="-1" strike="noStrike">
                <a:solidFill>
                  <a:srgbClr val="355269"/>
                </a:solidFill>
                <a:latin typeface="Literata"/>
                <a:ea typeface="DejaVu Sans"/>
              </a:rPr>
              <a:t>Η Νέα Ορλεάνη είναι η πόλη όπου εμφανίστηκε το νέο μουσικό είδος περίπου το 1900.</a:t>
            </a:r>
            <a:endParaRPr b="0" lang="el-GR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503640" y="225720"/>
            <a:ext cx="9068760" cy="94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CustomShape 2"/>
          <p:cNvSpPr/>
          <p:nvPr/>
        </p:nvSpPr>
        <p:spPr>
          <a:xfrm>
            <a:off x="0" y="3600"/>
            <a:ext cx="10077120" cy="5667120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el-GR" sz="1800" spc="-1" strike="noStrike">
              <a:latin typeface="Arial"/>
            </a:endParaRPr>
          </a:p>
          <a:p>
            <a:pPr marL="432000" indent="-321840" algn="ctr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l-GR" sz="3200" spc="-1" strike="noStrike">
                <a:solidFill>
                  <a:srgbClr val="355269"/>
                </a:solidFill>
                <a:latin typeface="Literata"/>
                <a:ea typeface="DejaVu Sans"/>
              </a:rPr>
              <a:t>Βασικό στοιχείο της τζαζ:</a:t>
            </a:r>
            <a:endParaRPr b="0" lang="el-GR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b="1" lang="el-GR" sz="4000" spc="-1" strike="noStrike">
                <a:solidFill>
                  <a:srgbClr val="355269"/>
                </a:solidFill>
                <a:latin typeface="Literata"/>
                <a:ea typeface="DejaVu Sans"/>
              </a:rPr>
              <a:t>	</a:t>
            </a:r>
            <a:r>
              <a:rPr b="1" lang="el-GR" sz="4000" spc="-1" strike="noStrike">
                <a:solidFill>
                  <a:srgbClr val="355269"/>
                </a:solidFill>
                <a:latin typeface="Literata"/>
                <a:ea typeface="DejaVu Sans"/>
              </a:rPr>
              <a:t>	</a:t>
            </a:r>
            <a:r>
              <a:rPr b="1" lang="el-GR" sz="4000" spc="-1" strike="noStrike">
                <a:solidFill>
                  <a:srgbClr val="355269"/>
                </a:solidFill>
                <a:latin typeface="Literata"/>
                <a:ea typeface="DejaVu Sans"/>
              </a:rPr>
              <a:t>	</a:t>
            </a:r>
            <a:r>
              <a:rPr b="1" lang="el-GR" sz="4000" spc="-1" strike="noStrike">
                <a:solidFill>
                  <a:srgbClr val="355269"/>
                </a:solidFill>
                <a:latin typeface="Literata"/>
                <a:ea typeface="DejaVu Sans"/>
              </a:rPr>
              <a:t>	</a:t>
            </a:r>
            <a:r>
              <a:rPr b="1" lang="el-GR" sz="4000" spc="-1" strike="noStrike">
                <a:solidFill>
                  <a:srgbClr val="355269"/>
                </a:solidFill>
                <a:latin typeface="Literata"/>
                <a:ea typeface="DejaVu Sans"/>
              </a:rPr>
              <a:t>	</a:t>
            </a:r>
            <a:r>
              <a:rPr b="1" lang="el-GR" sz="4000" spc="-1" strike="noStrike">
                <a:solidFill>
                  <a:srgbClr val="355269"/>
                </a:solidFill>
                <a:latin typeface="Literata"/>
                <a:ea typeface="DejaVu Sans"/>
              </a:rPr>
              <a:t>	</a:t>
            </a:r>
            <a:r>
              <a:rPr b="1" lang="el-GR" sz="4000" spc="-1" strike="noStrike">
                <a:solidFill>
                  <a:srgbClr val="355269"/>
                </a:solidFill>
                <a:latin typeface="Literata"/>
                <a:ea typeface="DejaVu Sans"/>
              </a:rPr>
              <a:t>ΑΥΤΟΣΧΕΔΙΑΣΜΟΣ</a:t>
            </a:r>
            <a:endParaRPr b="0" lang="el-GR" sz="40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17"/>
              </a:spcBef>
            </a:pPr>
            <a:endParaRPr b="0" lang="el-GR" sz="4000" spc="-1" strike="noStrike">
              <a:latin typeface="Arial"/>
            </a:endParaRPr>
          </a:p>
        </p:txBody>
      </p:sp>
      <p:pic>
        <p:nvPicPr>
          <p:cNvPr id="122" name="" descr=""/>
          <p:cNvPicPr/>
          <p:nvPr/>
        </p:nvPicPr>
        <p:blipFill>
          <a:blip r:embed="rId1"/>
          <a:stretch/>
        </p:blipFill>
        <p:spPr>
          <a:xfrm>
            <a:off x="380160" y="1800000"/>
            <a:ext cx="3363840" cy="1941480"/>
          </a:xfrm>
          <a:prstGeom prst="rect">
            <a:avLst/>
          </a:prstGeom>
          <a:ln>
            <a:noFill/>
          </a:ln>
        </p:spPr>
      </p:pic>
      <p:sp>
        <p:nvSpPr>
          <p:cNvPr id="123" name="CustomShape 3"/>
          <p:cNvSpPr/>
          <p:nvPr/>
        </p:nvSpPr>
        <p:spPr>
          <a:xfrm>
            <a:off x="4250520" y="1714680"/>
            <a:ext cx="4965480" cy="210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l-GR" sz="2200" spc="-1" strike="noStrike">
                <a:solidFill>
                  <a:srgbClr val="355269"/>
                </a:solidFill>
                <a:latin typeface="Literata"/>
                <a:ea typeface="DejaVu Sans"/>
              </a:rPr>
              <a:t>Ο μουσικός παίζει μια μελωδία που επινοεί εκείνη τη στιγμή. Συνήθως οι μουσικοί της ορχήστρας αυτοσχεδιάζουν με τη σειρά με βάση το ρυθμό και την αρμονία της μουσικής. </a:t>
            </a:r>
            <a:endParaRPr b="0" lang="el-GR" sz="2200" spc="-1" strike="noStrike">
              <a:latin typeface="Arial"/>
            </a:endParaRPr>
          </a:p>
        </p:txBody>
      </p:sp>
      <p:sp>
        <p:nvSpPr>
          <p:cNvPr id="124" name="TextShape 4"/>
          <p:cNvSpPr txBox="1"/>
          <p:nvPr/>
        </p:nvSpPr>
        <p:spPr>
          <a:xfrm>
            <a:off x="504000" y="3888000"/>
            <a:ext cx="9144000" cy="1602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pPr algn="ctr"/>
            <a:r>
              <a:rPr b="1" lang="el-GR" sz="2000" spc="-1" strike="noStrike">
                <a:solidFill>
                  <a:srgbClr val="063b72"/>
                </a:solidFill>
                <a:latin typeface="Literata"/>
              </a:rPr>
              <a:t>Οι μουσικές κλίμακες που χρησιμοποιούνται στη τζαζ μουσική παρουσιάζουν μεγάλη ποικιλία. Επίσης, στη τζαζ μουσική ακούμε πολλές διάφωνες νότες, δηλαδή νότες που όταν ακούγονται μαζί μοιάζουν... “αταίριαστες”! </a:t>
            </a:r>
            <a:endParaRPr b="1" lang="el-GR" sz="2000" spc="-1" strike="noStrike">
              <a:solidFill>
                <a:srgbClr val="063b72"/>
              </a:solidFill>
              <a:latin typeface="Literat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ee6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360" y="3053160"/>
            <a:ext cx="10077120" cy="1645200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br/>
            <a:br/>
            <a:br/>
            <a:br/>
            <a:r>
              <a:rPr b="1" lang="el-GR" sz="3600" spc="-1" strike="noStrike">
                <a:solidFill>
                  <a:srgbClr val="355269"/>
                </a:solidFill>
                <a:latin typeface="Literata"/>
                <a:ea typeface="DejaVu Sans"/>
              </a:rPr>
              <a:t>ΜΟΥΣΙΚΑ ΟΡΓΑΝΑ ΤΗΣ ΤΖΑΖ</a:t>
            </a:r>
            <a:endParaRPr b="0" lang="el-GR" sz="3600" spc="-1" strike="noStrike">
              <a:latin typeface="Arial"/>
            </a:endParaRPr>
          </a:p>
        </p:txBody>
      </p:sp>
      <p:pic>
        <p:nvPicPr>
          <p:cNvPr id="126" name="" descr=""/>
          <p:cNvPicPr/>
          <p:nvPr/>
        </p:nvPicPr>
        <p:blipFill>
          <a:blip r:embed="rId1"/>
          <a:stretch/>
        </p:blipFill>
        <p:spPr>
          <a:xfrm>
            <a:off x="3168000" y="215640"/>
            <a:ext cx="4173480" cy="2515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360" y="360"/>
            <a:ext cx="10077120" cy="5667120"/>
          </a:xfrm>
          <a:prstGeom prst="rect">
            <a:avLst/>
          </a:prstGeom>
          <a:solidFill>
            <a:srgbClr val="dee6e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00000"/>
              </a:lnSpc>
              <a:spcBef>
                <a:spcPts val="1417"/>
              </a:spcBef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l-G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l-GR" sz="1800" spc="-1" strike="noStrike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503640" y="393480"/>
            <a:ext cx="90687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355269"/>
                </a:solidFill>
                <a:latin typeface="Literata"/>
                <a:ea typeface="DejaVu Sans"/>
              </a:rPr>
              <a:t>ΕΓΧΟΡΔΑ ΟΡΓΑΝΑ</a:t>
            </a:r>
            <a:endParaRPr b="0" lang="el-GR" sz="4000" spc="-1" strike="noStrike">
              <a:latin typeface="Arial"/>
            </a:endParaRPr>
          </a:p>
        </p:txBody>
      </p:sp>
      <p:pic>
        <p:nvPicPr>
          <p:cNvPr id="129" name="" descr=""/>
          <p:cNvPicPr/>
          <p:nvPr/>
        </p:nvPicPr>
        <p:blipFill>
          <a:blip r:embed="rId1"/>
          <a:stretch/>
        </p:blipFill>
        <p:spPr>
          <a:xfrm>
            <a:off x="520920" y="1600920"/>
            <a:ext cx="2140560" cy="2140200"/>
          </a:xfrm>
          <a:prstGeom prst="rect">
            <a:avLst/>
          </a:prstGeom>
          <a:ln>
            <a:noFill/>
          </a:ln>
        </p:spPr>
      </p:pic>
      <p:pic>
        <p:nvPicPr>
          <p:cNvPr id="130" name="" descr=""/>
          <p:cNvPicPr/>
          <p:nvPr/>
        </p:nvPicPr>
        <p:blipFill>
          <a:blip r:embed="rId2"/>
          <a:stretch/>
        </p:blipFill>
        <p:spPr>
          <a:xfrm>
            <a:off x="8076960" y="1230480"/>
            <a:ext cx="1712160" cy="2654640"/>
          </a:xfrm>
          <a:prstGeom prst="rect">
            <a:avLst/>
          </a:prstGeom>
          <a:ln>
            <a:noFill/>
          </a:ln>
        </p:spPr>
      </p:pic>
      <p:pic>
        <p:nvPicPr>
          <p:cNvPr id="131" name="" descr=""/>
          <p:cNvPicPr/>
          <p:nvPr/>
        </p:nvPicPr>
        <p:blipFill>
          <a:blip r:embed="rId3"/>
          <a:stretch/>
        </p:blipFill>
        <p:spPr>
          <a:xfrm>
            <a:off x="3871800" y="1887120"/>
            <a:ext cx="2388240" cy="1911600"/>
          </a:xfrm>
          <a:prstGeom prst="rect">
            <a:avLst/>
          </a:prstGeom>
          <a:ln>
            <a:noFill/>
          </a:ln>
        </p:spPr>
      </p:pic>
      <p:sp>
        <p:nvSpPr>
          <p:cNvPr id="132" name="CustomShape 3"/>
          <p:cNvSpPr/>
          <p:nvPr/>
        </p:nvSpPr>
        <p:spPr>
          <a:xfrm>
            <a:off x="935640" y="4103280"/>
            <a:ext cx="129384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2400" spc="-1" strike="noStrike">
                <a:solidFill>
                  <a:srgbClr val="355269"/>
                </a:solidFill>
                <a:latin typeface="Literata"/>
                <a:ea typeface="DejaVu Sans"/>
              </a:rPr>
              <a:t>Κιθάρα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4535640" y="4175280"/>
            <a:ext cx="122184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2400" spc="-1" strike="noStrike">
                <a:solidFill>
                  <a:srgbClr val="355269"/>
                </a:solidFill>
                <a:latin typeface="Literata"/>
                <a:ea typeface="DejaVu Sans"/>
              </a:rPr>
              <a:t>Πιάνο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134" name="CustomShape 5"/>
          <p:cNvSpPr/>
          <p:nvPr/>
        </p:nvSpPr>
        <p:spPr>
          <a:xfrm>
            <a:off x="7703280" y="4247280"/>
            <a:ext cx="230184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2400" spc="-1" strike="noStrike">
                <a:solidFill>
                  <a:srgbClr val="355269"/>
                </a:solidFill>
                <a:latin typeface="Literata"/>
                <a:ea typeface="DejaVu Sans"/>
              </a:rPr>
              <a:t>Κοντραμπάσο</a:t>
            </a:r>
            <a:endParaRPr b="0" lang="el-G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ee6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" descr=""/>
          <p:cNvPicPr/>
          <p:nvPr/>
        </p:nvPicPr>
        <p:blipFill>
          <a:blip r:embed="rId1"/>
          <a:stretch/>
        </p:blipFill>
        <p:spPr>
          <a:xfrm rot="1617600">
            <a:off x="585000" y="2505240"/>
            <a:ext cx="2777400" cy="1708560"/>
          </a:xfrm>
          <a:prstGeom prst="rect">
            <a:avLst/>
          </a:prstGeom>
          <a:ln>
            <a:noFill/>
          </a:ln>
        </p:spPr>
      </p:pic>
      <p:sp>
        <p:nvSpPr>
          <p:cNvPr id="136" name="CustomShape 1"/>
          <p:cNvSpPr/>
          <p:nvPr/>
        </p:nvSpPr>
        <p:spPr>
          <a:xfrm>
            <a:off x="503640" y="393480"/>
            <a:ext cx="9068760" cy="60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lang="el-GR" sz="4000" spc="-1" strike="noStrike">
                <a:solidFill>
                  <a:srgbClr val="355269"/>
                </a:solidFill>
                <a:latin typeface="Literata"/>
                <a:ea typeface="DejaVu Sans"/>
              </a:rPr>
              <a:t>ΠΝΕΥΣΤΑ ΟΡΓΑΝΑ</a:t>
            </a:r>
            <a:endParaRPr b="0" lang="el-GR" sz="4000" spc="-1" strike="noStrike">
              <a:latin typeface="Arial"/>
            </a:endParaRPr>
          </a:p>
        </p:txBody>
      </p:sp>
      <p:pic>
        <p:nvPicPr>
          <p:cNvPr id="137" name="" descr=""/>
          <p:cNvPicPr/>
          <p:nvPr/>
        </p:nvPicPr>
        <p:blipFill>
          <a:blip r:embed="rId2"/>
          <a:stretch/>
        </p:blipFill>
        <p:spPr>
          <a:xfrm rot="2745000">
            <a:off x="7196040" y="1648080"/>
            <a:ext cx="2379960" cy="1396440"/>
          </a:xfrm>
          <a:prstGeom prst="rect">
            <a:avLst/>
          </a:prstGeom>
          <a:ln>
            <a:noFill/>
          </a:ln>
        </p:spPr>
      </p:pic>
      <p:pic>
        <p:nvPicPr>
          <p:cNvPr id="138" name="" descr=""/>
          <p:cNvPicPr/>
          <p:nvPr/>
        </p:nvPicPr>
        <p:blipFill>
          <a:blip r:embed="rId3"/>
          <a:stretch/>
        </p:blipFill>
        <p:spPr>
          <a:xfrm rot="19525800">
            <a:off x="4251600" y="2452680"/>
            <a:ext cx="2603160" cy="2603160"/>
          </a:xfrm>
          <a:prstGeom prst="rect">
            <a:avLst/>
          </a:prstGeom>
          <a:ln>
            <a:noFill/>
          </a:ln>
        </p:spPr>
      </p:pic>
      <p:sp>
        <p:nvSpPr>
          <p:cNvPr id="139" name="CustomShape 2"/>
          <p:cNvSpPr/>
          <p:nvPr/>
        </p:nvSpPr>
        <p:spPr>
          <a:xfrm>
            <a:off x="348840" y="3216600"/>
            <a:ext cx="172620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2400" spc="-1" strike="noStrike">
                <a:solidFill>
                  <a:srgbClr val="355269"/>
                </a:solidFill>
                <a:latin typeface="Literata"/>
                <a:ea typeface="DejaVu Sans"/>
              </a:rPr>
              <a:t>Σαξόφωνο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4247640" y="4967280"/>
            <a:ext cx="2805840" cy="401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1" name="CustomShape 4"/>
          <p:cNvSpPr/>
          <p:nvPr/>
        </p:nvSpPr>
        <p:spPr>
          <a:xfrm>
            <a:off x="5040000" y="4248000"/>
            <a:ext cx="194220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2400" spc="-1" strike="noStrike">
                <a:solidFill>
                  <a:srgbClr val="355269"/>
                </a:solidFill>
                <a:latin typeface="Literata"/>
                <a:ea typeface="DejaVu Sans"/>
              </a:rPr>
              <a:t>Τρομπόνι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142" name="CustomShape 5"/>
          <p:cNvSpPr/>
          <p:nvPr/>
        </p:nvSpPr>
        <p:spPr>
          <a:xfrm>
            <a:off x="7704000" y="2928600"/>
            <a:ext cx="165528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2400" spc="-1" strike="noStrike">
                <a:solidFill>
                  <a:srgbClr val="355269"/>
                </a:solidFill>
                <a:latin typeface="Literata"/>
                <a:ea typeface="DejaVu Sans"/>
              </a:rPr>
              <a:t>Τρομπέτα</a:t>
            </a:r>
            <a:endParaRPr b="0" lang="el-G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ee6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503640" y="362880"/>
            <a:ext cx="9068760" cy="66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lang="el-GR" sz="4400" spc="-1" strike="noStrike">
                <a:solidFill>
                  <a:srgbClr val="355269"/>
                </a:solidFill>
                <a:latin typeface="Literata"/>
                <a:ea typeface="DejaVu Sans"/>
              </a:rPr>
              <a:t>ΚΡΟΥΣΤΑ ΟΡΓΑΝΑ</a:t>
            </a:r>
            <a:endParaRPr b="0" lang="el-GR" sz="4400" spc="-1" strike="noStrike">
              <a:latin typeface="Arial"/>
            </a:endParaRPr>
          </a:p>
        </p:txBody>
      </p:sp>
      <p:pic>
        <p:nvPicPr>
          <p:cNvPr id="144" name="" descr=""/>
          <p:cNvPicPr/>
          <p:nvPr/>
        </p:nvPicPr>
        <p:blipFill>
          <a:blip r:embed="rId1"/>
          <a:stretch/>
        </p:blipFill>
        <p:spPr>
          <a:xfrm>
            <a:off x="936000" y="1584000"/>
            <a:ext cx="3327840" cy="2158200"/>
          </a:xfrm>
          <a:prstGeom prst="rect">
            <a:avLst/>
          </a:prstGeom>
          <a:ln>
            <a:noFill/>
          </a:ln>
        </p:spPr>
      </p:pic>
      <p:pic>
        <p:nvPicPr>
          <p:cNvPr id="145" name="" descr=""/>
          <p:cNvPicPr/>
          <p:nvPr/>
        </p:nvPicPr>
        <p:blipFill>
          <a:blip r:embed="rId2"/>
          <a:stretch/>
        </p:blipFill>
        <p:spPr>
          <a:xfrm>
            <a:off x="5447160" y="2074320"/>
            <a:ext cx="3839040" cy="2531880"/>
          </a:xfrm>
          <a:prstGeom prst="rect">
            <a:avLst/>
          </a:prstGeom>
          <a:ln>
            <a:noFill/>
          </a:ln>
        </p:spPr>
      </p:pic>
      <p:sp>
        <p:nvSpPr>
          <p:cNvPr id="146" name="CustomShape 2"/>
          <p:cNvSpPr/>
          <p:nvPr/>
        </p:nvSpPr>
        <p:spPr>
          <a:xfrm>
            <a:off x="1728000" y="4065120"/>
            <a:ext cx="149112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2400" spc="-1" strike="noStrike">
                <a:solidFill>
                  <a:srgbClr val="355269"/>
                </a:solidFill>
                <a:latin typeface="Literata"/>
                <a:ea typeface="DejaVu Sans"/>
              </a:rPr>
              <a:t>Μαρίμπα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147" name="CustomShape 3"/>
          <p:cNvSpPr/>
          <p:nvPr/>
        </p:nvSpPr>
        <p:spPr>
          <a:xfrm>
            <a:off x="7272000" y="4857120"/>
            <a:ext cx="136620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2400" spc="-1" strike="noStrike">
                <a:solidFill>
                  <a:srgbClr val="355269"/>
                </a:solidFill>
                <a:latin typeface="Literata"/>
                <a:ea typeface="DejaVu Sans"/>
              </a:rPr>
              <a:t>Ντραμς</a:t>
            </a:r>
            <a:endParaRPr b="0" lang="el-G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ee6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504000" y="363600"/>
            <a:ext cx="9070920" cy="67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lang="el-GR" sz="4400" spc="-1" strike="noStrike">
                <a:solidFill>
                  <a:srgbClr val="000000"/>
                </a:solidFill>
                <a:latin typeface="Literata"/>
                <a:ea typeface="DejaVu Sans"/>
              </a:rPr>
              <a:t>ΣΗΜΑΝΤΙΚΟΙ ΕΚΠΡΟΣΩΠΟΙ</a:t>
            </a:r>
            <a:endParaRPr b="0" lang="el-GR" sz="4400" spc="-1" strike="noStrike">
              <a:latin typeface="Arial"/>
            </a:endParaRPr>
          </a:p>
        </p:txBody>
      </p:sp>
      <p:pic>
        <p:nvPicPr>
          <p:cNvPr id="149" name="" descr=""/>
          <p:cNvPicPr/>
          <p:nvPr/>
        </p:nvPicPr>
        <p:blipFill>
          <a:blip r:embed="rId1"/>
          <a:stretch/>
        </p:blipFill>
        <p:spPr>
          <a:xfrm>
            <a:off x="384840" y="1258200"/>
            <a:ext cx="1809720" cy="1332720"/>
          </a:xfrm>
          <a:prstGeom prst="rect">
            <a:avLst/>
          </a:prstGeom>
          <a:ln>
            <a:noFill/>
          </a:ln>
        </p:spPr>
      </p:pic>
      <p:sp>
        <p:nvSpPr>
          <p:cNvPr id="150" name="CustomShape 2"/>
          <p:cNvSpPr/>
          <p:nvPr/>
        </p:nvSpPr>
        <p:spPr>
          <a:xfrm>
            <a:off x="576000" y="2665800"/>
            <a:ext cx="14389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Miles Davis</a:t>
            </a:r>
            <a:endParaRPr b="0" lang="el-GR" sz="1800" spc="-1" strike="noStrike">
              <a:latin typeface="Arial"/>
            </a:endParaRPr>
          </a:p>
        </p:txBody>
      </p:sp>
      <p:pic>
        <p:nvPicPr>
          <p:cNvPr id="151" name="" descr=""/>
          <p:cNvPicPr/>
          <p:nvPr/>
        </p:nvPicPr>
        <p:blipFill>
          <a:blip r:embed="rId2"/>
          <a:stretch/>
        </p:blipFill>
        <p:spPr>
          <a:xfrm>
            <a:off x="8046720" y="3378600"/>
            <a:ext cx="1456560" cy="1732680"/>
          </a:xfrm>
          <a:prstGeom prst="rect">
            <a:avLst/>
          </a:prstGeom>
          <a:ln>
            <a:noFill/>
          </a:ln>
        </p:spPr>
      </p:pic>
      <p:sp>
        <p:nvSpPr>
          <p:cNvPr id="152" name="CustomShape 3"/>
          <p:cNvSpPr/>
          <p:nvPr/>
        </p:nvSpPr>
        <p:spPr>
          <a:xfrm>
            <a:off x="7632360" y="5184000"/>
            <a:ext cx="21589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Duke Ellington</a:t>
            </a:r>
            <a:endParaRPr b="0" lang="el-GR" sz="1800" spc="-1" strike="noStrike">
              <a:latin typeface="Arial"/>
            </a:endParaRPr>
          </a:p>
        </p:txBody>
      </p:sp>
      <p:pic>
        <p:nvPicPr>
          <p:cNvPr id="153" name="" descr=""/>
          <p:cNvPicPr/>
          <p:nvPr/>
        </p:nvPicPr>
        <p:blipFill>
          <a:blip r:embed="rId3"/>
          <a:stretch/>
        </p:blipFill>
        <p:spPr>
          <a:xfrm>
            <a:off x="4896000" y="1202040"/>
            <a:ext cx="1532880" cy="1532880"/>
          </a:xfrm>
          <a:prstGeom prst="rect">
            <a:avLst/>
          </a:prstGeom>
          <a:ln>
            <a:noFill/>
          </a:ln>
        </p:spPr>
      </p:pic>
      <p:sp>
        <p:nvSpPr>
          <p:cNvPr id="154" name="CustomShape 4"/>
          <p:cNvSpPr/>
          <p:nvPr/>
        </p:nvSpPr>
        <p:spPr>
          <a:xfrm>
            <a:off x="4896000" y="2881800"/>
            <a:ext cx="15829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Ray Charles</a:t>
            </a:r>
            <a:endParaRPr b="0" lang="el-GR" sz="1800" spc="-1" strike="noStrike">
              <a:latin typeface="Arial"/>
            </a:endParaRPr>
          </a:p>
        </p:txBody>
      </p:sp>
      <p:pic>
        <p:nvPicPr>
          <p:cNvPr id="155" name="" descr=""/>
          <p:cNvPicPr/>
          <p:nvPr/>
        </p:nvPicPr>
        <p:blipFill>
          <a:blip r:embed="rId4"/>
          <a:stretch/>
        </p:blipFill>
        <p:spPr>
          <a:xfrm>
            <a:off x="7545960" y="1215360"/>
            <a:ext cx="1378440" cy="1447920"/>
          </a:xfrm>
          <a:prstGeom prst="rect">
            <a:avLst/>
          </a:prstGeom>
          <a:ln>
            <a:noFill/>
          </a:ln>
        </p:spPr>
      </p:pic>
      <p:sp>
        <p:nvSpPr>
          <p:cNvPr id="156" name="CustomShape 5"/>
          <p:cNvSpPr/>
          <p:nvPr/>
        </p:nvSpPr>
        <p:spPr>
          <a:xfrm>
            <a:off x="7200000" y="2875320"/>
            <a:ext cx="21589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Thelonious Monk</a:t>
            </a:r>
            <a:endParaRPr b="0" lang="el-GR" sz="1800" spc="-1" strike="noStrike">
              <a:latin typeface="Arial"/>
            </a:endParaRPr>
          </a:p>
        </p:txBody>
      </p:sp>
      <p:pic>
        <p:nvPicPr>
          <p:cNvPr id="157" name="" descr=""/>
          <p:cNvPicPr/>
          <p:nvPr/>
        </p:nvPicPr>
        <p:blipFill>
          <a:blip r:embed="rId5"/>
          <a:stretch/>
        </p:blipFill>
        <p:spPr>
          <a:xfrm>
            <a:off x="425520" y="3312000"/>
            <a:ext cx="1589400" cy="2197080"/>
          </a:xfrm>
          <a:prstGeom prst="rect">
            <a:avLst/>
          </a:prstGeom>
          <a:ln>
            <a:noFill/>
          </a:ln>
        </p:spPr>
      </p:pic>
      <p:sp>
        <p:nvSpPr>
          <p:cNvPr id="158" name="CustomShape 6"/>
          <p:cNvSpPr/>
          <p:nvPr/>
        </p:nvSpPr>
        <p:spPr>
          <a:xfrm>
            <a:off x="2160000" y="4320000"/>
            <a:ext cx="17989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Charlie Parker</a:t>
            </a:r>
            <a:endParaRPr b="0" lang="el-GR" sz="1800" spc="-1" strike="noStrike">
              <a:latin typeface="Arial"/>
            </a:endParaRPr>
          </a:p>
        </p:txBody>
      </p:sp>
      <p:pic>
        <p:nvPicPr>
          <p:cNvPr id="159" name="" descr=""/>
          <p:cNvPicPr/>
          <p:nvPr/>
        </p:nvPicPr>
        <p:blipFill>
          <a:blip r:embed="rId6"/>
          <a:stretch/>
        </p:blipFill>
        <p:spPr>
          <a:xfrm>
            <a:off x="2736000" y="1169280"/>
            <a:ext cx="1638000" cy="1638000"/>
          </a:xfrm>
          <a:prstGeom prst="rect">
            <a:avLst/>
          </a:prstGeom>
          <a:ln>
            <a:noFill/>
          </a:ln>
        </p:spPr>
      </p:pic>
      <p:sp>
        <p:nvSpPr>
          <p:cNvPr id="160" name="CustomShape 7"/>
          <p:cNvSpPr/>
          <p:nvPr/>
        </p:nvSpPr>
        <p:spPr>
          <a:xfrm>
            <a:off x="2520000" y="2952000"/>
            <a:ext cx="21592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Ella Fitzgerald</a:t>
            </a:r>
            <a:endParaRPr b="0" lang="el-GR" sz="1800" spc="-1" strike="noStrike">
              <a:latin typeface="Arial"/>
            </a:endParaRPr>
          </a:p>
        </p:txBody>
      </p:sp>
      <p:pic>
        <p:nvPicPr>
          <p:cNvPr id="161" name="" descr=""/>
          <p:cNvPicPr/>
          <p:nvPr/>
        </p:nvPicPr>
        <p:blipFill>
          <a:blip r:embed="rId7"/>
          <a:stretch/>
        </p:blipFill>
        <p:spPr>
          <a:xfrm>
            <a:off x="4484160" y="3382200"/>
            <a:ext cx="2571120" cy="1439280"/>
          </a:xfrm>
          <a:prstGeom prst="rect">
            <a:avLst/>
          </a:prstGeom>
          <a:ln>
            <a:noFill/>
          </a:ln>
        </p:spPr>
      </p:pic>
      <p:sp>
        <p:nvSpPr>
          <p:cNvPr id="162" name="CustomShape 8"/>
          <p:cNvSpPr/>
          <p:nvPr/>
        </p:nvSpPr>
        <p:spPr>
          <a:xfrm>
            <a:off x="4968000" y="4968000"/>
            <a:ext cx="17992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Nina Simone</a:t>
            </a:r>
            <a:endParaRPr b="0" lang="el-G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ee6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504000" y="363600"/>
            <a:ext cx="9070920" cy="67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 algn="ctr">
              <a:lnSpc>
                <a:spcPct val="100000"/>
              </a:lnSpc>
            </a:pPr>
            <a:r>
              <a:rPr b="1" lang="el-GR" sz="4400" spc="-1" strike="noStrike">
                <a:solidFill>
                  <a:srgbClr val="000000"/>
                </a:solidFill>
                <a:latin typeface="Literata"/>
                <a:ea typeface="DejaVu Sans"/>
              </a:rPr>
              <a:t>ΜΕΡΙΚΑ ΠΑΡΑΔΕΙΓΜΑΤΑ...</a:t>
            </a:r>
            <a:endParaRPr b="0" lang="el-GR" sz="4400" spc="-1" strike="noStrike"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504000" y="1512000"/>
            <a:ext cx="302328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L.O.V.E.- Frank Sinatra: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65" name="CustomShape 3"/>
          <p:cNvSpPr/>
          <p:nvPr/>
        </p:nvSpPr>
        <p:spPr>
          <a:xfrm>
            <a:off x="4248000" y="3609000"/>
            <a:ext cx="590328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Rhythm-A-Ning · Art Blakey &amp; Jazz Messengers · Thelonius Monk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66" name="CustomShape 4"/>
          <p:cNvSpPr/>
          <p:nvPr/>
        </p:nvSpPr>
        <p:spPr>
          <a:xfrm>
            <a:off x="72000" y="3600000"/>
            <a:ext cx="359928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Louis Armstrong- What a wonderful world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67" name="CustomShape 5"/>
          <p:cNvSpPr/>
          <p:nvPr/>
        </p:nvSpPr>
        <p:spPr>
          <a:xfrm>
            <a:off x="6624000" y="1317960"/>
            <a:ext cx="31672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l-GR" sz="1800" spc="-1" strike="noStrike">
                <a:solidFill>
                  <a:srgbClr val="8d1d75"/>
                </a:solidFill>
                <a:latin typeface="Literata"/>
                <a:ea typeface="DejaVu Sans"/>
              </a:rPr>
              <a:t>Nina Simone- Feeling good</a:t>
            </a:r>
            <a:endParaRPr b="0" lang="el-GR" sz="1800" spc="-1" strike="noStrike">
              <a:latin typeface="Arial"/>
            </a:endParaRPr>
          </a:p>
        </p:txBody>
      </p:sp>
      <p:sp>
        <p:nvSpPr>
          <p:cNvPr id="168" name="CustomShape 6"/>
          <p:cNvSpPr/>
          <p:nvPr/>
        </p:nvSpPr>
        <p:spPr>
          <a:xfrm>
            <a:off x="241920" y="1876680"/>
            <a:ext cx="414936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l-GR" sz="2400" spc="-1" strike="noStrike" u="sng">
                <a:solidFill>
                  <a:srgbClr val="0000ff"/>
                </a:solidFill>
                <a:uFillTx/>
                <a:latin typeface="Times New Roman"/>
                <a:ea typeface="DejaVu Sans"/>
                <a:hlinkClick r:id="rId1"/>
              </a:rPr>
              <a:t>https://video.link/w/NXXmc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169" name="CustomShape 7"/>
          <p:cNvSpPr/>
          <p:nvPr/>
        </p:nvSpPr>
        <p:spPr>
          <a:xfrm>
            <a:off x="144000" y="4612680"/>
            <a:ext cx="388728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l-GR" sz="2400" spc="-1" strike="noStrike" u="sng">
                <a:solidFill>
                  <a:srgbClr val="0000ff"/>
                </a:solidFill>
                <a:uFillTx/>
                <a:latin typeface="Times New Roman"/>
                <a:ea typeface="DejaVu Sans"/>
                <a:hlinkClick r:id="rId2"/>
              </a:rPr>
              <a:t>https://video.link/w/dCYmc</a:t>
            </a:r>
            <a:endParaRPr b="0" lang="el-GR" sz="2400" spc="-1" strike="noStrike">
              <a:latin typeface="Arial"/>
            </a:endParaRPr>
          </a:p>
        </p:txBody>
      </p:sp>
      <p:sp>
        <p:nvSpPr>
          <p:cNvPr id="170" name="CustomShape 8"/>
          <p:cNvSpPr/>
          <p:nvPr/>
        </p:nvSpPr>
        <p:spPr>
          <a:xfrm>
            <a:off x="5328000" y="4680000"/>
            <a:ext cx="388728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l-GR" sz="2400" spc="-1" strike="noStrike" u="sng">
                <a:solidFill>
                  <a:srgbClr val="0000ff"/>
                </a:solidFill>
                <a:uFillTx/>
                <a:latin typeface="Times New Roman"/>
                <a:ea typeface="DejaVu Sans"/>
                <a:hlinkClick r:id="rId3"/>
              </a:rPr>
              <a:t>https://video.link/w/O1Ymc</a:t>
            </a:r>
            <a:endParaRPr b="0" lang="el-GR" sz="2400" spc="-1" strike="noStrike">
              <a:latin typeface="Arial"/>
            </a:endParaRPr>
          </a:p>
        </p:txBody>
      </p:sp>
      <p:pic>
        <p:nvPicPr>
          <p:cNvPr id="171" name="" descr=""/>
          <p:cNvPicPr/>
          <p:nvPr/>
        </p:nvPicPr>
        <p:blipFill>
          <a:blip r:embed="rId4"/>
          <a:stretch/>
        </p:blipFill>
        <p:spPr>
          <a:xfrm>
            <a:off x="3960000" y="1224000"/>
            <a:ext cx="2142000" cy="2142000"/>
          </a:xfrm>
          <a:prstGeom prst="rect">
            <a:avLst/>
          </a:prstGeom>
          <a:ln>
            <a:noFill/>
          </a:ln>
        </p:spPr>
      </p:pic>
      <p:sp>
        <p:nvSpPr>
          <p:cNvPr id="172" name="CustomShape 9"/>
          <p:cNvSpPr/>
          <p:nvPr/>
        </p:nvSpPr>
        <p:spPr>
          <a:xfrm>
            <a:off x="6192000" y="1872000"/>
            <a:ext cx="374328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l-GR" sz="2400" spc="-1" strike="noStrike" u="sng">
                <a:solidFill>
                  <a:srgbClr val="0000ff"/>
                </a:solidFill>
                <a:uFillTx/>
                <a:latin typeface="Times New Roman"/>
                <a:ea typeface="DejaVu Sans"/>
                <a:hlinkClick r:id="rId5"/>
              </a:rPr>
              <a:t>https://video.link/w/aKYmc</a:t>
            </a:r>
            <a:endParaRPr b="0" lang="el-GR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2020-04-24T09:33:07Z</dcterms:created>
  <dc:creator/>
  <dc:description/>
  <dc:language>el-GR</dc:language>
  <cp:lastModifiedBy/>
  <dcterms:modified xsi:type="dcterms:W3CDTF">2021-04-22T09:01:07Z</dcterms:modified>
  <cp:revision>17</cp:revision>
  <dc:subject/>
  <dc:title/>
</cp:coreProperties>
</file>