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72" r:id="rId6"/>
    <p:sldId id="260" r:id="rId7"/>
    <p:sldId id="262" r:id="rId8"/>
    <p:sldId id="266" r:id="rId9"/>
    <p:sldId id="265" r:id="rId10"/>
    <p:sldId id="269" r:id="rId11"/>
    <p:sldId id="263" r:id="rId12"/>
    <p:sldId id="264" r:id="rId13"/>
    <p:sldId id="267"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2C01260-5799-4054-AF18-71FF6DB45417}" type="datetimeFigureOut">
              <a:rPr lang="el-GR" smtClean="0"/>
              <a:pPr/>
              <a:t>29/11/2020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C35CEBD-926A-46DE-B57D-8A5AEF668AA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01260-5799-4054-AF18-71FF6DB45417}" type="datetimeFigureOut">
              <a:rPr lang="el-GR" smtClean="0"/>
              <a:pPr/>
              <a:t>29/11/2020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5CEBD-926A-46DE-B57D-8A5AEF668AA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A8%CE%B7%CF%86%CE%B9%CE%B1%CE%BA%CF%8C_%CF%83%CE%AE%CE%BC%CE%B1" TargetMode="External"/><Relationship Id="rId2" Type="http://schemas.openxmlformats.org/officeDocument/2006/relationships/hyperlink" Target="https://el.wikipedia.org/w/index.php?title=%CE%9A%CE%BF%CF%81%CE%B9%CF%8E%CE%BD&amp;action=edit&amp;redlink=1" TargetMode="External"/><Relationship Id="rId1" Type="http://schemas.openxmlformats.org/officeDocument/2006/relationships/slideLayout" Target="../slideLayouts/slideLayout2.xml"/><Relationship Id="rId4" Type="http://schemas.openxmlformats.org/officeDocument/2006/relationships/hyperlink" Target="https://el.wikipedia.org/w/index.php?title=%CE%91%CE%BD%CE%B1%CE%BB%CE%BF%CE%B3%CE%B9%CE%BA%CE%AE_%CE%BC%CE%B5%CF%84%CE%AC%CE%B4%CE%BF%CF%83%CE%B7&amp;action=edit&amp;redlink=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332656"/>
            <a:ext cx="7920880" cy="864096"/>
          </a:xfrm>
        </p:spPr>
        <p:txBody>
          <a:bodyPr>
            <a:normAutofit fontScale="90000"/>
          </a:bodyPr>
          <a:lstStyle/>
          <a:p>
            <a:r>
              <a:rPr lang="el-GR" dirty="0" smtClean="0"/>
              <a:t/>
            </a:r>
            <a:br>
              <a:rPr lang="el-GR" dirty="0" smtClean="0"/>
            </a:br>
            <a:r>
              <a:rPr lang="el-GR" dirty="0" smtClean="0"/>
              <a:t>ΟΠΤΙΚΕΣ ΙΝΕΣ</a:t>
            </a:r>
            <a:endParaRPr lang="el-GR" dirty="0"/>
          </a:p>
        </p:txBody>
      </p:sp>
      <p:sp>
        <p:nvSpPr>
          <p:cNvPr id="3" name="2 - Υπότιτλος"/>
          <p:cNvSpPr>
            <a:spLocks noGrp="1"/>
          </p:cNvSpPr>
          <p:nvPr>
            <p:ph type="subTitle" idx="1"/>
          </p:nvPr>
        </p:nvSpPr>
        <p:spPr/>
        <p:txBody>
          <a:bodyPr/>
          <a:lstStyle/>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403648" y="1772816"/>
            <a:ext cx="6192688" cy="46085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ΔΙΑΘΛΑΣΗ </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52612" y="2520156"/>
            <a:ext cx="5438775" cy="26860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ΛΕΙΤΟΥΡΓΙΑ – ΔΥΟ ΕΙΔΗ</a:t>
            </a:r>
            <a:endParaRPr lang="el-GR"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1304925" y="2101056"/>
            <a:ext cx="6534150" cy="35242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ΠΟΛΥΡΤΟΠΙΚΕΣ / ΜΟΝΟΤΡΟΠΙΚΕΣ</a:t>
            </a:r>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14562" y="1929606"/>
            <a:ext cx="4714875" cy="38671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dirty="0" smtClean="0"/>
              <a:t>ΠΛΕΟΝΕΚΤΗΜΑΤΑ</a:t>
            </a:r>
            <a:endParaRPr lang="el-GR" dirty="0"/>
          </a:p>
        </p:txBody>
      </p:sp>
      <p:sp>
        <p:nvSpPr>
          <p:cNvPr id="3" name="2 - Θέση περιεχομένου"/>
          <p:cNvSpPr>
            <a:spLocks noGrp="1"/>
          </p:cNvSpPr>
          <p:nvPr>
            <p:ph idx="1"/>
          </p:nvPr>
        </p:nvSpPr>
        <p:spPr>
          <a:xfrm>
            <a:off x="457200" y="908720"/>
            <a:ext cx="8507288" cy="5760640"/>
          </a:xfrm>
        </p:spPr>
        <p:txBody>
          <a:bodyPr>
            <a:normAutofit fontScale="25000" lnSpcReduction="20000"/>
          </a:bodyPr>
          <a:lstStyle/>
          <a:p>
            <a:r>
              <a:rPr lang="el-GR" sz="4900" dirty="0" smtClean="0"/>
              <a:t>Με την βοήθεια μιας ίνας μπορούμε να μεταφέρουμε ταυτόχρονα και χωρίς παρεμβολές χιλιάδες τηλεφωνήματα και δεκάδες εκπομπές τηλεοπτικών καναλιών</a:t>
            </a:r>
            <a:r>
              <a:rPr lang="el-GR" sz="4900" dirty="0" smtClean="0"/>
              <a:t>.</a:t>
            </a:r>
          </a:p>
          <a:p>
            <a:pPr>
              <a:buNone/>
            </a:pPr>
            <a:endParaRPr lang="el-GR" sz="4900" dirty="0" smtClean="0"/>
          </a:p>
          <a:p>
            <a:r>
              <a:rPr lang="el-GR" sz="4900" dirty="0" smtClean="0"/>
              <a:t>Ένα καλώδιο οπτικών ινών μπορεί να αντικαταστήσει χάλκινο καλώδιο δεκαπλάσιας διαμέτρου και τριακονταπλάσιου βάρους</a:t>
            </a:r>
            <a:r>
              <a:rPr lang="el-GR" sz="4900" dirty="0" smtClean="0"/>
              <a:t>.</a:t>
            </a:r>
          </a:p>
          <a:p>
            <a:pPr>
              <a:buNone/>
            </a:pPr>
            <a:endParaRPr lang="el-GR" sz="4900" dirty="0" smtClean="0"/>
          </a:p>
          <a:p>
            <a:r>
              <a:rPr lang="el-GR" sz="4900" dirty="0" smtClean="0"/>
              <a:t>Κατά την διάρκεια μετάδοσης της πληροφορίας δεν υπάρχουν παράσιτα</a:t>
            </a:r>
            <a:r>
              <a:rPr lang="el-GR" sz="4900" dirty="0" smtClean="0"/>
              <a:t>.</a:t>
            </a:r>
          </a:p>
          <a:p>
            <a:pPr>
              <a:buNone/>
            </a:pPr>
            <a:endParaRPr lang="el-GR" sz="4900" dirty="0" smtClean="0"/>
          </a:p>
          <a:p>
            <a:r>
              <a:rPr lang="el-GR" sz="4900" dirty="0" smtClean="0"/>
              <a:t>Είναι δύσκολη η υποκλοπή των δεδομένων (τοποθέτηση </a:t>
            </a:r>
            <a:r>
              <a:rPr lang="el-GR" sz="4900" dirty="0" smtClean="0">
                <a:hlinkClick r:id="rId2" tooltip="Κοριών (δεν έχει γραφτεί ακόμα)"/>
              </a:rPr>
              <a:t>κοριών</a:t>
            </a:r>
            <a:r>
              <a:rPr lang="el-GR" sz="4900" dirty="0" smtClean="0"/>
              <a:t>).</a:t>
            </a:r>
          </a:p>
          <a:p>
            <a:pPr>
              <a:buNone/>
            </a:pPr>
            <a:endParaRPr lang="el-GR" sz="4900" dirty="0" smtClean="0"/>
          </a:p>
          <a:p>
            <a:r>
              <a:rPr lang="el-GR" sz="4900" dirty="0" smtClean="0"/>
              <a:t>Δυνατότητα παραγωγής από κάθε χώρα με αποτέλεσμα η απεξάρτηση από τις χώρες που παράγουν χαλκό</a:t>
            </a:r>
            <a:r>
              <a:rPr lang="el-GR" sz="4900" dirty="0" smtClean="0"/>
              <a:t>.</a:t>
            </a:r>
          </a:p>
          <a:p>
            <a:pPr>
              <a:buNone/>
            </a:pPr>
            <a:endParaRPr lang="el-GR" sz="4900" dirty="0" smtClean="0"/>
          </a:p>
          <a:p>
            <a:r>
              <a:rPr lang="el-GR" sz="4900" dirty="0" smtClean="0"/>
              <a:t>Χαμηλό κόστος πρώτης ύλης(γυαλί</a:t>
            </a:r>
            <a:r>
              <a:rPr lang="el-GR" sz="4900" dirty="0" smtClean="0"/>
              <a:t>).</a:t>
            </a:r>
          </a:p>
          <a:p>
            <a:pPr>
              <a:buNone/>
            </a:pPr>
            <a:endParaRPr lang="el-GR" sz="4900" dirty="0" smtClean="0"/>
          </a:p>
          <a:p>
            <a:r>
              <a:rPr lang="el-GR" sz="4900" dirty="0" smtClean="0"/>
              <a:t>Μικρές απαιτήσεις σε ενέργεια. </a:t>
            </a:r>
            <a:r>
              <a:rPr lang="el-GR" sz="4900" dirty="0" smtClean="0"/>
              <a:t>Αυτό οφείλεται στο γεγονός ότι δεν παρατηρούνται σημαντικές απώλειες σήματος, καθώς και στον τρόπο μετάδοση δεδομένων, δηλαδή με τη χρήση φωτεινής δέσμης, που απαιτεί πολύ μικρότερη κατανάλωση ενέργειας, σε σχέση με το ηλεκτρικό σήμα</a:t>
            </a:r>
            <a:r>
              <a:rPr lang="el-GR" sz="4900" dirty="0" smtClean="0"/>
              <a:t>.</a:t>
            </a:r>
          </a:p>
          <a:p>
            <a:endParaRPr lang="el-GR" sz="4900" dirty="0" smtClean="0"/>
          </a:p>
          <a:p>
            <a:r>
              <a:rPr lang="el-GR" sz="4900" dirty="0" smtClean="0"/>
              <a:t>Μπορούν να μεταφέρουν παράλληλα τεράστιο όγκο δεδομένων σε σύγκριση με τα χάλκινα καλώδια</a:t>
            </a:r>
            <a:r>
              <a:rPr lang="el-GR" sz="4900" dirty="0" smtClean="0"/>
              <a:t>.</a:t>
            </a:r>
          </a:p>
          <a:p>
            <a:endParaRPr lang="el-GR" sz="4900" dirty="0" smtClean="0"/>
          </a:p>
          <a:p>
            <a:r>
              <a:rPr lang="el-GR" sz="4900" dirty="0" smtClean="0"/>
              <a:t>Είναι πολύ πιο λεπτές και ελαφριές από τα χάλκινα καλώδια. Ένα μικρό και ελαφρύ καλώδιο οπτικών ινών, μεταφέρει πολύ περισσότερα δεδομένα από ένα μεγαλύτερο και πιο βαρύ χάλκινο καλώδιο. </a:t>
            </a:r>
            <a:r>
              <a:rPr lang="el-GR" sz="4900" dirty="0" smtClean="0"/>
              <a:t>Έτσι, απαιτείται πολύ λιγότερος χώρος για την υλοποίηση ενός δικτύου οπτικών </a:t>
            </a:r>
            <a:r>
              <a:rPr lang="el-GR" sz="4900" dirty="0" smtClean="0"/>
              <a:t>ινών</a:t>
            </a:r>
          </a:p>
          <a:p>
            <a:endParaRPr lang="el-GR" sz="4900" dirty="0" smtClean="0"/>
          </a:p>
          <a:p>
            <a:r>
              <a:rPr lang="el-GR" sz="4900" dirty="0" smtClean="0"/>
              <a:t>Η μεταφορά των δεδομένων είναι πολύ γρήγορη</a:t>
            </a:r>
            <a:r>
              <a:rPr lang="el-GR" sz="4900" dirty="0" smtClean="0"/>
              <a:t>.</a:t>
            </a:r>
          </a:p>
          <a:p>
            <a:endParaRPr lang="el-GR" sz="4900" dirty="0" smtClean="0"/>
          </a:p>
          <a:p>
            <a:r>
              <a:rPr lang="el-GR" sz="4900" dirty="0" smtClean="0"/>
              <a:t>Τα δεδομένα που ταξιδεύουν μέσα σε αυτές είναι λιγότερο ευάλωτα σε παρεμβολές</a:t>
            </a:r>
            <a:r>
              <a:rPr lang="el-GR" sz="4900" dirty="0" smtClean="0"/>
              <a:t>.</a:t>
            </a:r>
          </a:p>
          <a:p>
            <a:endParaRPr lang="el-GR" sz="4900" dirty="0" smtClean="0"/>
          </a:p>
          <a:p>
            <a:r>
              <a:rPr lang="el-GR" sz="4900" dirty="0" smtClean="0"/>
              <a:t>Τα δεδομένα μεταδίδονται ψηφιακά άρα έχουμε γρηγορότερη κωδικοποίηση-αποκωδικοποίηση των δεδομένων. </a:t>
            </a:r>
            <a:endParaRPr lang="el-GR" sz="4900" dirty="0" smtClean="0"/>
          </a:p>
          <a:p>
            <a:endParaRPr lang="el-GR" sz="4900" dirty="0" smtClean="0"/>
          </a:p>
          <a:p>
            <a:r>
              <a:rPr lang="el-GR" sz="4900" dirty="0" smtClean="0"/>
              <a:t>Αμιγώς</a:t>
            </a:r>
            <a:r>
              <a:rPr lang="el-GR" sz="4900" dirty="0" smtClean="0"/>
              <a:t> </a:t>
            </a:r>
            <a:r>
              <a:rPr lang="el-GR" sz="4900" dirty="0" smtClean="0">
                <a:hlinkClick r:id="rId3" tooltip="Ψηφιακό σήμα"/>
              </a:rPr>
              <a:t>ψηφιακό σήμα</a:t>
            </a:r>
            <a:r>
              <a:rPr lang="el-GR" sz="4900" dirty="0" smtClean="0"/>
              <a:t>, που εξασφαλίζει υψηλότερη ποιότητα επικοινωνίας και αποφυγή προβλημάτων που θα προέκυπταν σε μια </a:t>
            </a:r>
            <a:r>
              <a:rPr lang="el-GR" sz="4900" dirty="0" smtClean="0">
                <a:hlinkClick r:id="rId4" tooltip="Αναλογική μετάδοση (δεν έχει γραφτεί ακόμα)"/>
              </a:rPr>
              <a:t>αναλογική μετάδοση</a:t>
            </a:r>
            <a:r>
              <a:rPr lang="el-GR" sz="4900" dirty="0" smtClean="0"/>
              <a:t>.</a:t>
            </a:r>
          </a:p>
          <a:p>
            <a:endParaRPr lang="el-GR" sz="4900" dirty="0" smtClean="0"/>
          </a:p>
          <a:p>
            <a:r>
              <a:rPr lang="el-GR" sz="4900" dirty="0" smtClean="0"/>
              <a:t>Σχεδόν καθόλου απώλειες δεδομένων</a:t>
            </a:r>
            <a:r>
              <a:rPr lang="el-GR" sz="4900" dirty="0" smtClean="0"/>
              <a:t>.</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ΜΕΙΟΝΕΚΤΗΜΑΤΑ</a:t>
            </a:r>
            <a:endParaRPr lang="el-GR" dirty="0"/>
          </a:p>
        </p:txBody>
      </p:sp>
      <p:sp>
        <p:nvSpPr>
          <p:cNvPr id="3" name="2 - Θέση περιεχομένου"/>
          <p:cNvSpPr>
            <a:spLocks noGrp="1"/>
          </p:cNvSpPr>
          <p:nvPr>
            <p:ph idx="1"/>
          </p:nvPr>
        </p:nvSpPr>
        <p:spPr/>
        <p:txBody>
          <a:bodyPr>
            <a:normAutofit/>
          </a:bodyPr>
          <a:lstStyle/>
          <a:p>
            <a:r>
              <a:rPr lang="el-GR" sz="1300" dirty="0" smtClean="0"/>
              <a:t>Είναι πιο ακριβές από τα χάλκινα καλώδια. Επίσης το κόστος των ηλεκτρονικών και </a:t>
            </a:r>
            <a:r>
              <a:rPr lang="el-GR" sz="1300" dirty="0" err="1" smtClean="0"/>
              <a:t>οπτικοηλεκτρονικών</a:t>
            </a:r>
            <a:r>
              <a:rPr lang="el-GR" sz="1300" dirty="0" smtClean="0"/>
              <a:t> διατάξεων μπορεί να είναι μεγάλο.</a:t>
            </a:r>
          </a:p>
          <a:p>
            <a:r>
              <a:rPr lang="el-GR" sz="1300" dirty="0" smtClean="0"/>
              <a:t>Είναι πιο δύσκολη η εγκατάστασή τους.</a:t>
            </a:r>
          </a:p>
          <a:p>
            <a:r>
              <a:rPr lang="el-GR" sz="1300" dirty="0" smtClean="0"/>
              <a:t>Είναι πολύ εύθραυστες.</a:t>
            </a:r>
          </a:p>
          <a:p>
            <a:r>
              <a:rPr lang="el-GR" sz="1300" dirty="0" smtClean="0"/>
              <a:t>Δεν είναι αρκετά ευλύγιστες.</a:t>
            </a:r>
          </a:p>
          <a:p>
            <a:r>
              <a:rPr lang="el-GR" sz="1300" dirty="0" smtClean="0"/>
              <a:t>Θα πρέπει η εγκατάσταση τους να γίνεται με ελαφριά κλίση γιατί διαφορετικά θα υπάρχει απώλεια δεδομένων.</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dirty="0" smtClean="0"/>
              <a:t>ΙΣΤΟΡΙΚΗ ΑΝΑΔΡΟΜΗ</a:t>
            </a:r>
            <a:endParaRPr lang="el-GR" dirty="0"/>
          </a:p>
        </p:txBody>
      </p:sp>
      <p:sp>
        <p:nvSpPr>
          <p:cNvPr id="3" name="2 - Θέση περιεχομένου"/>
          <p:cNvSpPr>
            <a:spLocks noGrp="1"/>
          </p:cNvSpPr>
          <p:nvPr>
            <p:ph idx="1"/>
          </p:nvPr>
        </p:nvSpPr>
        <p:spPr>
          <a:xfrm>
            <a:off x="457200" y="1340768"/>
            <a:ext cx="8229600" cy="5112568"/>
          </a:xfrm>
        </p:spPr>
        <p:txBody>
          <a:bodyPr>
            <a:normAutofit fontScale="32500" lnSpcReduction="20000"/>
          </a:bodyPr>
          <a:lstStyle/>
          <a:p>
            <a:pPr marL="514350" indent="-514350">
              <a:buNone/>
            </a:pPr>
            <a:r>
              <a:rPr lang="el-GR" sz="7400" dirty="0" smtClean="0"/>
              <a:t>1)  ΟΠΤΙΚΗ ΕΠΙΚΟΙΝΩΝΙΑ ΜΕ ΦΩΤΙΕΣ.</a:t>
            </a:r>
          </a:p>
          <a:p>
            <a:pPr marL="514350" indent="-514350">
              <a:buAutoNum type="arabicParenR"/>
            </a:pPr>
            <a:endParaRPr lang="el-GR" sz="7400" dirty="0"/>
          </a:p>
          <a:p>
            <a:pPr marL="514350" indent="-514350">
              <a:buNone/>
            </a:pPr>
            <a:r>
              <a:rPr lang="el-GR" sz="7400" dirty="0" smtClean="0"/>
              <a:t>2)  ΟΠΤΙΚΟΣ ΤΟΜΟΓΡΑΦΟΣ 1792.</a:t>
            </a:r>
          </a:p>
          <a:p>
            <a:pPr marL="514350" indent="-514350">
              <a:buNone/>
            </a:pPr>
            <a:endParaRPr lang="el-GR" sz="7400" dirty="0"/>
          </a:p>
          <a:p>
            <a:pPr marL="514350" indent="-514350">
              <a:buNone/>
            </a:pPr>
            <a:r>
              <a:rPr lang="el-GR" sz="7400" dirty="0" smtClean="0"/>
              <a:t>3) 19</a:t>
            </a:r>
            <a:r>
              <a:rPr lang="el-GR" sz="7400" baseline="30000" dirty="0" smtClean="0"/>
              <a:t>ου</a:t>
            </a:r>
            <a:r>
              <a:rPr lang="el-GR" sz="7400" dirty="0" smtClean="0"/>
              <a:t> ΑΙΩΝΑΣ, ΜΕΤΑΔΟΣΗ ΦΩΤΟΣ ΜΕΣΩ ΝΕΡΟΥ / ΜΕΤΑΔΟΣΗ ΜΕΣΩ ΔΙΗΛΕΚΤΡΙΚΩΝ ΡΑΒΔΩΝ.</a:t>
            </a:r>
            <a:endParaRPr lang="en-US" sz="7400" dirty="0" smtClean="0"/>
          </a:p>
          <a:p>
            <a:pPr marL="514350" indent="-514350">
              <a:buNone/>
            </a:pPr>
            <a:endParaRPr lang="el-GR" sz="7400" dirty="0" smtClean="0"/>
          </a:p>
          <a:p>
            <a:pPr marL="514350" indent="-514350">
              <a:buNone/>
            </a:pPr>
            <a:r>
              <a:rPr lang="el-GR" sz="7400" dirty="0" smtClean="0"/>
              <a:t>4) 1960, ΑΝΑΚΑΛΥΨΗ </a:t>
            </a:r>
            <a:r>
              <a:rPr lang="en-US" sz="7400" dirty="0" smtClean="0"/>
              <a:t>LASER</a:t>
            </a:r>
            <a:r>
              <a:rPr lang="el-GR" sz="7400" dirty="0" smtClean="0"/>
              <a:t>.  </a:t>
            </a:r>
            <a:endParaRPr lang="en-US" sz="7400" dirty="0" smtClean="0"/>
          </a:p>
          <a:p>
            <a:pPr marL="514350" indent="-514350">
              <a:buNone/>
            </a:pPr>
            <a:endParaRPr lang="en-US" sz="7400" dirty="0"/>
          </a:p>
          <a:p>
            <a:pPr marL="514350" indent="-514350">
              <a:buNone/>
            </a:pPr>
            <a:r>
              <a:rPr lang="en-US" sz="7400" dirty="0" smtClean="0"/>
              <a:t>5) 1966, </a:t>
            </a:r>
            <a:r>
              <a:rPr lang="el-GR" sz="7400" dirty="0" smtClean="0"/>
              <a:t>ΚΑΤΑΣΚΕΥΗ ΠΡΩΤΩΝ ΟΠΤΙΚΩΝ ΙΝΩΝ.</a:t>
            </a:r>
          </a:p>
          <a:p>
            <a:pPr marL="514350" indent="-514350">
              <a:buNone/>
            </a:pPr>
            <a:endParaRPr lang="el-GR" sz="7400" dirty="0"/>
          </a:p>
          <a:p>
            <a:pPr marL="514350" indent="-514350">
              <a:buNone/>
            </a:pPr>
            <a:r>
              <a:rPr lang="el-GR" sz="7400" dirty="0" smtClean="0"/>
              <a:t>6) 1970, ΧΡΗΣΗ ΟΠΤΙΚΩΝ </a:t>
            </a:r>
            <a:r>
              <a:rPr lang="el-GR" sz="7400" dirty="0" smtClean="0"/>
              <a:t>ΙΝΩΝ</a:t>
            </a:r>
            <a:r>
              <a:rPr lang="en-US" sz="7400" dirty="0" smtClean="0"/>
              <a:t>.</a:t>
            </a:r>
            <a:endParaRPr lang="en-US" sz="7400" dirty="0" smtClean="0"/>
          </a:p>
          <a:p>
            <a:pPr marL="514350" indent="-514350">
              <a:buNone/>
            </a:pPr>
            <a:endParaRPr lang="en-US" sz="7400" dirty="0"/>
          </a:p>
          <a:p>
            <a:pPr marL="514350" indent="-514350">
              <a:buNone/>
            </a:pPr>
            <a:endParaRPr lang="el-GR" dirty="0" smtClean="0"/>
          </a:p>
          <a:p>
            <a:pPr marL="514350" indent="-514350">
              <a:buNone/>
            </a:pPr>
            <a:r>
              <a:rPr lang="el-GR" dirty="0"/>
              <a:t> </a:t>
            </a:r>
            <a:r>
              <a:rPr lang="el-GR" dirty="0" smtClean="0"/>
              <a:t>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ΟΠΤΙΚΗ ΤΕΧΝΟΛΟΓΙΑ</a:t>
            </a:r>
            <a:endParaRPr lang="el-GR" dirty="0"/>
          </a:p>
        </p:txBody>
      </p:sp>
      <p:sp>
        <p:nvSpPr>
          <p:cNvPr id="3" name="2 - Θέση περιεχομένου"/>
          <p:cNvSpPr>
            <a:spLocks noGrp="1"/>
          </p:cNvSpPr>
          <p:nvPr>
            <p:ph idx="1"/>
          </p:nvPr>
        </p:nvSpPr>
        <p:spPr>
          <a:xfrm>
            <a:off x="395536" y="1700808"/>
            <a:ext cx="8229600" cy="4176464"/>
          </a:xfrm>
        </p:spPr>
        <p:txBody>
          <a:bodyPr>
            <a:normAutofit fontScale="62500" lnSpcReduction="20000"/>
          </a:bodyPr>
          <a:lstStyle/>
          <a:p>
            <a:pPr>
              <a:buNone/>
            </a:pPr>
            <a:r>
              <a:rPr lang="el-GR" dirty="0" smtClean="0"/>
              <a:t>      Η οπτική τεχνολογία βασίζεται στην μετάδοση πληροφοριών μέσω του φωτός και το φυσικό μέσο μετάδοσης είναι οι οπτικές ίνες. </a:t>
            </a:r>
            <a:r>
              <a:rPr lang="el-GR" dirty="0" smtClean="0"/>
              <a:t>Η</a:t>
            </a:r>
            <a:r>
              <a:rPr lang="el-GR" dirty="0" smtClean="0"/>
              <a:t> μετάδοση της πληροφορίας γίνεται με τον εξής τρόπο:</a:t>
            </a:r>
          </a:p>
          <a:p>
            <a:pPr>
              <a:buNone/>
            </a:pPr>
            <a:endParaRPr lang="el-GR" dirty="0" smtClean="0"/>
          </a:p>
          <a:p>
            <a:pPr>
              <a:buNone/>
            </a:pPr>
            <a:r>
              <a:rPr lang="el-GR" dirty="0" smtClean="0"/>
              <a:t>1) </a:t>
            </a:r>
            <a:r>
              <a:rPr lang="el-GR" dirty="0" smtClean="0"/>
              <a:t>Η</a:t>
            </a:r>
            <a:r>
              <a:rPr lang="el-GR" dirty="0" smtClean="0"/>
              <a:t> πληροφορία κωδικοποιείται σε ηλεκτρικό σήμα.</a:t>
            </a:r>
          </a:p>
          <a:p>
            <a:pPr>
              <a:buNone/>
            </a:pPr>
            <a:endParaRPr lang="el-GR" dirty="0" smtClean="0"/>
          </a:p>
          <a:p>
            <a:pPr>
              <a:buNone/>
            </a:pPr>
            <a:r>
              <a:rPr lang="el-GR" dirty="0" smtClean="0"/>
              <a:t>2) Μετατροπή σε οπτικά σήματα.</a:t>
            </a:r>
          </a:p>
          <a:p>
            <a:pPr>
              <a:buNone/>
            </a:pPr>
            <a:endParaRPr lang="el-GR" dirty="0" smtClean="0"/>
          </a:p>
          <a:p>
            <a:pPr>
              <a:buNone/>
            </a:pPr>
            <a:r>
              <a:rPr lang="el-GR" dirty="0" smtClean="0"/>
              <a:t>3) Αποστέλλονται μέσω της οπτικής ίνας στο τελικό προορισμό. </a:t>
            </a:r>
          </a:p>
          <a:p>
            <a:pPr>
              <a:buNone/>
            </a:pPr>
            <a:endParaRPr lang="el-GR" dirty="0" smtClean="0"/>
          </a:p>
          <a:p>
            <a:pPr>
              <a:buNone/>
            </a:pPr>
            <a:r>
              <a:rPr lang="el-GR" dirty="0" smtClean="0"/>
              <a:t>4) Μετατροπή από οπτικό σήμα σε ηλεκτρικό.</a:t>
            </a:r>
          </a:p>
          <a:p>
            <a:pPr>
              <a:buNone/>
            </a:pPr>
            <a:endParaRPr lang="el-GR" dirty="0" smtClean="0"/>
          </a:p>
          <a:p>
            <a:pPr>
              <a:buNone/>
            </a:pPr>
            <a:r>
              <a:rPr lang="el-GR" dirty="0" smtClean="0"/>
              <a:t>5) Αποκωδικοποίηση ηλεκτρικού σήματος σε </a:t>
            </a:r>
            <a:r>
              <a:rPr lang="el-GR" dirty="0" err="1" smtClean="0"/>
              <a:t>πλεροφορία</a:t>
            </a:r>
            <a:r>
              <a:rPr lang="el-GR" dirty="0" smtClean="0"/>
              <a:t>.</a:t>
            </a:r>
          </a:p>
          <a:p>
            <a:pPr>
              <a:buNone/>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ΦΩΣ 1</a:t>
            </a:r>
            <a:endParaRPr lang="el-GR" dirty="0"/>
          </a:p>
        </p:txBody>
      </p:sp>
      <p:pic>
        <p:nvPicPr>
          <p:cNvPr id="8196" name="Picture 4"/>
          <p:cNvPicPr>
            <a:picLocks noChangeAspect="1" noChangeArrowheads="1"/>
          </p:cNvPicPr>
          <p:nvPr/>
        </p:nvPicPr>
        <p:blipFill>
          <a:blip r:embed="rId2" cstate="print"/>
          <a:srcRect/>
          <a:stretch>
            <a:fillRect/>
          </a:stretch>
        </p:blipFill>
        <p:spPr bwMode="auto">
          <a:xfrm>
            <a:off x="899592" y="1196753"/>
            <a:ext cx="7056784" cy="266429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ΦΩΣ 2</a:t>
            </a:r>
            <a:endParaRPr lang="el-GR"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 y="1196753"/>
            <a:ext cx="5148063" cy="2453202"/>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3059832" y="4005064"/>
            <a:ext cx="5616624" cy="25797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γενική δομή ενός συστήματος επικοινωνίας οπτικών ινών.</a:t>
            </a:r>
            <a:endParaRPr lang="el-GR" dirty="0"/>
          </a:p>
        </p:txBody>
      </p:sp>
      <p:sp>
        <p:nvSpPr>
          <p:cNvPr id="3" name="2 - Θέση περιεχομένου"/>
          <p:cNvSpPr>
            <a:spLocks noGrp="1"/>
          </p:cNvSpPr>
          <p:nvPr>
            <p:ph idx="1"/>
          </p:nvPr>
        </p:nvSpPr>
        <p:spPr>
          <a:xfrm>
            <a:off x="457200" y="1600201"/>
            <a:ext cx="8229600" cy="2980928"/>
          </a:xfrm>
        </p:spPr>
        <p:txBody>
          <a:bodyPr>
            <a:normAutofit fontScale="85000" lnSpcReduction="10000"/>
          </a:bodyPr>
          <a:lstStyle/>
          <a:p>
            <a:r>
              <a:rPr lang="el-GR" sz="2000" dirty="0" smtClean="0"/>
              <a:t> Οπτικός Πομπός </a:t>
            </a:r>
            <a:r>
              <a:rPr lang="el-GR" sz="2000" dirty="0" smtClean="0"/>
              <a:t>(</a:t>
            </a:r>
            <a:r>
              <a:rPr lang="en-US" sz="2000" dirty="0" smtClean="0"/>
              <a:t>Optical Transmitter) : </a:t>
            </a:r>
            <a:r>
              <a:rPr lang="el-GR" sz="2000" dirty="0" smtClean="0"/>
              <a:t>είναι οι </a:t>
            </a:r>
            <a:r>
              <a:rPr lang="el-GR" sz="2000" dirty="0" smtClean="0"/>
              <a:t>διατάξεις </a:t>
            </a:r>
            <a:r>
              <a:rPr lang="el-GR" sz="2000" dirty="0" smtClean="0"/>
              <a:t>που </a:t>
            </a:r>
            <a:r>
              <a:rPr lang="el-GR" sz="2000" dirty="0" smtClean="0"/>
              <a:t>μετατρέπουν </a:t>
            </a:r>
            <a:r>
              <a:rPr lang="el-GR" sz="2000" dirty="0" smtClean="0"/>
              <a:t>το λαμβανόμενο </a:t>
            </a:r>
            <a:r>
              <a:rPr lang="el-GR" sz="2000" dirty="0" smtClean="0"/>
              <a:t>ηλεκτρικό σήμα στην είσοδό τους σε </a:t>
            </a:r>
            <a:r>
              <a:rPr lang="el-GR" sz="2000" dirty="0" smtClean="0"/>
              <a:t>οπτικό </a:t>
            </a:r>
            <a:r>
              <a:rPr lang="el-GR" sz="2000" dirty="0" smtClean="0"/>
              <a:t>σήμα </a:t>
            </a:r>
            <a:r>
              <a:rPr lang="el-GR" sz="2000" dirty="0" smtClean="0"/>
              <a:t>( </a:t>
            </a:r>
            <a:r>
              <a:rPr lang="el-GR" sz="2000" dirty="0" smtClean="0"/>
              <a:t>φως </a:t>
            </a:r>
            <a:r>
              <a:rPr lang="el-GR" sz="2000" dirty="0" smtClean="0"/>
              <a:t>) και το </a:t>
            </a:r>
            <a:r>
              <a:rPr lang="el-GR" sz="2000" dirty="0" smtClean="0"/>
              <a:t>εκπέμπουν στην έξοδό τους στο εσωτερικό της οπτικής ίνας. </a:t>
            </a:r>
          </a:p>
          <a:p>
            <a:r>
              <a:rPr lang="el-GR" sz="2000" dirty="0" smtClean="0"/>
              <a:t> Οπτικός Δέκτης </a:t>
            </a:r>
            <a:r>
              <a:rPr lang="el-GR" sz="2000" dirty="0" smtClean="0"/>
              <a:t>(</a:t>
            </a:r>
            <a:r>
              <a:rPr lang="en-US" sz="2000" dirty="0" smtClean="0"/>
              <a:t>Optical Detector) : </a:t>
            </a:r>
            <a:r>
              <a:rPr lang="el-GR" sz="2000" dirty="0" smtClean="0"/>
              <a:t>είναι οι </a:t>
            </a:r>
            <a:r>
              <a:rPr lang="el-GR" sz="2000" dirty="0" smtClean="0"/>
              <a:t>διατάξεις </a:t>
            </a:r>
            <a:r>
              <a:rPr lang="el-GR" sz="2000" dirty="0" smtClean="0"/>
              <a:t>που μετατρέπουν </a:t>
            </a:r>
            <a:r>
              <a:rPr lang="el-GR" sz="2000" dirty="0" smtClean="0"/>
              <a:t>το </a:t>
            </a:r>
            <a:r>
              <a:rPr lang="el-GR" sz="2000" dirty="0" smtClean="0"/>
              <a:t>λαμβανόμενο οπτικό </a:t>
            </a:r>
            <a:r>
              <a:rPr lang="el-GR" sz="2000" dirty="0" smtClean="0"/>
              <a:t>σήμα στην είσοδο τους </a:t>
            </a:r>
            <a:r>
              <a:rPr lang="el-GR" sz="2000" dirty="0" smtClean="0"/>
              <a:t>από </a:t>
            </a:r>
            <a:r>
              <a:rPr lang="el-GR" sz="2000" dirty="0" smtClean="0"/>
              <a:t>την οπτική </a:t>
            </a:r>
            <a:r>
              <a:rPr lang="el-GR" sz="2000" dirty="0" smtClean="0"/>
              <a:t>ίνα </a:t>
            </a:r>
            <a:r>
              <a:rPr lang="el-GR" sz="2000" dirty="0" smtClean="0"/>
              <a:t>σε ηλεκτρικό σήμα </a:t>
            </a:r>
            <a:r>
              <a:rPr lang="el-GR" sz="2000" dirty="0" smtClean="0"/>
              <a:t>και </a:t>
            </a:r>
            <a:r>
              <a:rPr lang="el-GR" sz="2000" dirty="0" smtClean="0"/>
              <a:t>ανακτούν τις αρχικές πληροφορίες </a:t>
            </a:r>
            <a:r>
              <a:rPr lang="el-GR" sz="2000" dirty="0" smtClean="0"/>
              <a:t>που </a:t>
            </a:r>
            <a:r>
              <a:rPr lang="el-GR" sz="2000" dirty="0" smtClean="0"/>
              <a:t>έχουν μεταδοθεί μέσω </a:t>
            </a:r>
            <a:r>
              <a:rPr lang="el-GR" sz="2000" dirty="0" smtClean="0"/>
              <a:t>του </a:t>
            </a:r>
            <a:r>
              <a:rPr lang="el-GR" sz="2000" dirty="0" smtClean="0"/>
              <a:t>οπτικού συστήματος. </a:t>
            </a:r>
            <a:endParaRPr lang="el-GR" sz="2000" dirty="0" smtClean="0"/>
          </a:p>
          <a:p>
            <a:r>
              <a:rPr lang="el-GR" sz="2000" dirty="0" smtClean="0"/>
              <a:t>Οπτικές Ίνες </a:t>
            </a:r>
            <a:r>
              <a:rPr lang="el-GR" sz="2000" dirty="0" smtClean="0"/>
              <a:t>(</a:t>
            </a:r>
            <a:r>
              <a:rPr lang="en-US" sz="2000" dirty="0" smtClean="0"/>
              <a:t>Optical Fiber) : </a:t>
            </a:r>
            <a:r>
              <a:rPr lang="el-GR" sz="2000" dirty="0" smtClean="0"/>
              <a:t>είναι το </a:t>
            </a:r>
            <a:r>
              <a:rPr lang="el-GR" sz="2000" dirty="0" smtClean="0"/>
              <a:t>τηλεπικοινωνιακό </a:t>
            </a:r>
            <a:r>
              <a:rPr lang="el-GR" sz="2000" dirty="0" smtClean="0"/>
              <a:t>κανάλι (</a:t>
            </a:r>
            <a:r>
              <a:rPr lang="el-GR" sz="2000" dirty="0" smtClean="0"/>
              <a:t>μέσο μεταφοράς) </a:t>
            </a:r>
            <a:r>
              <a:rPr lang="el-GR" sz="2000" dirty="0" smtClean="0"/>
              <a:t>του </a:t>
            </a:r>
            <a:r>
              <a:rPr lang="el-GR" sz="2000" dirty="0" smtClean="0"/>
              <a:t>οπτικού σήματος </a:t>
            </a:r>
            <a:r>
              <a:rPr lang="el-GR" sz="2000" dirty="0" smtClean="0"/>
              <a:t>από τον πομπό </a:t>
            </a:r>
            <a:r>
              <a:rPr lang="el-GR" sz="2000" dirty="0" smtClean="0"/>
              <a:t>στον δέκτη χωρίς </a:t>
            </a:r>
            <a:r>
              <a:rPr lang="el-GR" sz="2000" dirty="0" smtClean="0"/>
              <a:t>να το </a:t>
            </a:r>
            <a:r>
              <a:rPr lang="el-GR" sz="2000" dirty="0" smtClean="0"/>
              <a:t>παραμορφώνει.</a:t>
            </a:r>
          </a:p>
          <a:p>
            <a:r>
              <a:rPr lang="el-GR" sz="2000" dirty="0" smtClean="0"/>
              <a:t> </a:t>
            </a:r>
            <a:r>
              <a:rPr lang="el-GR" sz="2000" dirty="0" smtClean="0"/>
              <a:t>Υπόλοιπα Στοιχεία : είναι </a:t>
            </a:r>
            <a:r>
              <a:rPr lang="el-GR" sz="2000" dirty="0" smtClean="0"/>
              <a:t>παθητικές </a:t>
            </a:r>
            <a:r>
              <a:rPr lang="el-GR" sz="2000" dirty="0" smtClean="0"/>
              <a:t>και </a:t>
            </a:r>
            <a:r>
              <a:rPr lang="el-GR" sz="2000" dirty="0" smtClean="0"/>
              <a:t>ενεργές οπτικές συσκευές </a:t>
            </a:r>
            <a:r>
              <a:rPr lang="el-GR" sz="2000" dirty="0" smtClean="0"/>
              <a:t>που </a:t>
            </a:r>
            <a:r>
              <a:rPr lang="el-GR" sz="2000" dirty="0" smtClean="0"/>
              <a:t>χρησιμοποιούνται στην διαδικασία αποστολής </a:t>
            </a:r>
            <a:r>
              <a:rPr lang="el-GR" sz="2000" dirty="0" smtClean="0"/>
              <a:t>και </a:t>
            </a:r>
            <a:r>
              <a:rPr lang="el-GR" sz="2000" dirty="0" smtClean="0"/>
              <a:t>λήψης </a:t>
            </a:r>
            <a:r>
              <a:rPr lang="el-GR" sz="2000" dirty="0" smtClean="0"/>
              <a:t>του </a:t>
            </a:r>
            <a:r>
              <a:rPr lang="el-GR" sz="2000" dirty="0" smtClean="0"/>
              <a:t>οπτικού σήματος. </a:t>
            </a:r>
            <a:endParaRPr lang="el-GR" sz="2000" dirty="0"/>
          </a:p>
        </p:txBody>
      </p:sp>
      <p:pic>
        <p:nvPicPr>
          <p:cNvPr id="1026" name="Picture 2"/>
          <p:cNvPicPr>
            <a:picLocks noChangeAspect="1" noChangeArrowheads="1"/>
          </p:cNvPicPr>
          <p:nvPr/>
        </p:nvPicPr>
        <p:blipFill>
          <a:blip r:embed="rId2" cstate="print"/>
          <a:srcRect/>
          <a:stretch>
            <a:fillRect/>
          </a:stretch>
        </p:blipFill>
        <p:spPr bwMode="auto">
          <a:xfrm>
            <a:off x="2195736" y="4941168"/>
            <a:ext cx="4524375" cy="121195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ΔΟΜΗ ΤΗΣ ΟΠΤΙΚΗΣ ΙΝΑΣ</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893823"/>
            <a:ext cx="8229600" cy="39387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ΔΙΑΘΛΑΣΗ</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321406" y="1600200"/>
            <a:ext cx="6501187"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ΝΟΜΟΣ ΤΟΥ </a:t>
            </a:r>
            <a:r>
              <a:rPr lang="en-US" dirty="0" smtClean="0"/>
              <a:t>SNELL – </a:t>
            </a:r>
            <a:r>
              <a:rPr lang="el-GR" dirty="0" smtClean="0"/>
              <a:t>ΣΥΝΤΕΛΕΣΤΗΣ ΔΙΑΘΛΑΣΗΣ</a:t>
            </a:r>
            <a:endParaRPr lang="el-GR" dirty="0"/>
          </a:p>
        </p:txBody>
      </p:sp>
      <p:pic>
        <p:nvPicPr>
          <p:cNvPr id="5124" name="Picture 4"/>
          <p:cNvPicPr>
            <a:picLocks noGrp="1" noChangeAspect="1" noChangeArrowheads="1"/>
          </p:cNvPicPr>
          <p:nvPr>
            <p:ph idx="1"/>
          </p:nvPr>
        </p:nvPicPr>
        <p:blipFill>
          <a:blip r:embed="rId2" cstate="print"/>
          <a:srcRect/>
          <a:stretch>
            <a:fillRect/>
          </a:stretch>
        </p:blipFill>
        <p:spPr bwMode="auto">
          <a:xfrm>
            <a:off x="323528" y="1412776"/>
            <a:ext cx="3733800" cy="2619375"/>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4211960" y="1844824"/>
            <a:ext cx="4402088" cy="1428750"/>
          </a:xfrm>
          <a:prstGeom prst="rect">
            <a:avLst/>
          </a:prstGeom>
          <a:noFill/>
          <a:ln w="9525">
            <a:noFill/>
            <a:miter lim="800000"/>
            <a:headEnd/>
            <a:tailEnd/>
          </a:ln>
        </p:spPr>
      </p:pic>
      <p:pic>
        <p:nvPicPr>
          <p:cNvPr id="5126" name="Picture 6"/>
          <p:cNvPicPr>
            <a:picLocks noChangeAspect="1" noChangeArrowheads="1"/>
          </p:cNvPicPr>
          <p:nvPr/>
        </p:nvPicPr>
        <p:blipFill>
          <a:blip r:embed="rId4" cstate="print"/>
          <a:srcRect/>
          <a:stretch>
            <a:fillRect/>
          </a:stretch>
        </p:blipFill>
        <p:spPr bwMode="auto">
          <a:xfrm>
            <a:off x="5076056" y="4581128"/>
            <a:ext cx="3752850" cy="1704975"/>
          </a:xfrm>
          <a:prstGeom prst="rect">
            <a:avLst/>
          </a:prstGeom>
          <a:noFill/>
          <a:ln w="9525">
            <a:noFill/>
            <a:miter lim="800000"/>
            <a:headEnd/>
            <a:tailEnd/>
          </a:ln>
        </p:spPr>
      </p:pic>
      <p:pic>
        <p:nvPicPr>
          <p:cNvPr id="5127" name="Picture 7"/>
          <p:cNvPicPr>
            <a:picLocks noChangeAspect="1" noChangeArrowheads="1"/>
          </p:cNvPicPr>
          <p:nvPr/>
        </p:nvPicPr>
        <p:blipFill>
          <a:blip r:embed="rId5" cstate="print"/>
          <a:srcRect/>
          <a:stretch>
            <a:fillRect/>
          </a:stretch>
        </p:blipFill>
        <p:spPr bwMode="auto">
          <a:xfrm>
            <a:off x="467544" y="4869160"/>
            <a:ext cx="4320480" cy="13144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400</Words>
  <Application>Microsoft Office PowerPoint</Application>
  <PresentationFormat>Προβολή στην οθόνη (4:3)</PresentationFormat>
  <Paragraphs>75</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 ΟΠΤΙΚΕΣ ΙΝΕΣ</vt:lpstr>
      <vt:lpstr>ΙΣΤΟΡΙΚΗ ΑΝΑΔΡΟΜΗ</vt:lpstr>
      <vt:lpstr>ΟΠΤΙΚΗ ΤΕΧΝΟΛΟΓΙΑ</vt:lpstr>
      <vt:lpstr>ΦΩΣ 1</vt:lpstr>
      <vt:lpstr>ΦΩΣ 2</vt:lpstr>
      <vt:lpstr>Η γενική δομή ενός συστήματος επικοινωνίας οπτικών ινών.</vt:lpstr>
      <vt:lpstr>ΔΟΜΗ ΤΗΣ ΟΠΤΙΚΗΣ ΙΝΑΣ</vt:lpstr>
      <vt:lpstr>ΔΙΑΘΛΑΣΗ</vt:lpstr>
      <vt:lpstr>ΝΟΜΟΣ ΤΟΥ SNELL – ΣΥΝΤΕΛΕΣΤΗΣ ΔΙΑΘΛΑΣΗΣ</vt:lpstr>
      <vt:lpstr>ΔΙΑΘΛΑΣΗ </vt:lpstr>
      <vt:lpstr>ΛΕΙΤΟΥΡΓΙΑ – ΔΥΟ ΕΙΔΗ</vt:lpstr>
      <vt:lpstr>ΠΟΛΥΡΤΟΠΙΚΕΣ / ΜΟΝΟΤΡΟΠΙΚΕΣ</vt:lpstr>
      <vt:lpstr>ΠΛΕΟΝΕΚΤΗΜΑΤΑ</vt:lpstr>
      <vt:lpstr>ΜΕΙΟΝΕΚΤΗΜΑΤΑ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ΟΠΤΙΚΕΣ ΙΝΕΣ</dc:title>
  <dc:creator>EMPEROR</dc:creator>
  <cp:lastModifiedBy>EMPEROR</cp:lastModifiedBy>
  <cp:revision>20</cp:revision>
  <dcterms:created xsi:type="dcterms:W3CDTF">2020-11-27T14:52:09Z</dcterms:created>
  <dcterms:modified xsi:type="dcterms:W3CDTF">2020-11-29T16:31:10Z</dcterms:modified>
</cp:coreProperties>
</file>