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6" r:id="rId3"/>
    <p:sldId id="271" r:id="rId4"/>
    <p:sldId id="269" r:id="rId5"/>
    <p:sldId id="258" r:id="rId6"/>
    <p:sldId id="259" r:id="rId7"/>
    <p:sldId id="260" r:id="rId8"/>
    <p:sldId id="263" r:id="rId9"/>
    <p:sldId id="261" r:id="rId10"/>
    <p:sldId id="257" r:id="rId11"/>
    <p:sldId id="268" r:id="rId12"/>
    <p:sldId id="267" r:id="rId13"/>
    <p:sldId id="264" r:id="rId14"/>
    <p:sldId id="266"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2" d="100"/>
          <a:sy n="72"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FB5B1C1-223D-4913-9CA8-B2A7FFEDA0BF}" type="datetimeFigureOut">
              <a:rPr lang="el-GR" smtClean="0"/>
              <a:t>23/4/2023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3071115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2FB5B1C1-223D-4913-9CA8-B2A7FFEDA0BF}" type="datetimeFigureOut">
              <a:rPr lang="el-GR" smtClean="0"/>
              <a:t>23/4/2023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304926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2FB5B1C1-223D-4913-9CA8-B2A7FFEDA0BF}" type="datetimeFigureOut">
              <a:rPr lang="el-GR" smtClean="0"/>
              <a:t>23/4/2023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206570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2FB5B1C1-223D-4913-9CA8-B2A7FFEDA0BF}" type="datetimeFigureOut">
              <a:rPr lang="el-GR" smtClean="0"/>
              <a:t>23/4/2023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3498857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2FB5B1C1-223D-4913-9CA8-B2A7FFEDA0BF}" type="datetimeFigureOut">
              <a:rPr lang="el-GR" smtClean="0"/>
              <a:t>23/4/2023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3840554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2FB5B1C1-223D-4913-9CA8-B2A7FFEDA0BF}" type="datetimeFigureOut">
              <a:rPr lang="el-GR" smtClean="0"/>
              <a:t>23/4/2023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3044719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2FB5B1C1-223D-4913-9CA8-B2A7FFEDA0BF}" type="datetimeFigureOut">
              <a:rPr lang="el-GR" smtClean="0"/>
              <a:t>23/4/2023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98046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FB5B1C1-223D-4913-9CA8-B2A7FFEDA0BF}" type="datetimeFigureOut">
              <a:rPr lang="el-GR" smtClean="0"/>
              <a:t>23/4/2023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4268380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5B1C1-223D-4913-9CA8-B2A7FFEDA0BF}" type="datetimeFigureOut">
              <a:rPr lang="el-GR" smtClean="0"/>
              <a:t>23/4/2023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1400719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2FB5B1C1-223D-4913-9CA8-B2A7FFEDA0BF}" type="datetimeFigureOut">
              <a:rPr lang="el-GR" smtClean="0"/>
              <a:t>23/4/2023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291805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2FB5B1C1-223D-4913-9CA8-B2A7FFEDA0BF}" type="datetimeFigureOut">
              <a:rPr lang="el-GR" smtClean="0"/>
              <a:t>23/4/2023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B1E6D3EE-0797-44C3-8A2C-0BCA3ED230CB}" type="slidenum">
              <a:rPr lang="el-GR" smtClean="0"/>
              <a:t>‹#›</a:t>
            </a:fld>
            <a:endParaRPr lang="el-GR"/>
          </a:p>
        </p:txBody>
      </p:sp>
    </p:spTree>
    <p:extLst>
      <p:ext uri="{BB962C8B-B14F-4D97-AF65-F5344CB8AC3E}">
        <p14:creationId xmlns:p14="http://schemas.microsoft.com/office/powerpoint/2010/main" val="4070437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5B1C1-223D-4913-9CA8-B2A7FFEDA0BF}" type="datetimeFigureOut">
              <a:rPr lang="el-GR" smtClean="0"/>
              <a:t>23/4/2023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E6D3EE-0797-44C3-8A2C-0BCA3ED230CB}" type="slidenum">
              <a:rPr lang="el-GR" smtClean="0"/>
              <a:t>‹#›</a:t>
            </a:fld>
            <a:endParaRPr lang="el-GR"/>
          </a:p>
        </p:txBody>
      </p:sp>
    </p:spTree>
    <p:extLst>
      <p:ext uri="{BB962C8B-B14F-4D97-AF65-F5344CB8AC3E}">
        <p14:creationId xmlns:p14="http://schemas.microsoft.com/office/powerpoint/2010/main" val="317460715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594B22E2-B458-404C-AE6C-8CD10DAD8667}"/>
              </a:ext>
            </a:extLst>
          </p:cNvPr>
          <p:cNvSpPr>
            <a:spLocks noGrp="1"/>
          </p:cNvSpPr>
          <p:nvPr>
            <p:ph type="title"/>
          </p:nvPr>
        </p:nvSpPr>
        <p:spPr>
          <a:xfrm>
            <a:off x="0" y="1421295"/>
            <a:ext cx="6096000" cy="4015409"/>
          </a:xfrm>
        </p:spPr>
        <p:txBody>
          <a:bodyPr>
            <a:normAutofit fontScale="90000"/>
          </a:bodyPr>
          <a:lstStyle/>
          <a:p>
            <a:pPr algn="ctr"/>
            <a:r>
              <a:rPr lang="el-GR" sz="2800" b="1" dirty="0">
                <a:ln w="6600">
                  <a:solidFill>
                    <a:schemeClr val="accent2"/>
                  </a:solidFill>
                  <a:prstDash val="solid"/>
                </a:ln>
                <a:solidFill>
                  <a:srgbClr val="FFFFFF"/>
                </a:solidFill>
                <a:effectLst>
                  <a:outerShdw dist="38100" dir="2700000" algn="tl" rotWithShape="0">
                    <a:schemeClr val="accent2"/>
                  </a:outerShdw>
                </a:effectLst>
              </a:rPr>
              <a:t>ΝΕΟΕΛΛΗΝΙΚΗ ΓΛΩΣΣΑ</a:t>
            </a:r>
            <a:br>
              <a:rPr lang="el-GR" sz="2800" b="1" dirty="0">
                <a:ln w="6600">
                  <a:solidFill>
                    <a:schemeClr val="accent2"/>
                  </a:solidFill>
                  <a:prstDash val="solid"/>
                </a:ln>
                <a:solidFill>
                  <a:srgbClr val="FFFFFF"/>
                </a:solidFill>
                <a:effectLst>
                  <a:outerShdw dist="38100" dir="2700000" algn="tl" rotWithShape="0">
                    <a:schemeClr val="accent2"/>
                  </a:outerShdw>
                </a:effectLst>
              </a:rPr>
            </a:br>
            <a:r>
              <a:rPr lang="el-GR" sz="2800" b="1" dirty="0">
                <a:ln w="6600">
                  <a:solidFill>
                    <a:schemeClr val="accent2"/>
                  </a:solidFill>
                  <a:prstDash val="solid"/>
                </a:ln>
                <a:solidFill>
                  <a:srgbClr val="FFFFFF"/>
                </a:solidFill>
                <a:effectLst>
                  <a:outerShdw dist="38100" dir="2700000" algn="tl" rotWithShape="0">
                    <a:schemeClr val="accent2"/>
                  </a:outerShdw>
                </a:effectLst>
              </a:rPr>
              <a:t>Β’ ΓΥΜΝΑΣΙΟΥ</a:t>
            </a:r>
            <a:br>
              <a:rPr lang="el-GR" sz="2800" b="1" dirty="0">
                <a:ln w="6600">
                  <a:solidFill>
                    <a:schemeClr val="accent2"/>
                  </a:solidFill>
                  <a:prstDash val="solid"/>
                </a:ln>
                <a:solidFill>
                  <a:srgbClr val="FFFFFF"/>
                </a:solidFill>
                <a:effectLst>
                  <a:outerShdw dist="38100" dir="2700000" algn="tl" rotWithShape="0">
                    <a:schemeClr val="accent2"/>
                  </a:outerShdw>
                </a:effectLst>
              </a:rPr>
            </a:br>
            <a:br>
              <a:rPr lang="el-GR" sz="2800" b="1" dirty="0">
                <a:ln w="6600">
                  <a:solidFill>
                    <a:schemeClr val="accent2"/>
                  </a:solidFill>
                  <a:prstDash val="solid"/>
                </a:ln>
                <a:solidFill>
                  <a:srgbClr val="FFFFFF"/>
                </a:solidFill>
                <a:effectLst>
                  <a:outerShdw dist="38100" dir="2700000" algn="tl" rotWithShape="0">
                    <a:schemeClr val="accent2"/>
                  </a:outerShdw>
                </a:effectLst>
              </a:rPr>
            </a:br>
            <a:r>
              <a:rPr lang="el-GR" sz="2800" b="1" dirty="0">
                <a:ln w="6600">
                  <a:solidFill>
                    <a:schemeClr val="accent2"/>
                  </a:solidFill>
                  <a:prstDash val="solid"/>
                </a:ln>
                <a:solidFill>
                  <a:srgbClr val="FFFFFF"/>
                </a:solidFill>
                <a:effectLst>
                  <a:outerShdw dist="38100" dir="2700000" algn="tl" rotWithShape="0">
                    <a:schemeClr val="accent2"/>
                  </a:outerShdw>
                </a:effectLst>
              </a:rPr>
              <a:t>ΕΝΟΤΗΤΑ 7</a:t>
            </a:r>
            <a:r>
              <a:rPr lang="el-GR" sz="2800" b="1" baseline="30000" dirty="0">
                <a:ln w="6600">
                  <a:solidFill>
                    <a:schemeClr val="accent2"/>
                  </a:solidFill>
                  <a:prstDash val="solid"/>
                </a:ln>
                <a:solidFill>
                  <a:srgbClr val="FFFFFF"/>
                </a:solidFill>
                <a:effectLst>
                  <a:outerShdw dist="38100" dir="2700000" algn="tl" rotWithShape="0">
                    <a:schemeClr val="accent2"/>
                  </a:outerShdw>
                </a:effectLst>
              </a:rPr>
              <a:t>η</a:t>
            </a:r>
            <a:r>
              <a:rPr lang="el-GR" sz="2800" b="1" dirty="0">
                <a:ln w="6600">
                  <a:solidFill>
                    <a:schemeClr val="accent2"/>
                  </a:solidFill>
                  <a:prstDash val="solid"/>
                </a:ln>
                <a:solidFill>
                  <a:srgbClr val="FFFFFF"/>
                </a:solidFill>
                <a:effectLst>
                  <a:outerShdw dist="38100" dir="2700000" algn="tl" rotWithShape="0">
                    <a:schemeClr val="accent2"/>
                  </a:outerShdw>
                </a:effectLst>
              </a:rPr>
              <a:t>: «ΒΙΩΝΟΝΤΑΣ ΠΡΟΒΛΗΜΑΤΑ ΤΗΣ ΚΑΘΗΜΕΡΙΝΗΣ ΖΩΗΣ»</a:t>
            </a:r>
            <a:br>
              <a:rPr lang="el-GR" sz="2800" b="1" dirty="0">
                <a:ln w="6600">
                  <a:solidFill>
                    <a:schemeClr val="accent2"/>
                  </a:solidFill>
                  <a:prstDash val="solid"/>
                </a:ln>
                <a:solidFill>
                  <a:srgbClr val="FFFFFF"/>
                </a:solidFill>
                <a:effectLst>
                  <a:outerShdw dist="38100" dir="2700000" algn="tl" rotWithShape="0">
                    <a:schemeClr val="accent2"/>
                  </a:outerShdw>
                </a:effectLst>
              </a:rPr>
            </a:br>
            <a:br>
              <a:rPr lang="el-GR" sz="2800" b="1" dirty="0">
                <a:ln w="6600">
                  <a:solidFill>
                    <a:schemeClr val="accent2"/>
                  </a:solidFill>
                  <a:prstDash val="solid"/>
                </a:ln>
                <a:solidFill>
                  <a:srgbClr val="FFFFFF"/>
                </a:solidFill>
                <a:effectLst>
                  <a:outerShdw dist="38100" dir="2700000" algn="tl" rotWithShape="0">
                    <a:schemeClr val="accent2"/>
                  </a:outerShdw>
                </a:effectLst>
              </a:rPr>
            </a:br>
            <a:r>
              <a:rPr lang="el-GR" sz="2800" b="1" dirty="0">
                <a:ln w="6600">
                  <a:solidFill>
                    <a:schemeClr val="accent2"/>
                  </a:solidFill>
                  <a:prstDash val="solid"/>
                </a:ln>
                <a:solidFill>
                  <a:srgbClr val="FFFFFF"/>
                </a:solidFill>
                <a:effectLst>
                  <a:outerShdw dist="38100" dir="2700000" algn="tl" rotWithShape="0">
                    <a:schemeClr val="accent2"/>
                  </a:outerShdw>
                </a:effectLst>
              </a:rPr>
              <a:t>ΕΝΟΤΗΤΑ 7.Β. «ΤΑ ΕΙΔΗ ΤΩΝ ΕΠΙΡΡΗΜΑΤΙΚΩΝ ΠΡΟΣΔΙΟΡΙΣΜΩΝ»</a:t>
            </a:r>
            <a:br>
              <a:rPr lang="el-GR" sz="2800" b="1" dirty="0">
                <a:ln w="6600">
                  <a:solidFill>
                    <a:schemeClr val="accent2"/>
                  </a:solidFill>
                  <a:prstDash val="solid"/>
                </a:ln>
                <a:solidFill>
                  <a:srgbClr val="FFFFFF"/>
                </a:solidFill>
                <a:effectLst>
                  <a:outerShdw dist="38100" dir="2700000" algn="tl" rotWithShape="0">
                    <a:schemeClr val="accent2"/>
                  </a:outerShdw>
                </a:effectLst>
              </a:rPr>
            </a:br>
            <a:br>
              <a:rPr lang="el-GR" sz="2800" b="1" dirty="0">
                <a:ln w="6600">
                  <a:solidFill>
                    <a:schemeClr val="accent2"/>
                  </a:solidFill>
                  <a:prstDash val="solid"/>
                </a:ln>
                <a:solidFill>
                  <a:srgbClr val="FFFFFF"/>
                </a:solidFill>
                <a:effectLst>
                  <a:outerShdw dist="38100" dir="2700000" algn="tl" rotWithShape="0">
                    <a:schemeClr val="accent2"/>
                  </a:outerShdw>
                </a:effectLst>
              </a:rPr>
            </a:br>
            <a:r>
              <a:rPr lang="el-GR" sz="2800" b="1" dirty="0">
                <a:ln w="6600">
                  <a:solidFill>
                    <a:schemeClr val="accent2"/>
                  </a:solidFill>
                  <a:prstDash val="solid"/>
                </a:ln>
                <a:solidFill>
                  <a:srgbClr val="FFFFFF"/>
                </a:solidFill>
                <a:effectLst>
                  <a:outerShdw dist="38100" dir="2700000" algn="tl" rotWithShape="0">
                    <a:schemeClr val="accent2"/>
                  </a:outerShdw>
                </a:effectLst>
              </a:rPr>
              <a:t>ΚΑΠΕΤΑΝΟΥ ΚΑΛΛΙΟΠΗ</a:t>
            </a:r>
            <a:br>
              <a:rPr lang="el-GR" sz="2800" b="1" dirty="0">
                <a:ln w="6600">
                  <a:solidFill>
                    <a:schemeClr val="accent2"/>
                  </a:solidFill>
                  <a:prstDash val="solid"/>
                </a:ln>
                <a:solidFill>
                  <a:srgbClr val="FFFFFF"/>
                </a:solidFill>
                <a:effectLst>
                  <a:outerShdw dist="38100" dir="2700000" algn="tl" rotWithShape="0">
                    <a:schemeClr val="accent2"/>
                  </a:outerShdw>
                </a:effectLst>
              </a:rPr>
            </a:br>
            <a:endParaRPr lang="el-GR" sz="2800" b="1" dirty="0">
              <a:ln w="6600">
                <a:solidFill>
                  <a:schemeClr val="accent2"/>
                </a:solidFill>
                <a:prstDash val="solid"/>
              </a:ln>
              <a:solidFill>
                <a:srgbClr val="FFFFFF"/>
              </a:solidFill>
              <a:effectLst>
                <a:outerShdw dist="38100" dir="2700000" algn="tl" rotWithShape="0">
                  <a:schemeClr val="accent2"/>
                </a:outerShdw>
              </a:effectLst>
            </a:endParaRPr>
          </a:p>
        </p:txBody>
      </p:sp>
      <p:pic>
        <p:nvPicPr>
          <p:cNvPr id="9" name="Picture 6" descr="Λύκειο – HomeSchool">
            <a:extLst>
              <a:ext uri="{FF2B5EF4-FFF2-40B4-BE49-F238E27FC236}">
                <a16:creationId xmlns:a16="http://schemas.microsoft.com/office/drawing/2014/main" id="{6C56841F-F8EF-435D-85D9-D9A8682A7FF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4762"/>
            <a:ext cx="6096000" cy="6853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63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785D5D-E86C-42AF-8C03-40013B84C367}"/>
              </a:ext>
            </a:extLst>
          </p:cNvPr>
          <p:cNvSpPr>
            <a:spLocks noGrp="1"/>
          </p:cNvSpPr>
          <p:nvPr>
            <p:ph type="title"/>
          </p:nvPr>
        </p:nvSpPr>
        <p:spPr>
          <a:xfrm>
            <a:off x="838200" y="0"/>
            <a:ext cx="10515600" cy="456510"/>
          </a:xfrm>
        </p:spPr>
        <p:txBody>
          <a:bodyPr>
            <a:noAutofit/>
          </a:bodyPr>
          <a:lstStyle/>
          <a:p>
            <a:pPr algn="ctr"/>
            <a:r>
              <a:rPr lang="el-GR" sz="2800" dirty="0"/>
              <a:t>ΦΥΛΛΟ ΑΞΙΟΛΟΓΗΣΗΣ</a:t>
            </a:r>
          </a:p>
        </p:txBody>
      </p:sp>
      <p:sp>
        <p:nvSpPr>
          <p:cNvPr id="9" name="Θέση περιεχομένου 8">
            <a:extLst>
              <a:ext uri="{FF2B5EF4-FFF2-40B4-BE49-F238E27FC236}">
                <a16:creationId xmlns:a16="http://schemas.microsoft.com/office/drawing/2014/main" id="{87339DFA-8F01-46CF-87FC-81ADC78CF44B}"/>
              </a:ext>
            </a:extLst>
          </p:cNvPr>
          <p:cNvSpPr>
            <a:spLocks noGrp="1"/>
          </p:cNvSpPr>
          <p:nvPr>
            <p:ph sz="half" idx="1"/>
          </p:nvPr>
        </p:nvSpPr>
        <p:spPr>
          <a:xfrm>
            <a:off x="0" y="1258957"/>
            <a:ext cx="5009320" cy="5599042"/>
          </a:xfrm>
        </p:spPr>
        <p:txBody>
          <a:bodyPr>
            <a:normAutofit/>
          </a:bodyPr>
          <a:lstStyle/>
          <a:p>
            <a:pPr marL="0" indent="0">
              <a:buNone/>
            </a:pPr>
            <a:endParaRPr lang="el-GR" sz="2000" dirty="0">
              <a:latin typeface="+mj-lt"/>
            </a:endParaRPr>
          </a:p>
          <a:p>
            <a:pPr marL="0" indent="0">
              <a:buNone/>
            </a:pPr>
            <a:endParaRPr lang="el-GR" sz="2000" dirty="0">
              <a:latin typeface="+mj-lt"/>
            </a:endParaRPr>
          </a:p>
          <a:p>
            <a:pPr marL="0" indent="0">
              <a:buNone/>
            </a:pPr>
            <a:endParaRPr lang="el-GR" sz="2000" dirty="0">
              <a:latin typeface="+mj-lt"/>
            </a:endParaRPr>
          </a:p>
          <a:p>
            <a:pPr marL="0" indent="0">
              <a:buNone/>
            </a:pPr>
            <a:endParaRPr lang="el-GR" sz="2000" dirty="0">
              <a:latin typeface="+mj-lt"/>
            </a:endParaRPr>
          </a:p>
          <a:p>
            <a:pPr marL="0" indent="0">
              <a:buNone/>
            </a:pPr>
            <a:endParaRPr lang="el-GR" sz="2000" dirty="0">
              <a:latin typeface="+mj-lt"/>
            </a:endParaRPr>
          </a:p>
          <a:p>
            <a:pPr marL="0" indent="0">
              <a:buNone/>
            </a:pPr>
            <a:r>
              <a:rPr lang="el-GR" sz="2000" dirty="0">
                <a:latin typeface="+mj-lt"/>
              </a:rPr>
              <a:t>ΑΣΚΗΣΗ 1</a:t>
            </a:r>
            <a:r>
              <a:rPr lang="el-GR" sz="2000" baseline="30000" dirty="0">
                <a:latin typeface="+mj-lt"/>
              </a:rPr>
              <a:t>η</a:t>
            </a:r>
            <a:r>
              <a:rPr lang="el-GR" sz="2000" dirty="0">
                <a:latin typeface="+mj-lt"/>
              </a:rPr>
              <a:t>: Στις προτάσεις που ακολουθούν να χαρακτηρίσετε με Σωστό ή Λάθος, βάζοντας ένα «Χ», για τον χαρακτηρισμό του υπογραμμισμένου επιρρηματικού προσδιορισμού:</a:t>
            </a:r>
          </a:p>
          <a:p>
            <a:pPr marL="0" indent="0">
              <a:buNone/>
            </a:pPr>
            <a:endParaRPr lang="el-GR" sz="2000" dirty="0">
              <a:latin typeface="+mj-lt"/>
            </a:endParaRPr>
          </a:p>
        </p:txBody>
      </p:sp>
      <p:graphicFrame>
        <p:nvGraphicFramePr>
          <p:cNvPr id="18" name="Θέση περιεχομένου 17">
            <a:extLst>
              <a:ext uri="{FF2B5EF4-FFF2-40B4-BE49-F238E27FC236}">
                <a16:creationId xmlns:a16="http://schemas.microsoft.com/office/drawing/2014/main" id="{7B49B6D4-8AD5-49DF-9B0E-CD91F834657D}"/>
              </a:ext>
            </a:extLst>
          </p:cNvPr>
          <p:cNvGraphicFramePr>
            <a:graphicFrameLocks noGrp="1"/>
          </p:cNvGraphicFramePr>
          <p:nvPr>
            <p:ph sz="half" idx="2"/>
            <p:extLst>
              <p:ext uri="{D42A27DB-BD31-4B8C-83A1-F6EECF244321}">
                <p14:modId xmlns:p14="http://schemas.microsoft.com/office/powerpoint/2010/main" val="1828632130"/>
              </p:ext>
            </p:extLst>
          </p:nvPr>
        </p:nvGraphicFramePr>
        <p:xfrm>
          <a:off x="5009320" y="642628"/>
          <a:ext cx="7182680" cy="6215371"/>
        </p:xfrm>
        <a:graphic>
          <a:graphicData uri="http://schemas.openxmlformats.org/drawingml/2006/table">
            <a:tbl>
              <a:tblPr firstRow="1" firstCol="1" bandRow="1">
                <a:tableStyleId>{21E4AEA4-8DFA-4A89-87EB-49C32662AFE0}</a:tableStyleId>
              </a:tblPr>
              <a:tblGrid>
                <a:gridCol w="1795670">
                  <a:extLst>
                    <a:ext uri="{9D8B030D-6E8A-4147-A177-3AD203B41FA5}">
                      <a16:colId xmlns:a16="http://schemas.microsoft.com/office/drawing/2014/main" val="693201148"/>
                    </a:ext>
                  </a:extLst>
                </a:gridCol>
                <a:gridCol w="1795670">
                  <a:extLst>
                    <a:ext uri="{9D8B030D-6E8A-4147-A177-3AD203B41FA5}">
                      <a16:colId xmlns:a16="http://schemas.microsoft.com/office/drawing/2014/main" val="4138613356"/>
                    </a:ext>
                  </a:extLst>
                </a:gridCol>
                <a:gridCol w="1795670">
                  <a:extLst>
                    <a:ext uri="{9D8B030D-6E8A-4147-A177-3AD203B41FA5}">
                      <a16:colId xmlns:a16="http://schemas.microsoft.com/office/drawing/2014/main" val="1872982357"/>
                    </a:ext>
                  </a:extLst>
                </a:gridCol>
                <a:gridCol w="1795670">
                  <a:extLst>
                    <a:ext uri="{9D8B030D-6E8A-4147-A177-3AD203B41FA5}">
                      <a16:colId xmlns:a16="http://schemas.microsoft.com/office/drawing/2014/main" val="1876387566"/>
                    </a:ext>
                  </a:extLst>
                </a:gridCol>
              </a:tblGrid>
              <a:tr h="208643">
                <a:tc>
                  <a:txBody>
                    <a:bodyPr/>
                    <a:lstStyle/>
                    <a:p>
                      <a:pPr algn="ctr">
                        <a:lnSpc>
                          <a:spcPct val="107000"/>
                        </a:lnSpc>
                        <a:spcAft>
                          <a:spcPts val="0"/>
                        </a:spcAft>
                      </a:pPr>
                      <a:r>
                        <a:rPr lang="el-GR" sz="1200" u="sng">
                          <a:effectLst/>
                        </a:rPr>
                        <a:t>ΠΡΟΤΑΣΗ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l-GR" sz="1200" u="sng">
                          <a:effectLst/>
                        </a:rPr>
                        <a:t>ΤΙ ΕΚΦΡΑΖΕΙ</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l-GR" sz="1200" u="sng">
                          <a:effectLst/>
                        </a:rPr>
                        <a:t>ΣΩΣΤΟ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l-GR" sz="1200" u="sng">
                          <a:effectLst/>
                        </a:rPr>
                        <a:t>ΛΑΘΟΣ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8154826"/>
                  </a:ext>
                </a:extLst>
              </a:tr>
              <a:tr h="645195">
                <a:tc>
                  <a:txBody>
                    <a:bodyPr/>
                    <a:lstStyle/>
                    <a:p>
                      <a:pPr>
                        <a:lnSpc>
                          <a:spcPct val="107000"/>
                        </a:lnSpc>
                        <a:spcAft>
                          <a:spcPts val="0"/>
                        </a:spcAft>
                      </a:pPr>
                      <a:r>
                        <a:rPr lang="el-GR" sz="1200" dirty="0">
                          <a:effectLst/>
                        </a:rPr>
                        <a:t>Πώς τα </a:t>
                      </a:r>
                      <a:r>
                        <a:rPr lang="el-GR" sz="1200" u="sng" dirty="0">
                          <a:effectLst/>
                        </a:rPr>
                        <a:t>πας με το καινούριο αυτοκίνητο</a:t>
                      </a:r>
                      <a:r>
                        <a:rPr lang="el-GR" sz="1200" dirty="0">
                          <a:effectLst/>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Αναφορά</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2721638"/>
                  </a:ext>
                </a:extLst>
              </a:tr>
              <a:tr h="863470">
                <a:tc>
                  <a:txBody>
                    <a:bodyPr/>
                    <a:lstStyle/>
                    <a:p>
                      <a:pPr>
                        <a:lnSpc>
                          <a:spcPct val="107000"/>
                        </a:lnSpc>
                        <a:spcAft>
                          <a:spcPts val="0"/>
                        </a:spcAft>
                      </a:pPr>
                      <a:r>
                        <a:rPr lang="el-GR" sz="1200">
                          <a:effectLst/>
                        </a:rPr>
                        <a:t>Έψαχνε σπίτι </a:t>
                      </a:r>
                      <a:r>
                        <a:rPr lang="el-GR" sz="1200" u="sng">
                          <a:effectLst/>
                        </a:rPr>
                        <a:t>για ενοικίαση</a:t>
                      </a:r>
                      <a:r>
                        <a:rPr lang="el-GR" sz="1200">
                          <a:effectLst/>
                        </a:rPr>
                        <a:t> τους καλοκαιρινούς μήνες.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Χρόνος</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4750483"/>
                  </a:ext>
                </a:extLst>
              </a:tr>
              <a:tr h="863470">
                <a:tc>
                  <a:txBody>
                    <a:bodyPr/>
                    <a:lstStyle/>
                    <a:p>
                      <a:pPr>
                        <a:lnSpc>
                          <a:spcPct val="107000"/>
                        </a:lnSpc>
                        <a:spcAft>
                          <a:spcPts val="0"/>
                        </a:spcAft>
                      </a:pPr>
                      <a:r>
                        <a:rPr lang="el-GR" sz="1200">
                          <a:effectLst/>
                        </a:rPr>
                        <a:t>Έκανε τόσο κρύο, </a:t>
                      </a:r>
                      <a:r>
                        <a:rPr lang="el-GR" sz="1200" u="sng">
                          <a:effectLst/>
                        </a:rPr>
                        <a:t>που δεν άντεχες</a:t>
                      </a:r>
                      <a:r>
                        <a:rPr lang="el-GR" sz="1200">
                          <a:effectLst/>
                        </a:rPr>
                        <a:t> να σταθείς έξω ούτε για λίγο.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Αιτία</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3445137"/>
                  </a:ext>
                </a:extLst>
              </a:tr>
              <a:tr h="1081745">
                <a:tc>
                  <a:txBody>
                    <a:bodyPr/>
                    <a:lstStyle/>
                    <a:p>
                      <a:pPr>
                        <a:lnSpc>
                          <a:spcPct val="107000"/>
                        </a:lnSpc>
                        <a:spcAft>
                          <a:spcPts val="0"/>
                        </a:spcAft>
                      </a:pPr>
                      <a:r>
                        <a:rPr lang="el-GR" sz="1200" dirty="0">
                          <a:effectLst/>
                        </a:rPr>
                        <a:t>Ο συνδρομητής που καλέσατε, </a:t>
                      </a:r>
                      <a:r>
                        <a:rPr lang="el-GR" sz="1200" u="sng" dirty="0">
                          <a:effectLst/>
                        </a:rPr>
                        <a:t>πιθανόν</a:t>
                      </a:r>
                      <a:r>
                        <a:rPr lang="el-GR" sz="1200" dirty="0">
                          <a:effectLst/>
                        </a:rPr>
                        <a:t>, να έχει απενεργοποιημένο το κινητό του.</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Άρνηση</a:t>
                      </a:r>
                      <a:endParaRPr lang="el-GR" sz="1100">
                        <a:effectLst/>
                      </a:endParaRPr>
                    </a:p>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7473381"/>
                  </a:ext>
                </a:extLst>
              </a:tr>
              <a:tr h="645195">
                <a:tc>
                  <a:txBody>
                    <a:bodyPr/>
                    <a:lstStyle/>
                    <a:p>
                      <a:pPr>
                        <a:lnSpc>
                          <a:spcPct val="107000"/>
                        </a:lnSpc>
                        <a:spcAft>
                          <a:spcPts val="0"/>
                        </a:spcAft>
                      </a:pPr>
                      <a:r>
                        <a:rPr lang="el-GR" sz="1200" b="1" u="sng" dirty="0">
                          <a:effectLst/>
                        </a:rPr>
                        <a:t>Φασούλι το φασούλι </a:t>
                      </a:r>
                      <a:r>
                        <a:rPr lang="el-GR" sz="1200" dirty="0">
                          <a:effectLst/>
                        </a:rPr>
                        <a:t>γεμίζει το σακούλι.</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el-GR" sz="1200" dirty="0">
                        <a:effectLst/>
                      </a:endParaRPr>
                    </a:p>
                    <a:p>
                      <a:pPr algn="ctr">
                        <a:lnSpc>
                          <a:spcPct val="107000"/>
                        </a:lnSpc>
                        <a:spcAft>
                          <a:spcPts val="0"/>
                        </a:spcAft>
                      </a:pPr>
                      <a:r>
                        <a:rPr lang="el-GR" sz="1200" dirty="0">
                          <a:effectLst/>
                        </a:rPr>
                        <a:t> Ποσό</a:t>
                      </a:r>
                      <a:endParaRPr lang="el-GR" sz="1100" dirty="0">
                        <a:effectLst/>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8902214"/>
                  </a:ext>
                </a:extLst>
              </a:tr>
              <a:tr h="513351">
                <a:tc>
                  <a:txBody>
                    <a:bodyPr/>
                    <a:lstStyle/>
                    <a:p>
                      <a:pPr>
                        <a:lnSpc>
                          <a:spcPct val="107000"/>
                        </a:lnSpc>
                        <a:spcAft>
                          <a:spcPts val="0"/>
                        </a:spcAft>
                      </a:pPr>
                      <a:r>
                        <a:rPr lang="el-GR" sz="1200" u="sng">
                          <a:effectLst/>
                        </a:rPr>
                        <a:t>Αν θέλεις</a:t>
                      </a:r>
                      <a:r>
                        <a:rPr lang="el-GR" sz="1200">
                          <a:effectLst/>
                        </a:rPr>
                        <a:t>, έλα μαζί μου!</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nSpc>
                          <a:spcPct val="107000"/>
                        </a:lnSpc>
                        <a:spcAft>
                          <a:spcPts val="0"/>
                        </a:spcAft>
                      </a:pPr>
                      <a:r>
                        <a:rPr lang="el-GR" sz="1200">
                          <a:effectLst/>
                        </a:rPr>
                        <a:t>Όροι/Προϋπόθεση</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63237"/>
                  </a:ext>
                </a:extLst>
              </a:tr>
              <a:tr h="863470">
                <a:tc>
                  <a:txBody>
                    <a:bodyPr/>
                    <a:lstStyle/>
                    <a:p>
                      <a:pPr>
                        <a:lnSpc>
                          <a:spcPct val="107000"/>
                        </a:lnSpc>
                        <a:spcAft>
                          <a:spcPts val="0"/>
                        </a:spcAft>
                      </a:pPr>
                      <a:r>
                        <a:rPr lang="el-GR" sz="1200">
                          <a:effectLst/>
                        </a:rPr>
                        <a:t>Πέτυχε το στόχο του </a:t>
                      </a:r>
                      <a:r>
                        <a:rPr lang="el-GR" sz="1200" u="sng">
                          <a:effectLst/>
                        </a:rPr>
                        <a:t>με όλες τις δυσκολίες</a:t>
                      </a:r>
                      <a:r>
                        <a:rPr lang="el-GR" sz="1200">
                          <a:effectLst/>
                        </a:rPr>
                        <a:t> που συνάντησε.</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Εναντίωση</a:t>
                      </a:r>
                      <a:endParaRPr lang="el-GR" sz="1100">
                        <a:effectLst/>
                      </a:endParaRPr>
                    </a:p>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63136"/>
                  </a:ext>
                </a:extLst>
              </a:tr>
              <a:tr h="530832">
                <a:tc>
                  <a:txBody>
                    <a:bodyPr/>
                    <a:lstStyle/>
                    <a:p>
                      <a:pPr>
                        <a:lnSpc>
                          <a:spcPct val="107000"/>
                        </a:lnSpc>
                        <a:spcAft>
                          <a:spcPts val="0"/>
                        </a:spcAft>
                      </a:pPr>
                      <a:r>
                        <a:rPr lang="el-GR" sz="1200">
                          <a:effectLst/>
                        </a:rPr>
                        <a:t>Ξέσπασε </a:t>
                      </a:r>
                      <a:r>
                        <a:rPr lang="el-GR" sz="1200" u="sng">
                          <a:effectLst/>
                        </a:rPr>
                        <a:t>σε δάκρυα</a:t>
                      </a:r>
                      <a:r>
                        <a:rPr lang="el-GR" sz="1200">
                          <a:effectLst/>
                        </a:rPr>
                        <a:t>, μόλις το έμαθε.</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endParaRPr>
                    </a:p>
                    <a:p>
                      <a:pPr algn="ctr">
                        <a:lnSpc>
                          <a:spcPct val="107000"/>
                        </a:lnSpc>
                        <a:spcAft>
                          <a:spcPts val="0"/>
                        </a:spcAft>
                      </a:pPr>
                      <a:r>
                        <a:rPr lang="el-GR" sz="1200">
                          <a:effectLst/>
                        </a:rPr>
                        <a:t>Τρόπο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3338069"/>
                  </a:ext>
                </a:extLst>
              </a:tr>
            </a:tbl>
          </a:graphicData>
        </a:graphic>
      </p:graphicFrame>
      <p:pic>
        <p:nvPicPr>
          <p:cNvPr id="21" name="Picture 4" descr="Όσα δεν γνωρίζετε για τη συμπεριφορά του παιδιού σας στο σχολείο, σύμφωνα  με έναν δάσκαλο">
            <a:extLst>
              <a:ext uri="{FF2B5EF4-FFF2-40B4-BE49-F238E27FC236}">
                <a16:creationId xmlns:a16="http://schemas.microsoft.com/office/drawing/2014/main" id="{400634D6-4307-4D89-A3BF-F7336D2EF2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81" y="456510"/>
            <a:ext cx="3710662" cy="2077623"/>
          </a:xfrm>
          <a:prstGeom prst="rect">
            <a:avLst/>
          </a:prstGeom>
          <a:ln>
            <a:noFill/>
          </a:ln>
          <a:effectLst>
            <a:softEdge rad="112500"/>
          </a:effectLst>
          <a:extLst/>
        </p:spPr>
      </p:pic>
    </p:spTree>
    <p:extLst>
      <p:ext uri="{BB962C8B-B14F-4D97-AF65-F5344CB8AC3E}">
        <p14:creationId xmlns:p14="http://schemas.microsoft.com/office/powerpoint/2010/main" val="3558218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5F96716-BE10-4D1B-88EB-EBC7126B26A1}"/>
              </a:ext>
            </a:extLst>
          </p:cNvPr>
          <p:cNvSpPr>
            <a:spLocks noGrp="1"/>
          </p:cNvSpPr>
          <p:nvPr>
            <p:ph sz="half" idx="1"/>
          </p:nvPr>
        </p:nvSpPr>
        <p:spPr>
          <a:xfrm>
            <a:off x="2693" y="3197803"/>
            <a:ext cx="4002157" cy="1966513"/>
          </a:xfrm>
        </p:spPr>
        <p:txBody>
          <a:bodyPr>
            <a:normAutofit/>
          </a:bodyPr>
          <a:lstStyle/>
          <a:p>
            <a:pPr marL="0" indent="0">
              <a:buNone/>
            </a:pPr>
            <a:r>
              <a:rPr lang="el-GR" sz="2100" dirty="0">
                <a:latin typeface="+mj-lt"/>
              </a:rPr>
              <a:t>ΑΣΚΗΣΗ </a:t>
            </a:r>
            <a:r>
              <a:rPr lang="en-US" sz="2100" dirty="0">
                <a:latin typeface="+mj-lt"/>
              </a:rPr>
              <a:t>2</a:t>
            </a:r>
            <a:r>
              <a:rPr lang="el-GR" sz="2100" baseline="30000" dirty="0">
                <a:latin typeface="+mj-lt"/>
              </a:rPr>
              <a:t>η</a:t>
            </a:r>
            <a:r>
              <a:rPr lang="el-GR" sz="2100" dirty="0">
                <a:latin typeface="+mj-lt"/>
              </a:rPr>
              <a:t>:</a:t>
            </a:r>
            <a:r>
              <a:rPr lang="en-US" sz="2100" dirty="0">
                <a:latin typeface="+mj-lt"/>
              </a:rPr>
              <a:t> </a:t>
            </a:r>
            <a:r>
              <a:rPr lang="el-GR" sz="2100" dirty="0">
                <a:latin typeface="+mj-lt"/>
              </a:rPr>
              <a:t>Να συμπληρώσετε τις κατάλληλες λέξεις στα κενά (επίρρημα, αποτέλεσμα, μορφή, χρόνο, προθετικά σύνολα, σημασία, τόπο, επιρρηματική μετοχή)</a:t>
            </a:r>
            <a:endParaRPr lang="el-GR" sz="2100" dirty="0"/>
          </a:p>
        </p:txBody>
      </p:sp>
      <p:sp>
        <p:nvSpPr>
          <p:cNvPr id="6" name="Θέση περιεχομένου 5">
            <a:extLst>
              <a:ext uri="{FF2B5EF4-FFF2-40B4-BE49-F238E27FC236}">
                <a16:creationId xmlns:a16="http://schemas.microsoft.com/office/drawing/2014/main" id="{C2D3572F-8663-48A6-AA00-D56E2A5B166B}"/>
              </a:ext>
            </a:extLst>
          </p:cNvPr>
          <p:cNvSpPr>
            <a:spLocks noGrp="1"/>
          </p:cNvSpPr>
          <p:nvPr>
            <p:ph sz="half" idx="2"/>
          </p:nvPr>
        </p:nvSpPr>
        <p:spPr>
          <a:xfrm>
            <a:off x="6281526" y="221977"/>
            <a:ext cx="4373216" cy="47707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l-GR" sz="2400" dirty="0"/>
              <a:t>ΕΠΙΡΡΗΜΑΤΙΚΟΙ ΠΡΟΣΔΙΟΡΙΣΜΟΙ</a:t>
            </a:r>
          </a:p>
        </p:txBody>
      </p:sp>
      <p:sp>
        <p:nvSpPr>
          <p:cNvPr id="7" name="Ορθογώνιο 6">
            <a:extLst>
              <a:ext uri="{FF2B5EF4-FFF2-40B4-BE49-F238E27FC236}">
                <a16:creationId xmlns:a16="http://schemas.microsoft.com/office/drawing/2014/main" id="{7FC781E3-6E3A-41E6-B73B-26EFA260957A}"/>
              </a:ext>
            </a:extLst>
          </p:cNvPr>
          <p:cNvSpPr/>
          <p:nvPr/>
        </p:nvSpPr>
        <p:spPr>
          <a:xfrm>
            <a:off x="5009313" y="1260610"/>
            <a:ext cx="1741002"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400" dirty="0"/>
          </a:p>
        </p:txBody>
      </p:sp>
      <p:sp>
        <p:nvSpPr>
          <p:cNvPr id="8" name="Ορθογώνιο 7">
            <a:extLst>
              <a:ext uri="{FF2B5EF4-FFF2-40B4-BE49-F238E27FC236}">
                <a16:creationId xmlns:a16="http://schemas.microsoft.com/office/drawing/2014/main" id="{815EAC3E-7FF5-4971-B517-0AE50A0D94BB}"/>
              </a:ext>
            </a:extLst>
          </p:cNvPr>
          <p:cNvSpPr/>
          <p:nvPr/>
        </p:nvSpPr>
        <p:spPr>
          <a:xfrm>
            <a:off x="8931964" y="1260609"/>
            <a:ext cx="1741002"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400" dirty="0"/>
          </a:p>
        </p:txBody>
      </p:sp>
      <p:sp>
        <p:nvSpPr>
          <p:cNvPr id="9" name="Ορθογώνιο 8">
            <a:extLst>
              <a:ext uri="{FF2B5EF4-FFF2-40B4-BE49-F238E27FC236}">
                <a16:creationId xmlns:a16="http://schemas.microsoft.com/office/drawing/2014/main" id="{FA9116A2-4E2E-4504-942B-27A7E823E614}"/>
              </a:ext>
            </a:extLst>
          </p:cNvPr>
          <p:cNvSpPr/>
          <p:nvPr/>
        </p:nvSpPr>
        <p:spPr>
          <a:xfrm>
            <a:off x="4084859" y="2244667"/>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ρθογώνιο 9">
            <a:extLst>
              <a:ext uri="{FF2B5EF4-FFF2-40B4-BE49-F238E27FC236}">
                <a16:creationId xmlns:a16="http://schemas.microsoft.com/office/drawing/2014/main" id="{5CAE4C43-C341-4CFD-8978-AE25322AEC25}"/>
              </a:ext>
            </a:extLst>
          </p:cNvPr>
          <p:cNvSpPr/>
          <p:nvPr/>
        </p:nvSpPr>
        <p:spPr>
          <a:xfrm>
            <a:off x="6187836" y="3276599"/>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ΑΙΤΙΑ</a:t>
            </a:r>
          </a:p>
        </p:txBody>
      </p:sp>
      <p:sp>
        <p:nvSpPr>
          <p:cNvPr id="11" name="Ορθογώνιο 10">
            <a:extLst>
              <a:ext uri="{FF2B5EF4-FFF2-40B4-BE49-F238E27FC236}">
                <a16:creationId xmlns:a16="http://schemas.microsoft.com/office/drawing/2014/main" id="{8A1FE67C-BFCE-4119-9D7D-DF5B562A3B1F}"/>
              </a:ext>
            </a:extLst>
          </p:cNvPr>
          <p:cNvSpPr/>
          <p:nvPr/>
        </p:nvSpPr>
        <p:spPr>
          <a:xfrm>
            <a:off x="6045292" y="2273573"/>
            <a:ext cx="1502477"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ρθογώνιο 11">
            <a:extLst>
              <a:ext uri="{FF2B5EF4-FFF2-40B4-BE49-F238E27FC236}">
                <a16:creationId xmlns:a16="http://schemas.microsoft.com/office/drawing/2014/main" id="{2E0E1FD6-818D-47CB-8155-A723E414FC03}"/>
              </a:ext>
            </a:extLst>
          </p:cNvPr>
          <p:cNvSpPr/>
          <p:nvPr/>
        </p:nvSpPr>
        <p:spPr>
          <a:xfrm>
            <a:off x="10390745" y="3614529"/>
            <a:ext cx="1492115" cy="9144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3" name="Ορθογώνιο 12">
            <a:extLst>
              <a:ext uri="{FF2B5EF4-FFF2-40B4-BE49-F238E27FC236}">
                <a16:creationId xmlns:a16="http://schemas.microsoft.com/office/drawing/2014/main" id="{1C1C4B2F-629B-415E-8DEE-02F6DFD69607}"/>
              </a:ext>
            </a:extLst>
          </p:cNvPr>
          <p:cNvSpPr/>
          <p:nvPr/>
        </p:nvSpPr>
        <p:spPr>
          <a:xfrm>
            <a:off x="8095732" y="3992216"/>
            <a:ext cx="1952832" cy="90777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ΑΠΛΗ ΑΙΤΙΑΤΙΚΗ/ΓΕΝΙΚΗ ΟΥΣΙΑΣΤΙΚΟΥ</a:t>
            </a:r>
          </a:p>
        </p:txBody>
      </p:sp>
      <p:sp>
        <p:nvSpPr>
          <p:cNvPr id="14" name="Ορθογώνιο 13">
            <a:extLst>
              <a:ext uri="{FF2B5EF4-FFF2-40B4-BE49-F238E27FC236}">
                <a16:creationId xmlns:a16="http://schemas.microsoft.com/office/drawing/2014/main" id="{4CA958AD-1237-41D8-985D-A8D614646DAE}"/>
              </a:ext>
            </a:extLst>
          </p:cNvPr>
          <p:cNvSpPr/>
          <p:nvPr/>
        </p:nvSpPr>
        <p:spPr>
          <a:xfrm>
            <a:off x="8179596" y="2831970"/>
            <a:ext cx="1210005" cy="6096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5" name="Ορθογώνιο 14">
            <a:extLst>
              <a:ext uri="{FF2B5EF4-FFF2-40B4-BE49-F238E27FC236}">
                <a16:creationId xmlns:a16="http://schemas.microsoft.com/office/drawing/2014/main" id="{C46FE590-596C-41E1-A966-8EA0A3F43FE9}"/>
              </a:ext>
            </a:extLst>
          </p:cNvPr>
          <p:cNvSpPr/>
          <p:nvPr/>
        </p:nvSpPr>
        <p:spPr>
          <a:xfrm>
            <a:off x="10390745" y="2299248"/>
            <a:ext cx="1656929" cy="6096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6" name="Ορθογώνιο 15">
            <a:extLst>
              <a:ext uri="{FF2B5EF4-FFF2-40B4-BE49-F238E27FC236}">
                <a16:creationId xmlns:a16="http://schemas.microsoft.com/office/drawing/2014/main" id="{777F3417-CEB8-4C93-8DEE-98A7840391AB}"/>
              </a:ext>
            </a:extLst>
          </p:cNvPr>
          <p:cNvSpPr/>
          <p:nvPr/>
        </p:nvSpPr>
        <p:spPr>
          <a:xfrm>
            <a:off x="4123803" y="4181060"/>
            <a:ext cx="159026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ΟΡΟ-ΠΡΟΥΠΟΘΕΣΗ</a:t>
            </a:r>
          </a:p>
        </p:txBody>
      </p:sp>
      <p:sp>
        <p:nvSpPr>
          <p:cNvPr id="17" name="Ορθογώνιο 16">
            <a:extLst>
              <a:ext uri="{FF2B5EF4-FFF2-40B4-BE49-F238E27FC236}">
                <a16:creationId xmlns:a16="http://schemas.microsoft.com/office/drawing/2014/main" id="{3D47C697-25E8-4F7E-8500-5EDF017387AC}"/>
              </a:ext>
            </a:extLst>
          </p:cNvPr>
          <p:cNvSpPr/>
          <p:nvPr/>
        </p:nvSpPr>
        <p:spPr>
          <a:xfrm>
            <a:off x="6048427" y="4711147"/>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cxnSp>
        <p:nvCxnSpPr>
          <p:cNvPr id="18" name="Ευθύγραμμο βέλος σύνδεσης 17">
            <a:extLst>
              <a:ext uri="{FF2B5EF4-FFF2-40B4-BE49-F238E27FC236}">
                <a16:creationId xmlns:a16="http://schemas.microsoft.com/office/drawing/2014/main" id="{2CECCADF-9812-427C-A1FA-DD5A69687AEB}"/>
              </a:ext>
            </a:extLst>
          </p:cNvPr>
          <p:cNvCxnSpPr>
            <a:cxnSpLocks/>
          </p:cNvCxnSpPr>
          <p:nvPr/>
        </p:nvCxnSpPr>
        <p:spPr>
          <a:xfrm flipH="1">
            <a:off x="6313158" y="885325"/>
            <a:ext cx="371683" cy="20384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a:extLst>
              <a:ext uri="{FF2B5EF4-FFF2-40B4-BE49-F238E27FC236}">
                <a16:creationId xmlns:a16="http://schemas.microsoft.com/office/drawing/2014/main" id="{0505CB84-130F-4403-8753-B902E8BA46D9}"/>
              </a:ext>
            </a:extLst>
          </p:cNvPr>
          <p:cNvCxnSpPr>
            <a:cxnSpLocks/>
          </p:cNvCxnSpPr>
          <p:nvPr/>
        </p:nvCxnSpPr>
        <p:spPr>
          <a:xfrm>
            <a:off x="9616979" y="895691"/>
            <a:ext cx="370972" cy="22293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0" name="Ευθύγραμμο βέλος σύνδεσης 19">
            <a:extLst>
              <a:ext uri="{FF2B5EF4-FFF2-40B4-BE49-F238E27FC236}">
                <a16:creationId xmlns:a16="http://schemas.microsoft.com/office/drawing/2014/main" id="{6017C8ED-B96B-428D-9632-007959949607}"/>
              </a:ext>
            </a:extLst>
          </p:cNvPr>
          <p:cNvCxnSpPr>
            <a:cxnSpLocks/>
          </p:cNvCxnSpPr>
          <p:nvPr/>
        </p:nvCxnSpPr>
        <p:spPr>
          <a:xfrm flipH="1">
            <a:off x="4893502" y="1943051"/>
            <a:ext cx="371683" cy="20384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1" name="Ευθύγραμμο βέλος σύνδεσης 20">
            <a:extLst>
              <a:ext uri="{FF2B5EF4-FFF2-40B4-BE49-F238E27FC236}">
                <a16:creationId xmlns:a16="http://schemas.microsoft.com/office/drawing/2014/main" id="{BAA4058A-87EA-4997-9C9A-49F8376F02E7}"/>
              </a:ext>
            </a:extLst>
          </p:cNvPr>
          <p:cNvCxnSpPr>
            <a:cxnSpLocks/>
          </p:cNvCxnSpPr>
          <p:nvPr/>
        </p:nvCxnSpPr>
        <p:spPr>
          <a:xfrm flipH="1">
            <a:off x="4821307" y="2153515"/>
            <a:ext cx="656573" cy="196651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a:extLst>
              <a:ext uri="{FF2B5EF4-FFF2-40B4-BE49-F238E27FC236}">
                <a16:creationId xmlns:a16="http://schemas.microsoft.com/office/drawing/2014/main" id="{0A79D2C9-1A41-45A5-8BC7-6A94C587C952}"/>
              </a:ext>
            </a:extLst>
          </p:cNvPr>
          <p:cNvCxnSpPr>
            <a:cxnSpLocks/>
          </p:cNvCxnSpPr>
          <p:nvPr/>
        </p:nvCxnSpPr>
        <p:spPr>
          <a:xfrm>
            <a:off x="5558595" y="2067339"/>
            <a:ext cx="549710" cy="1195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a:extLst>
              <a:ext uri="{FF2B5EF4-FFF2-40B4-BE49-F238E27FC236}">
                <a16:creationId xmlns:a16="http://schemas.microsoft.com/office/drawing/2014/main" id="{27B74E7B-9363-4EE9-A701-FA4D920B1507}"/>
              </a:ext>
            </a:extLst>
          </p:cNvPr>
          <p:cNvCxnSpPr>
            <a:cxnSpLocks/>
          </p:cNvCxnSpPr>
          <p:nvPr/>
        </p:nvCxnSpPr>
        <p:spPr>
          <a:xfrm>
            <a:off x="6151765" y="1924879"/>
            <a:ext cx="288355" cy="264437"/>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Ευθύγραμμο βέλος σύνδεσης 33">
            <a:extLst>
              <a:ext uri="{FF2B5EF4-FFF2-40B4-BE49-F238E27FC236}">
                <a16:creationId xmlns:a16="http://schemas.microsoft.com/office/drawing/2014/main" id="{32B85329-03E2-4344-A785-ABDBB7614422}"/>
              </a:ext>
            </a:extLst>
          </p:cNvPr>
          <p:cNvCxnSpPr>
            <a:cxnSpLocks/>
          </p:cNvCxnSpPr>
          <p:nvPr/>
        </p:nvCxnSpPr>
        <p:spPr>
          <a:xfrm>
            <a:off x="5559234" y="2386665"/>
            <a:ext cx="834638" cy="218146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8" name="Ευθύγραμμο βέλος σύνδεσης 37">
            <a:extLst>
              <a:ext uri="{FF2B5EF4-FFF2-40B4-BE49-F238E27FC236}">
                <a16:creationId xmlns:a16="http://schemas.microsoft.com/office/drawing/2014/main" id="{8A47C432-DFDD-419E-A163-B2A20AF8C118}"/>
              </a:ext>
            </a:extLst>
          </p:cNvPr>
          <p:cNvCxnSpPr>
            <a:cxnSpLocks/>
          </p:cNvCxnSpPr>
          <p:nvPr/>
        </p:nvCxnSpPr>
        <p:spPr>
          <a:xfrm flipH="1">
            <a:off x="8951282" y="2044972"/>
            <a:ext cx="285566" cy="64202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1" name="Ευθύγραμμο βέλος σύνδεσης 40">
            <a:extLst>
              <a:ext uri="{FF2B5EF4-FFF2-40B4-BE49-F238E27FC236}">
                <a16:creationId xmlns:a16="http://schemas.microsoft.com/office/drawing/2014/main" id="{2498FCDD-B0A0-4473-B2EE-FBF14FD71955}"/>
              </a:ext>
            </a:extLst>
          </p:cNvPr>
          <p:cNvCxnSpPr>
            <a:cxnSpLocks/>
          </p:cNvCxnSpPr>
          <p:nvPr/>
        </p:nvCxnSpPr>
        <p:spPr>
          <a:xfrm>
            <a:off x="10517492" y="1916547"/>
            <a:ext cx="245737" cy="28063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Ευθύγραμμο βέλος σύνδεσης 42">
            <a:extLst>
              <a:ext uri="{FF2B5EF4-FFF2-40B4-BE49-F238E27FC236}">
                <a16:creationId xmlns:a16="http://schemas.microsoft.com/office/drawing/2014/main" id="{21D6D9B1-59DC-4424-96C3-3F10D38D28DF}"/>
              </a:ext>
            </a:extLst>
          </p:cNvPr>
          <p:cNvCxnSpPr>
            <a:cxnSpLocks/>
          </p:cNvCxnSpPr>
          <p:nvPr/>
        </p:nvCxnSpPr>
        <p:spPr>
          <a:xfrm>
            <a:off x="9700591" y="2138566"/>
            <a:ext cx="994554" cy="1328337"/>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Ευθύγραμμο βέλος σύνδεσης 45">
            <a:extLst>
              <a:ext uri="{FF2B5EF4-FFF2-40B4-BE49-F238E27FC236}">
                <a16:creationId xmlns:a16="http://schemas.microsoft.com/office/drawing/2014/main" id="{A0AEA553-E9BC-4C57-BE35-27EE5E39BFE5}"/>
              </a:ext>
            </a:extLst>
          </p:cNvPr>
          <p:cNvCxnSpPr>
            <a:cxnSpLocks/>
          </p:cNvCxnSpPr>
          <p:nvPr/>
        </p:nvCxnSpPr>
        <p:spPr>
          <a:xfrm>
            <a:off x="9474753" y="2067339"/>
            <a:ext cx="378591" cy="174015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pic>
        <p:nvPicPr>
          <p:cNvPr id="49" name="Picture 2" descr="Προσαρμογή του παιδιού μας στο νέο σχολείο. | paidorama.com">
            <a:extLst>
              <a:ext uri="{FF2B5EF4-FFF2-40B4-BE49-F238E27FC236}">
                <a16:creationId xmlns:a16="http://schemas.microsoft.com/office/drawing/2014/main" id="{CFD25424-F0FC-4D1B-9F8E-1B2B06D45D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69" y="252619"/>
            <a:ext cx="3720701" cy="2218199"/>
          </a:xfrm>
          <a:prstGeom prst="rect">
            <a:avLst/>
          </a:prstGeom>
          <a:ln>
            <a:noFill/>
          </a:ln>
          <a:effectLst>
            <a:softEdge rad="112500"/>
          </a:effectLst>
          <a:extLst/>
        </p:spPr>
      </p:pic>
    </p:spTree>
    <p:extLst>
      <p:ext uri="{BB962C8B-B14F-4D97-AF65-F5344CB8AC3E}">
        <p14:creationId xmlns:p14="http://schemas.microsoft.com/office/powerpoint/2010/main" val="3344701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91F42C31-6AF4-4553-8C95-9405E6EF53F6}"/>
              </a:ext>
            </a:extLst>
          </p:cNvPr>
          <p:cNvSpPr>
            <a:spLocks noGrp="1"/>
          </p:cNvSpPr>
          <p:nvPr>
            <p:ph type="title"/>
          </p:nvPr>
        </p:nvSpPr>
        <p:spPr>
          <a:xfrm>
            <a:off x="838199" y="73058"/>
            <a:ext cx="10515600" cy="437149"/>
          </a:xfrm>
        </p:spPr>
        <p:txBody>
          <a:bodyPr>
            <a:normAutofit fontScale="90000"/>
          </a:bodyPr>
          <a:lstStyle/>
          <a:p>
            <a:pPr algn="ctr"/>
            <a:r>
              <a:rPr lang="el-GR" sz="3200" dirty="0"/>
              <a:t>Ανακεφαλαίωση</a:t>
            </a:r>
          </a:p>
        </p:txBody>
      </p:sp>
      <p:sp>
        <p:nvSpPr>
          <p:cNvPr id="7" name="Ορθογώνιο 6">
            <a:extLst>
              <a:ext uri="{FF2B5EF4-FFF2-40B4-BE49-F238E27FC236}">
                <a16:creationId xmlns:a16="http://schemas.microsoft.com/office/drawing/2014/main" id="{E09B0D10-C449-4DE4-8B5D-BA0F7D034D58}"/>
              </a:ext>
            </a:extLst>
          </p:cNvPr>
          <p:cNvSpPr/>
          <p:nvPr/>
        </p:nvSpPr>
        <p:spPr>
          <a:xfrm>
            <a:off x="3697355" y="533619"/>
            <a:ext cx="4797287" cy="490115"/>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600" dirty="0"/>
              <a:t>ΕΠΙΡΡΗΜΑΤΙΚΟΙ ΠΡΟΣΔΙΟΡΙΣΜΟΙ</a:t>
            </a:r>
          </a:p>
        </p:txBody>
      </p:sp>
      <p:sp>
        <p:nvSpPr>
          <p:cNvPr id="8" name="Ορθογώνιο 7">
            <a:extLst>
              <a:ext uri="{FF2B5EF4-FFF2-40B4-BE49-F238E27FC236}">
                <a16:creationId xmlns:a16="http://schemas.microsoft.com/office/drawing/2014/main" id="{DD3F4FB7-7128-4B18-B1E9-1CD293EA3AC8}"/>
              </a:ext>
            </a:extLst>
          </p:cNvPr>
          <p:cNvSpPr/>
          <p:nvPr/>
        </p:nvSpPr>
        <p:spPr>
          <a:xfrm>
            <a:off x="679176" y="1497496"/>
            <a:ext cx="3816626"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600" dirty="0"/>
              <a:t>ΣΗΜΑΣΙΑ</a:t>
            </a:r>
          </a:p>
        </p:txBody>
      </p:sp>
      <p:sp>
        <p:nvSpPr>
          <p:cNvPr id="9" name="Ορθογώνιο 8">
            <a:extLst>
              <a:ext uri="{FF2B5EF4-FFF2-40B4-BE49-F238E27FC236}">
                <a16:creationId xmlns:a16="http://schemas.microsoft.com/office/drawing/2014/main" id="{DE7E143E-FAE2-4F60-A267-AE1D36F262A6}"/>
              </a:ext>
            </a:extLst>
          </p:cNvPr>
          <p:cNvSpPr/>
          <p:nvPr/>
        </p:nvSpPr>
        <p:spPr>
          <a:xfrm>
            <a:off x="7484164" y="1497495"/>
            <a:ext cx="3816626"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600" dirty="0"/>
              <a:t>ΜΟΡΦΗ</a:t>
            </a:r>
          </a:p>
        </p:txBody>
      </p:sp>
      <p:sp>
        <p:nvSpPr>
          <p:cNvPr id="10" name="Ορθογώνιο 9">
            <a:extLst>
              <a:ext uri="{FF2B5EF4-FFF2-40B4-BE49-F238E27FC236}">
                <a16:creationId xmlns:a16="http://schemas.microsoft.com/office/drawing/2014/main" id="{12445BEA-7CBD-400E-A933-B84EA1F4B37C}"/>
              </a:ext>
            </a:extLst>
          </p:cNvPr>
          <p:cNvSpPr/>
          <p:nvPr/>
        </p:nvSpPr>
        <p:spPr>
          <a:xfrm>
            <a:off x="329227" y="2401953"/>
            <a:ext cx="1147140"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ΤΟΠΟ</a:t>
            </a:r>
          </a:p>
        </p:txBody>
      </p:sp>
      <p:sp>
        <p:nvSpPr>
          <p:cNvPr id="11" name="Ορθογώνιο 10">
            <a:extLst>
              <a:ext uri="{FF2B5EF4-FFF2-40B4-BE49-F238E27FC236}">
                <a16:creationId xmlns:a16="http://schemas.microsoft.com/office/drawing/2014/main" id="{992012C9-0232-4227-B9D5-D5B05E7DADBE}"/>
              </a:ext>
            </a:extLst>
          </p:cNvPr>
          <p:cNvSpPr/>
          <p:nvPr/>
        </p:nvSpPr>
        <p:spPr>
          <a:xfrm>
            <a:off x="2204194" y="2392019"/>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ΧΡΟΝΟ</a:t>
            </a:r>
          </a:p>
        </p:txBody>
      </p:sp>
      <p:sp>
        <p:nvSpPr>
          <p:cNvPr id="12" name="Ορθογώνιο 11">
            <a:extLst>
              <a:ext uri="{FF2B5EF4-FFF2-40B4-BE49-F238E27FC236}">
                <a16:creationId xmlns:a16="http://schemas.microsoft.com/office/drawing/2014/main" id="{F3742F3F-B34C-4CDA-9E9E-095C0F4D70BC}"/>
              </a:ext>
            </a:extLst>
          </p:cNvPr>
          <p:cNvSpPr/>
          <p:nvPr/>
        </p:nvSpPr>
        <p:spPr>
          <a:xfrm>
            <a:off x="3841881" y="3389241"/>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ΑΙΤΙΑ</a:t>
            </a:r>
          </a:p>
        </p:txBody>
      </p:sp>
      <p:sp>
        <p:nvSpPr>
          <p:cNvPr id="14" name="Ορθογώνιο 13">
            <a:extLst>
              <a:ext uri="{FF2B5EF4-FFF2-40B4-BE49-F238E27FC236}">
                <a16:creationId xmlns:a16="http://schemas.microsoft.com/office/drawing/2014/main" id="{8FC83415-7343-4B12-83E2-FB0E55B60373}"/>
              </a:ext>
            </a:extLst>
          </p:cNvPr>
          <p:cNvSpPr/>
          <p:nvPr/>
        </p:nvSpPr>
        <p:spPr>
          <a:xfrm>
            <a:off x="1875183" y="6228352"/>
            <a:ext cx="1822172"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ΕΝΑΝΤΙΩΣΗ-ΠΑΡΑΧΩΡΗΣΗ</a:t>
            </a:r>
          </a:p>
        </p:txBody>
      </p:sp>
      <p:sp>
        <p:nvSpPr>
          <p:cNvPr id="15" name="Ορθογώνιο 14">
            <a:extLst>
              <a:ext uri="{FF2B5EF4-FFF2-40B4-BE49-F238E27FC236}">
                <a16:creationId xmlns:a16="http://schemas.microsoft.com/office/drawing/2014/main" id="{0A64783A-E213-4DB4-9E86-C69816C0B0AC}"/>
              </a:ext>
            </a:extLst>
          </p:cNvPr>
          <p:cNvSpPr/>
          <p:nvPr/>
        </p:nvSpPr>
        <p:spPr>
          <a:xfrm>
            <a:off x="2105431" y="5373753"/>
            <a:ext cx="1202636"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ΒΕΒΑΙΩΣΗ</a:t>
            </a:r>
          </a:p>
        </p:txBody>
      </p:sp>
      <p:sp>
        <p:nvSpPr>
          <p:cNvPr id="16" name="Ορθογώνιο 15">
            <a:extLst>
              <a:ext uri="{FF2B5EF4-FFF2-40B4-BE49-F238E27FC236}">
                <a16:creationId xmlns:a16="http://schemas.microsoft.com/office/drawing/2014/main" id="{9007CB6D-507C-42AD-AECA-490DBF6A0C5F}"/>
              </a:ext>
            </a:extLst>
          </p:cNvPr>
          <p:cNvSpPr/>
          <p:nvPr/>
        </p:nvSpPr>
        <p:spPr>
          <a:xfrm>
            <a:off x="227773" y="5396951"/>
            <a:ext cx="1243219"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ΔΙΣΤΑΓΜΟ</a:t>
            </a:r>
          </a:p>
        </p:txBody>
      </p:sp>
      <p:sp>
        <p:nvSpPr>
          <p:cNvPr id="17" name="Ορθογώνιο 16">
            <a:extLst>
              <a:ext uri="{FF2B5EF4-FFF2-40B4-BE49-F238E27FC236}">
                <a16:creationId xmlns:a16="http://schemas.microsoft.com/office/drawing/2014/main" id="{4ED422D8-7372-4B60-A1DA-A6E08B35592D}"/>
              </a:ext>
            </a:extLst>
          </p:cNvPr>
          <p:cNvSpPr/>
          <p:nvPr/>
        </p:nvSpPr>
        <p:spPr>
          <a:xfrm>
            <a:off x="2142288" y="3389241"/>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ΠΟΣΟ</a:t>
            </a:r>
          </a:p>
        </p:txBody>
      </p:sp>
      <p:sp>
        <p:nvSpPr>
          <p:cNvPr id="18" name="Ορθογώνιο 17">
            <a:extLst>
              <a:ext uri="{FF2B5EF4-FFF2-40B4-BE49-F238E27FC236}">
                <a16:creationId xmlns:a16="http://schemas.microsoft.com/office/drawing/2014/main" id="{2F60844E-C9A5-4713-8DCC-A86A9B609DA7}"/>
              </a:ext>
            </a:extLst>
          </p:cNvPr>
          <p:cNvSpPr/>
          <p:nvPr/>
        </p:nvSpPr>
        <p:spPr>
          <a:xfrm>
            <a:off x="3747246" y="5360504"/>
            <a:ext cx="159026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ΟΡΟ-ΠΡΟΥΠΟΘΕΣΗ</a:t>
            </a:r>
          </a:p>
        </p:txBody>
      </p:sp>
      <p:sp>
        <p:nvSpPr>
          <p:cNvPr id="20" name="Ορθογώνιο 19">
            <a:extLst>
              <a:ext uri="{FF2B5EF4-FFF2-40B4-BE49-F238E27FC236}">
                <a16:creationId xmlns:a16="http://schemas.microsoft.com/office/drawing/2014/main" id="{76E02685-E0E1-46C3-8A24-B01D5045401A}"/>
              </a:ext>
            </a:extLst>
          </p:cNvPr>
          <p:cNvSpPr/>
          <p:nvPr/>
        </p:nvSpPr>
        <p:spPr>
          <a:xfrm>
            <a:off x="2142288" y="4376530"/>
            <a:ext cx="988536"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ΑΡΝΗΣΗ</a:t>
            </a:r>
          </a:p>
        </p:txBody>
      </p:sp>
      <p:sp>
        <p:nvSpPr>
          <p:cNvPr id="21" name="Ορθογώνιο 20">
            <a:extLst>
              <a:ext uri="{FF2B5EF4-FFF2-40B4-BE49-F238E27FC236}">
                <a16:creationId xmlns:a16="http://schemas.microsoft.com/office/drawing/2014/main" id="{2BA6F056-2780-4F4D-9B6C-F27B01F10CBD}"/>
              </a:ext>
            </a:extLst>
          </p:cNvPr>
          <p:cNvSpPr/>
          <p:nvPr/>
        </p:nvSpPr>
        <p:spPr>
          <a:xfrm>
            <a:off x="331305" y="3412434"/>
            <a:ext cx="1139687"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ΣΚΟΠΟ</a:t>
            </a:r>
          </a:p>
        </p:txBody>
      </p:sp>
      <p:sp>
        <p:nvSpPr>
          <p:cNvPr id="22" name="Ορθογώνιο 21">
            <a:extLst>
              <a:ext uri="{FF2B5EF4-FFF2-40B4-BE49-F238E27FC236}">
                <a16:creationId xmlns:a16="http://schemas.microsoft.com/office/drawing/2014/main" id="{99465A69-7B49-43F2-AC7D-1465ABEEBB9A}"/>
              </a:ext>
            </a:extLst>
          </p:cNvPr>
          <p:cNvSpPr/>
          <p:nvPr/>
        </p:nvSpPr>
        <p:spPr>
          <a:xfrm>
            <a:off x="3802747" y="2398644"/>
            <a:ext cx="90114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ΤΡΟΠΟ</a:t>
            </a:r>
          </a:p>
        </p:txBody>
      </p:sp>
      <p:sp>
        <p:nvSpPr>
          <p:cNvPr id="24" name="Ορθογώνιο 23">
            <a:extLst>
              <a:ext uri="{FF2B5EF4-FFF2-40B4-BE49-F238E27FC236}">
                <a16:creationId xmlns:a16="http://schemas.microsoft.com/office/drawing/2014/main" id="{A427189E-E8A9-47FF-B689-4F10139DE5A6}"/>
              </a:ext>
            </a:extLst>
          </p:cNvPr>
          <p:cNvSpPr/>
          <p:nvPr/>
        </p:nvSpPr>
        <p:spPr>
          <a:xfrm>
            <a:off x="136651" y="4386470"/>
            <a:ext cx="1502477"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ΑΠΟΤΕΛΕΣΜΑ</a:t>
            </a:r>
          </a:p>
        </p:txBody>
      </p:sp>
      <p:sp>
        <p:nvSpPr>
          <p:cNvPr id="26" name="Ορθογώνιο 25">
            <a:extLst>
              <a:ext uri="{FF2B5EF4-FFF2-40B4-BE49-F238E27FC236}">
                <a16:creationId xmlns:a16="http://schemas.microsoft.com/office/drawing/2014/main" id="{DFADB48D-B6E9-4FB1-A87B-B5C88D7BF72B}"/>
              </a:ext>
            </a:extLst>
          </p:cNvPr>
          <p:cNvSpPr/>
          <p:nvPr/>
        </p:nvSpPr>
        <p:spPr>
          <a:xfrm>
            <a:off x="3802747" y="4356656"/>
            <a:ext cx="1166818" cy="53008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ΑΝΑΦΟΡΑ</a:t>
            </a:r>
          </a:p>
        </p:txBody>
      </p:sp>
      <p:sp>
        <p:nvSpPr>
          <p:cNvPr id="27" name="Ορθογώνιο 26">
            <a:extLst>
              <a:ext uri="{FF2B5EF4-FFF2-40B4-BE49-F238E27FC236}">
                <a16:creationId xmlns:a16="http://schemas.microsoft.com/office/drawing/2014/main" id="{8FC60D0D-B5C3-47EB-A61E-ECCDC06CA1D7}"/>
              </a:ext>
            </a:extLst>
          </p:cNvPr>
          <p:cNvSpPr/>
          <p:nvPr/>
        </p:nvSpPr>
        <p:spPr>
          <a:xfrm>
            <a:off x="6942480" y="5214721"/>
            <a:ext cx="2392018" cy="137822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ΣΥΝΔΥΑΣΜΟΣ ΕΠΙΡΡΗΜΑΤΟΣ ΜΕ ΠΡΟΘΕΤΙΚΟ ΣΥΝΟΛΟ Ή ΔΥΟ ΕΠΙΡΡΗΜΑΤΩΝ ΜΑΖΙ</a:t>
            </a:r>
          </a:p>
        </p:txBody>
      </p:sp>
      <p:sp>
        <p:nvSpPr>
          <p:cNvPr id="28" name="Ορθογώνιο 27">
            <a:extLst>
              <a:ext uri="{FF2B5EF4-FFF2-40B4-BE49-F238E27FC236}">
                <a16:creationId xmlns:a16="http://schemas.microsoft.com/office/drawing/2014/main" id="{EE074813-8E5F-46E8-995E-1A912E467C76}"/>
              </a:ext>
            </a:extLst>
          </p:cNvPr>
          <p:cNvSpPr/>
          <p:nvPr/>
        </p:nvSpPr>
        <p:spPr>
          <a:xfrm>
            <a:off x="9342777" y="3760301"/>
            <a:ext cx="2464905" cy="90777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ΑΠΛΗ ΑΙΤΙΑΤΙΚΗ/ΓΕΝΙΚΗ ΟΥΣΙΑΣΤΙΚΟΥ</a:t>
            </a:r>
          </a:p>
        </p:txBody>
      </p:sp>
      <p:sp>
        <p:nvSpPr>
          <p:cNvPr id="29" name="Ορθογώνιο 28">
            <a:extLst>
              <a:ext uri="{FF2B5EF4-FFF2-40B4-BE49-F238E27FC236}">
                <a16:creationId xmlns:a16="http://schemas.microsoft.com/office/drawing/2014/main" id="{A7FAB920-9284-4741-ABB4-62A5495617EE}"/>
              </a:ext>
            </a:extLst>
          </p:cNvPr>
          <p:cNvSpPr/>
          <p:nvPr/>
        </p:nvSpPr>
        <p:spPr>
          <a:xfrm>
            <a:off x="7150792" y="3760301"/>
            <a:ext cx="1828801" cy="9144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ΠΡΟΘΕΤΙΚΑ ΣΥΝΟΛΑ</a:t>
            </a:r>
          </a:p>
        </p:txBody>
      </p:sp>
      <p:sp>
        <p:nvSpPr>
          <p:cNvPr id="30" name="Ορθογώνιο 29">
            <a:extLst>
              <a:ext uri="{FF2B5EF4-FFF2-40B4-BE49-F238E27FC236}">
                <a16:creationId xmlns:a16="http://schemas.microsoft.com/office/drawing/2014/main" id="{F4506609-7A0F-41BD-808F-745D7518FDB7}"/>
              </a:ext>
            </a:extLst>
          </p:cNvPr>
          <p:cNvSpPr/>
          <p:nvPr/>
        </p:nvSpPr>
        <p:spPr>
          <a:xfrm>
            <a:off x="9418979" y="2610679"/>
            <a:ext cx="2312503" cy="6096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ΕΠΙΡΡΗΜΑΤΙΚΗ</a:t>
            </a:r>
          </a:p>
          <a:p>
            <a:pPr algn="ctr"/>
            <a:r>
              <a:rPr lang="el-GR" dirty="0"/>
              <a:t>ΜΕΤΟΧΗ</a:t>
            </a:r>
          </a:p>
        </p:txBody>
      </p:sp>
      <p:sp>
        <p:nvSpPr>
          <p:cNvPr id="31" name="Ορθογώνιο 30">
            <a:extLst>
              <a:ext uri="{FF2B5EF4-FFF2-40B4-BE49-F238E27FC236}">
                <a16:creationId xmlns:a16="http://schemas.microsoft.com/office/drawing/2014/main" id="{B1595C28-D668-4621-A061-64BBD1EFD8A3}"/>
              </a:ext>
            </a:extLst>
          </p:cNvPr>
          <p:cNvSpPr/>
          <p:nvPr/>
        </p:nvSpPr>
        <p:spPr>
          <a:xfrm>
            <a:off x="9710526" y="5201478"/>
            <a:ext cx="1822173" cy="1378226"/>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ΔΕΥΤΕΡΕΥΟΥΣΑ </a:t>
            </a:r>
          </a:p>
          <a:p>
            <a:pPr algn="ctr"/>
            <a:r>
              <a:rPr lang="el-GR" dirty="0"/>
              <a:t>ΕΠΙΡΡΗΜΑΤΙΚΗ</a:t>
            </a:r>
          </a:p>
          <a:p>
            <a:pPr algn="ctr"/>
            <a:r>
              <a:rPr lang="el-GR" dirty="0"/>
              <a:t>ΜΕΤΟΧΗ</a:t>
            </a:r>
          </a:p>
        </p:txBody>
      </p:sp>
      <p:sp>
        <p:nvSpPr>
          <p:cNvPr id="32" name="Ορθογώνιο 31">
            <a:extLst>
              <a:ext uri="{FF2B5EF4-FFF2-40B4-BE49-F238E27FC236}">
                <a16:creationId xmlns:a16="http://schemas.microsoft.com/office/drawing/2014/main" id="{607C297E-5653-4AEF-8C7D-5614F289C649}"/>
              </a:ext>
            </a:extLst>
          </p:cNvPr>
          <p:cNvSpPr/>
          <p:nvPr/>
        </p:nvSpPr>
        <p:spPr>
          <a:xfrm>
            <a:off x="7215807" y="2610681"/>
            <a:ext cx="1739348" cy="609601"/>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ΕΠΙΡΡΗΜΑ</a:t>
            </a:r>
          </a:p>
        </p:txBody>
      </p:sp>
      <p:cxnSp>
        <p:nvCxnSpPr>
          <p:cNvPr id="34" name="Ευθύγραμμο βέλος σύνδεσης 33">
            <a:extLst>
              <a:ext uri="{FF2B5EF4-FFF2-40B4-BE49-F238E27FC236}">
                <a16:creationId xmlns:a16="http://schemas.microsoft.com/office/drawing/2014/main" id="{EC27A324-737F-444E-ACB2-2A64A2C2D93C}"/>
              </a:ext>
            </a:extLst>
          </p:cNvPr>
          <p:cNvCxnSpPr/>
          <p:nvPr/>
        </p:nvCxnSpPr>
        <p:spPr>
          <a:xfrm>
            <a:off x="8125237" y="2186610"/>
            <a:ext cx="0" cy="26504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5" name="Ευθύγραμμο βέλος σύνδεσης 34">
            <a:extLst>
              <a:ext uri="{FF2B5EF4-FFF2-40B4-BE49-F238E27FC236}">
                <a16:creationId xmlns:a16="http://schemas.microsoft.com/office/drawing/2014/main" id="{1B578C86-0739-4903-9ACB-DC3C8E9E7F1F}"/>
              </a:ext>
            </a:extLst>
          </p:cNvPr>
          <p:cNvCxnSpPr/>
          <p:nvPr/>
        </p:nvCxnSpPr>
        <p:spPr>
          <a:xfrm>
            <a:off x="10575230" y="2186609"/>
            <a:ext cx="0" cy="26504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6" name="Ευθύγραμμο βέλος σύνδεσης 35">
            <a:extLst>
              <a:ext uri="{FF2B5EF4-FFF2-40B4-BE49-F238E27FC236}">
                <a16:creationId xmlns:a16="http://schemas.microsoft.com/office/drawing/2014/main" id="{C64484B8-6413-4B90-9073-632825B2238B}"/>
              </a:ext>
            </a:extLst>
          </p:cNvPr>
          <p:cNvCxnSpPr/>
          <p:nvPr/>
        </p:nvCxnSpPr>
        <p:spPr>
          <a:xfrm>
            <a:off x="8125237" y="3339549"/>
            <a:ext cx="0" cy="26504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a:extLst>
              <a:ext uri="{FF2B5EF4-FFF2-40B4-BE49-F238E27FC236}">
                <a16:creationId xmlns:a16="http://schemas.microsoft.com/office/drawing/2014/main" id="{BF016828-E704-4838-8D5D-176102754977}"/>
              </a:ext>
            </a:extLst>
          </p:cNvPr>
          <p:cNvCxnSpPr/>
          <p:nvPr/>
        </p:nvCxnSpPr>
        <p:spPr>
          <a:xfrm>
            <a:off x="10621613" y="3389241"/>
            <a:ext cx="0" cy="26504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38" name="Ευθύγραμμο βέλος σύνδεσης 37">
            <a:extLst>
              <a:ext uri="{FF2B5EF4-FFF2-40B4-BE49-F238E27FC236}">
                <a16:creationId xmlns:a16="http://schemas.microsoft.com/office/drawing/2014/main" id="{174B7AB7-D24A-47BE-B755-7432E952B805}"/>
              </a:ext>
            </a:extLst>
          </p:cNvPr>
          <p:cNvCxnSpPr>
            <a:cxnSpLocks/>
          </p:cNvCxnSpPr>
          <p:nvPr/>
        </p:nvCxnSpPr>
        <p:spPr>
          <a:xfrm>
            <a:off x="8138489" y="4754222"/>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47" name="Ευθύγραμμο βέλος σύνδεσης 46">
            <a:extLst>
              <a:ext uri="{FF2B5EF4-FFF2-40B4-BE49-F238E27FC236}">
                <a16:creationId xmlns:a16="http://schemas.microsoft.com/office/drawing/2014/main" id="{1DACFD8C-7E1C-4838-982E-24C6BB145485}"/>
              </a:ext>
            </a:extLst>
          </p:cNvPr>
          <p:cNvCxnSpPr>
            <a:cxnSpLocks/>
          </p:cNvCxnSpPr>
          <p:nvPr/>
        </p:nvCxnSpPr>
        <p:spPr>
          <a:xfrm>
            <a:off x="10624923" y="4800600"/>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0" name="Ευθύγραμμο βέλος σύνδεσης 49">
            <a:extLst>
              <a:ext uri="{FF2B5EF4-FFF2-40B4-BE49-F238E27FC236}">
                <a16:creationId xmlns:a16="http://schemas.microsoft.com/office/drawing/2014/main" id="{1D3DBE86-AA33-400F-AC60-8AD9AC6B0A41}"/>
              </a:ext>
            </a:extLst>
          </p:cNvPr>
          <p:cNvCxnSpPr>
            <a:cxnSpLocks/>
          </p:cNvCxnSpPr>
          <p:nvPr/>
        </p:nvCxnSpPr>
        <p:spPr>
          <a:xfrm>
            <a:off x="4287483" y="4071727"/>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Ευθύγραμμο βέλος σύνδεσης 50">
            <a:extLst>
              <a:ext uri="{FF2B5EF4-FFF2-40B4-BE49-F238E27FC236}">
                <a16:creationId xmlns:a16="http://schemas.microsoft.com/office/drawing/2014/main" id="{9D15E9C9-834A-46C9-BDD5-875C080FD748}"/>
              </a:ext>
            </a:extLst>
          </p:cNvPr>
          <p:cNvCxnSpPr>
            <a:cxnSpLocks/>
          </p:cNvCxnSpPr>
          <p:nvPr/>
        </p:nvCxnSpPr>
        <p:spPr>
          <a:xfrm>
            <a:off x="4253321" y="3077819"/>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Ευθύγραμμο βέλος σύνδεσης 51">
            <a:extLst>
              <a:ext uri="{FF2B5EF4-FFF2-40B4-BE49-F238E27FC236}">
                <a16:creationId xmlns:a16="http://schemas.microsoft.com/office/drawing/2014/main" id="{42E1B984-EEF2-4684-A1D5-DF437B45B8AD}"/>
              </a:ext>
            </a:extLst>
          </p:cNvPr>
          <p:cNvCxnSpPr>
            <a:cxnSpLocks/>
          </p:cNvCxnSpPr>
          <p:nvPr/>
        </p:nvCxnSpPr>
        <p:spPr>
          <a:xfrm>
            <a:off x="4287483" y="4953004"/>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3" name="Ευθύγραμμο βέλος σύνδεσης 52">
            <a:extLst>
              <a:ext uri="{FF2B5EF4-FFF2-40B4-BE49-F238E27FC236}">
                <a16:creationId xmlns:a16="http://schemas.microsoft.com/office/drawing/2014/main" id="{2664F1A7-D0E3-4234-A974-1E0E8684FF14}"/>
              </a:ext>
            </a:extLst>
          </p:cNvPr>
          <p:cNvCxnSpPr>
            <a:cxnSpLocks/>
          </p:cNvCxnSpPr>
          <p:nvPr/>
        </p:nvCxnSpPr>
        <p:spPr>
          <a:xfrm>
            <a:off x="922681" y="3054628"/>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4" name="Ευθύγραμμο βέλος σύνδεσης 53">
            <a:extLst>
              <a:ext uri="{FF2B5EF4-FFF2-40B4-BE49-F238E27FC236}">
                <a16:creationId xmlns:a16="http://schemas.microsoft.com/office/drawing/2014/main" id="{A8B6EF3F-E2EE-4005-B2FB-48FEF80F2FFA}"/>
              </a:ext>
            </a:extLst>
          </p:cNvPr>
          <p:cNvCxnSpPr>
            <a:cxnSpLocks/>
          </p:cNvCxnSpPr>
          <p:nvPr/>
        </p:nvCxnSpPr>
        <p:spPr>
          <a:xfrm>
            <a:off x="2654768" y="4999387"/>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5" name="Ευθύγραμμο βέλος σύνδεσης 54">
            <a:extLst>
              <a:ext uri="{FF2B5EF4-FFF2-40B4-BE49-F238E27FC236}">
                <a16:creationId xmlns:a16="http://schemas.microsoft.com/office/drawing/2014/main" id="{A0F912A1-567D-4F9D-8F13-E35FCA1409B3}"/>
              </a:ext>
            </a:extLst>
          </p:cNvPr>
          <p:cNvCxnSpPr>
            <a:cxnSpLocks/>
          </p:cNvCxnSpPr>
          <p:nvPr/>
        </p:nvCxnSpPr>
        <p:spPr>
          <a:xfrm>
            <a:off x="904045" y="4071725"/>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Ευθύγραμμο βέλος σύνδεσης 55">
            <a:extLst>
              <a:ext uri="{FF2B5EF4-FFF2-40B4-BE49-F238E27FC236}">
                <a16:creationId xmlns:a16="http://schemas.microsoft.com/office/drawing/2014/main" id="{62AE567A-968D-4179-A8F3-D5F71B69E72B}"/>
              </a:ext>
            </a:extLst>
          </p:cNvPr>
          <p:cNvCxnSpPr>
            <a:cxnSpLocks/>
          </p:cNvCxnSpPr>
          <p:nvPr/>
        </p:nvCxnSpPr>
        <p:spPr>
          <a:xfrm>
            <a:off x="2654768" y="4071726"/>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Ευθύγραμμο βέλος σύνδεσης 56">
            <a:extLst>
              <a:ext uri="{FF2B5EF4-FFF2-40B4-BE49-F238E27FC236}">
                <a16:creationId xmlns:a16="http://schemas.microsoft.com/office/drawing/2014/main" id="{7F74ADE7-F5E5-4572-AF7C-17E07C80E98C}"/>
              </a:ext>
            </a:extLst>
          </p:cNvPr>
          <p:cNvCxnSpPr>
            <a:cxnSpLocks/>
          </p:cNvCxnSpPr>
          <p:nvPr/>
        </p:nvCxnSpPr>
        <p:spPr>
          <a:xfrm>
            <a:off x="2655395" y="3077819"/>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Ευθύγραμμο βέλος σύνδεσης 57">
            <a:extLst>
              <a:ext uri="{FF2B5EF4-FFF2-40B4-BE49-F238E27FC236}">
                <a16:creationId xmlns:a16="http://schemas.microsoft.com/office/drawing/2014/main" id="{53BE9FF9-69B7-49EA-B108-30E753294627}"/>
              </a:ext>
            </a:extLst>
          </p:cNvPr>
          <p:cNvCxnSpPr>
            <a:cxnSpLocks/>
          </p:cNvCxnSpPr>
          <p:nvPr/>
        </p:nvCxnSpPr>
        <p:spPr>
          <a:xfrm>
            <a:off x="2723307" y="5953543"/>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59" name="Ευθύγραμμο βέλος σύνδεσης 58">
            <a:extLst>
              <a:ext uri="{FF2B5EF4-FFF2-40B4-BE49-F238E27FC236}">
                <a16:creationId xmlns:a16="http://schemas.microsoft.com/office/drawing/2014/main" id="{513810FC-657A-426A-AF21-8C9805F93613}"/>
              </a:ext>
            </a:extLst>
          </p:cNvPr>
          <p:cNvCxnSpPr>
            <a:cxnSpLocks/>
          </p:cNvCxnSpPr>
          <p:nvPr/>
        </p:nvCxnSpPr>
        <p:spPr>
          <a:xfrm>
            <a:off x="892855" y="5039143"/>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0" name="Ευθύγραμμο βέλος σύνδεσης 59">
            <a:extLst>
              <a:ext uri="{FF2B5EF4-FFF2-40B4-BE49-F238E27FC236}">
                <a16:creationId xmlns:a16="http://schemas.microsoft.com/office/drawing/2014/main" id="{5A903FAA-5A16-4C43-B2DC-C2401FDE8A98}"/>
              </a:ext>
            </a:extLst>
          </p:cNvPr>
          <p:cNvCxnSpPr>
            <a:cxnSpLocks/>
          </p:cNvCxnSpPr>
          <p:nvPr/>
        </p:nvCxnSpPr>
        <p:spPr>
          <a:xfrm>
            <a:off x="4253321" y="2113723"/>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1" name="Ευθύγραμμο βέλος σύνδεσης 60">
            <a:extLst>
              <a:ext uri="{FF2B5EF4-FFF2-40B4-BE49-F238E27FC236}">
                <a16:creationId xmlns:a16="http://schemas.microsoft.com/office/drawing/2014/main" id="{89C124D3-C6EE-407C-9BFF-39345DD949DE}"/>
              </a:ext>
            </a:extLst>
          </p:cNvPr>
          <p:cNvCxnSpPr>
            <a:cxnSpLocks/>
          </p:cNvCxnSpPr>
          <p:nvPr/>
        </p:nvCxnSpPr>
        <p:spPr>
          <a:xfrm>
            <a:off x="2655395" y="2107096"/>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2" name="Ευθύγραμμο βέλος σύνδεσης 61">
            <a:extLst>
              <a:ext uri="{FF2B5EF4-FFF2-40B4-BE49-F238E27FC236}">
                <a16:creationId xmlns:a16="http://schemas.microsoft.com/office/drawing/2014/main" id="{19CE24A8-B2A7-4707-BD50-1DE52BF35D78}"/>
              </a:ext>
            </a:extLst>
          </p:cNvPr>
          <p:cNvCxnSpPr>
            <a:cxnSpLocks/>
          </p:cNvCxnSpPr>
          <p:nvPr/>
        </p:nvCxnSpPr>
        <p:spPr>
          <a:xfrm>
            <a:off x="922681" y="2107095"/>
            <a:ext cx="0" cy="28492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4" name="Ευθύγραμμο βέλος σύνδεσης 63">
            <a:extLst>
              <a:ext uri="{FF2B5EF4-FFF2-40B4-BE49-F238E27FC236}">
                <a16:creationId xmlns:a16="http://schemas.microsoft.com/office/drawing/2014/main" id="{5EEDBD01-78F6-475B-9F24-83F8BE9BFFFB}"/>
              </a:ext>
            </a:extLst>
          </p:cNvPr>
          <p:cNvCxnSpPr>
            <a:cxnSpLocks/>
          </p:cNvCxnSpPr>
          <p:nvPr/>
        </p:nvCxnSpPr>
        <p:spPr>
          <a:xfrm flipH="1">
            <a:off x="3848601" y="1171156"/>
            <a:ext cx="371683" cy="20384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3" name="Ευθύγραμμο βέλος σύνδεσης 72">
            <a:extLst>
              <a:ext uri="{FF2B5EF4-FFF2-40B4-BE49-F238E27FC236}">
                <a16:creationId xmlns:a16="http://schemas.microsoft.com/office/drawing/2014/main" id="{D6CC5C11-F21A-442E-8DD7-6C429AF75D4A}"/>
              </a:ext>
            </a:extLst>
          </p:cNvPr>
          <p:cNvCxnSpPr>
            <a:cxnSpLocks/>
          </p:cNvCxnSpPr>
          <p:nvPr/>
        </p:nvCxnSpPr>
        <p:spPr>
          <a:xfrm>
            <a:off x="8017654" y="1152067"/>
            <a:ext cx="370972" cy="22293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3609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5392D63C-D897-470F-B2E9-F1CFE69C95F4}"/>
              </a:ext>
            </a:extLst>
          </p:cNvPr>
          <p:cNvSpPr>
            <a:spLocks noGrp="1"/>
          </p:cNvSpPr>
          <p:nvPr>
            <p:ph type="title"/>
          </p:nvPr>
        </p:nvSpPr>
        <p:spPr>
          <a:xfrm>
            <a:off x="930966" y="166343"/>
            <a:ext cx="10515600" cy="761310"/>
          </a:xfrm>
        </p:spPr>
        <p:txBody>
          <a:bodyPr>
            <a:normAutofit fontScale="90000"/>
          </a:bodyPr>
          <a:lstStyle/>
          <a:p>
            <a:pPr algn="ctr"/>
            <a:r>
              <a:rPr lang="el-GR" sz="3200" dirty="0">
                <a:cs typeface="Times New Roman" panose="02020603050405020304" pitchFamily="18" charset="0"/>
              </a:rPr>
              <a:t>Εργασία για το σπίτι: </a:t>
            </a:r>
            <a:br>
              <a:rPr lang="el-GR" sz="3200" dirty="0">
                <a:cs typeface="Times New Roman" panose="02020603050405020304" pitchFamily="18" charset="0"/>
              </a:rPr>
            </a:br>
            <a:r>
              <a:rPr lang="el-GR" sz="3200" dirty="0">
                <a:cs typeface="Times New Roman" panose="02020603050405020304" pitchFamily="18" charset="0"/>
              </a:rPr>
              <a:t>«Ρουμπρίκα Αξιολόγησης»</a:t>
            </a:r>
            <a:endParaRPr lang="el-GR" sz="3200" dirty="0"/>
          </a:p>
        </p:txBody>
      </p:sp>
      <p:graphicFrame>
        <p:nvGraphicFramePr>
          <p:cNvPr id="7" name="Πίνακας 6">
            <a:extLst>
              <a:ext uri="{FF2B5EF4-FFF2-40B4-BE49-F238E27FC236}">
                <a16:creationId xmlns:a16="http://schemas.microsoft.com/office/drawing/2014/main" id="{54FD9A3A-42B9-4134-99D1-435A5180EE2A}"/>
              </a:ext>
            </a:extLst>
          </p:cNvPr>
          <p:cNvGraphicFramePr>
            <a:graphicFrameLocks noGrp="1"/>
          </p:cNvGraphicFramePr>
          <p:nvPr>
            <p:extLst>
              <p:ext uri="{D42A27DB-BD31-4B8C-83A1-F6EECF244321}">
                <p14:modId xmlns:p14="http://schemas.microsoft.com/office/powerpoint/2010/main" val="1920810122"/>
              </p:ext>
            </p:extLst>
          </p:nvPr>
        </p:nvGraphicFramePr>
        <p:xfrm>
          <a:off x="2" y="2472970"/>
          <a:ext cx="12191998" cy="2713996"/>
        </p:xfrm>
        <a:graphic>
          <a:graphicData uri="http://schemas.openxmlformats.org/drawingml/2006/table">
            <a:tbl>
              <a:tblPr firstRow="1" bandRow="1">
                <a:tableStyleId>{21E4AEA4-8DFA-4A89-87EB-49C32662AFE0}</a:tableStyleId>
              </a:tblPr>
              <a:tblGrid>
                <a:gridCol w="1741714">
                  <a:extLst>
                    <a:ext uri="{9D8B030D-6E8A-4147-A177-3AD203B41FA5}">
                      <a16:colId xmlns:a16="http://schemas.microsoft.com/office/drawing/2014/main" val="941686451"/>
                    </a:ext>
                  </a:extLst>
                </a:gridCol>
                <a:gridCol w="1741714">
                  <a:extLst>
                    <a:ext uri="{9D8B030D-6E8A-4147-A177-3AD203B41FA5}">
                      <a16:colId xmlns:a16="http://schemas.microsoft.com/office/drawing/2014/main" val="1722343915"/>
                    </a:ext>
                  </a:extLst>
                </a:gridCol>
                <a:gridCol w="1741714">
                  <a:extLst>
                    <a:ext uri="{9D8B030D-6E8A-4147-A177-3AD203B41FA5}">
                      <a16:colId xmlns:a16="http://schemas.microsoft.com/office/drawing/2014/main" val="1648308"/>
                    </a:ext>
                  </a:extLst>
                </a:gridCol>
                <a:gridCol w="1741714">
                  <a:extLst>
                    <a:ext uri="{9D8B030D-6E8A-4147-A177-3AD203B41FA5}">
                      <a16:colId xmlns:a16="http://schemas.microsoft.com/office/drawing/2014/main" val="4287935477"/>
                    </a:ext>
                  </a:extLst>
                </a:gridCol>
                <a:gridCol w="1741714">
                  <a:extLst>
                    <a:ext uri="{9D8B030D-6E8A-4147-A177-3AD203B41FA5}">
                      <a16:colId xmlns:a16="http://schemas.microsoft.com/office/drawing/2014/main" val="2904269400"/>
                    </a:ext>
                  </a:extLst>
                </a:gridCol>
                <a:gridCol w="1741714">
                  <a:extLst>
                    <a:ext uri="{9D8B030D-6E8A-4147-A177-3AD203B41FA5}">
                      <a16:colId xmlns:a16="http://schemas.microsoft.com/office/drawing/2014/main" val="1790403179"/>
                    </a:ext>
                  </a:extLst>
                </a:gridCol>
                <a:gridCol w="1741714">
                  <a:extLst>
                    <a:ext uri="{9D8B030D-6E8A-4147-A177-3AD203B41FA5}">
                      <a16:colId xmlns:a16="http://schemas.microsoft.com/office/drawing/2014/main" val="1010968756"/>
                    </a:ext>
                  </a:extLst>
                </a:gridCol>
              </a:tblGrid>
              <a:tr h="899798">
                <a:tc>
                  <a:txBody>
                    <a:bodyPr/>
                    <a:lstStyle/>
                    <a:p>
                      <a:pPr algn="ctr"/>
                      <a:endParaRPr lang="el-GR" dirty="0"/>
                    </a:p>
                    <a:p>
                      <a:pPr algn="ctr"/>
                      <a:r>
                        <a:rPr lang="el-GR" dirty="0"/>
                        <a:t>ΜΕΛΗ</a:t>
                      </a:r>
                    </a:p>
                  </a:txBody>
                  <a:tcPr/>
                </a:tc>
                <a:tc>
                  <a:txBody>
                    <a:bodyPr/>
                    <a:lstStyle/>
                    <a:p>
                      <a:pPr algn="ctr"/>
                      <a:endParaRPr lang="el-GR" dirty="0"/>
                    </a:p>
                    <a:p>
                      <a:pPr algn="ctr"/>
                      <a:r>
                        <a:rPr lang="el-GR" dirty="0"/>
                        <a:t>ΕΝΕΡΓΟΣ ΣΥΜΜΕΤΟΧΗ</a:t>
                      </a:r>
                    </a:p>
                  </a:txBody>
                  <a:tcPr/>
                </a:tc>
                <a:tc>
                  <a:txBody>
                    <a:bodyPr/>
                    <a:lstStyle/>
                    <a:p>
                      <a:pPr algn="ctr"/>
                      <a:endParaRPr lang="el-GR" dirty="0"/>
                    </a:p>
                    <a:p>
                      <a:pPr algn="ctr"/>
                      <a:r>
                        <a:rPr lang="el-GR" dirty="0"/>
                        <a:t>ΟΡΓΑΝΩΣΗ ΕΡΓΑΣΙΑΣ</a:t>
                      </a:r>
                    </a:p>
                  </a:txBody>
                  <a:tcPr/>
                </a:tc>
                <a:tc>
                  <a:txBody>
                    <a:bodyPr/>
                    <a:lstStyle/>
                    <a:p>
                      <a:pPr algn="ctr"/>
                      <a:endParaRPr lang="el-GR" dirty="0"/>
                    </a:p>
                    <a:p>
                      <a:pPr algn="ctr"/>
                      <a:r>
                        <a:rPr lang="el-GR" sz="1500" dirty="0"/>
                        <a:t>ΥΠΕΥΘΥΝΟΤΗΤΑ</a:t>
                      </a:r>
                    </a:p>
                  </a:txBody>
                  <a:tcPr/>
                </a:tc>
                <a:tc>
                  <a:txBody>
                    <a:bodyPr/>
                    <a:lstStyle/>
                    <a:p>
                      <a:pPr algn="ctr"/>
                      <a:endParaRPr lang="el-GR" dirty="0"/>
                    </a:p>
                    <a:p>
                      <a:pPr algn="ctr"/>
                      <a:r>
                        <a:rPr lang="el-GR" dirty="0"/>
                        <a:t>ΓΕΝΙΚΗ </a:t>
                      </a:r>
                      <a:r>
                        <a:rPr lang="el-GR" sz="1700" dirty="0"/>
                        <a:t>ΣΥΜΠΕΡΙΦΟΡΑ</a:t>
                      </a:r>
                    </a:p>
                  </a:txBody>
                  <a:tcPr/>
                </a:tc>
                <a:tc>
                  <a:txBody>
                    <a:bodyPr/>
                    <a:lstStyle/>
                    <a:p>
                      <a:pPr algn="ctr"/>
                      <a:r>
                        <a:rPr lang="el-GR" sz="1700" dirty="0"/>
                        <a:t>ΔΕΞΙΟΤΗΤΑ ΕΠΙΛΥΣΗΣ ΣΥΓΚΡΟΥΣΕΩΝ</a:t>
                      </a:r>
                    </a:p>
                  </a:txBody>
                  <a:tcPr/>
                </a:tc>
                <a:tc>
                  <a:txBody>
                    <a:bodyPr/>
                    <a:lstStyle/>
                    <a:p>
                      <a:pPr algn="ctr"/>
                      <a:endParaRPr lang="el-GR" dirty="0"/>
                    </a:p>
                    <a:p>
                      <a:pPr algn="ctr"/>
                      <a:r>
                        <a:rPr lang="el-GR" dirty="0"/>
                        <a:t>ΣΥΝΟΛΟ </a:t>
                      </a:r>
                      <a:r>
                        <a:rPr lang="el-GR" sz="1700" dirty="0"/>
                        <a:t>ΒΑΘΜΟΛΟΓΙΑΣ</a:t>
                      </a:r>
                    </a:p>
                  </a:txBody>
                  <a:tcPr/>
                </a:tc>
                <a:extLst>
                  <a:ext uri="{0D108BD9-81ED-4DB2-BD59-A6C34878D82A}">
                    <a16:rowId xmlns:a16="http://schemas.microsoft.com/office/drawing/2014/main" val="1031980080"/>
                  </a:ext>
                </a:extLst>
              </a:tr>
              <a:tr h="899798">
                <a:tc>
                  <a:txBody>
                    <a:bodyPr/>
                    <a:lstStyle/>
                    <a:p>
                      <a:r>
                        <a:rPr lang="el-GR" dirty="0"/>
                        <a:t>Εκπρόσωπος</a:t>
                      </a: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3463522790"/>
                  </a:ext>
                </a:extLst>
              </a:tr>
              <a:tr h="899798">
                <a:tc>
                  <a:txBody>
                    <a:bodyPr/>
                    <a:lstStyle/>
                    <a:p>
                      <a:r>
                        <a:rPr lang="el-GR" dirty="0"/>
                        <a:t>Γραμματέας</a:t>
                      </a:r>
                    </a:p>
                  </a:txBody>
                  <a:tcPr/>
                </a:tc>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3224818108"/>
                  </a:ext>
                </a:extLst>
              </a:tr>
            </a:tbl>
          </a:graphicData>
        </a:graphic>
      </p:graphicFrame>
      <p:sp>
        <p:nvSpPr>
          <p:cNvPr id="10" name="TextBox 9">
            <a:extLst>
              <a:ext uri="{FF2B5EF4-FFF2-40B4-BE49-F238E27FC236}">
                <a16:creationId xmlns:a16="http://schemas.microsoft.com/office/drawing/2014/main" id="{502437FD-FFCA-4F7E-97AD-ED05E3B9A11A}"/>
              </a:ext>
            </a:extLst>
          </p:cNvPr>
          <p:cNvSpPr txBox="1"/>
          <p:nvPr/>
        </p:nvSpPr>
        <p:spPr>
          <a:xfrm>
            <a:off x="185530" y="1364974"/>
            <a:ext cx="12006468" cy="1107996"/>
          </a:xfrm>
          <a:prstGeom prst="rect">
            <a:avLst/>
          </a:prstGeom>
          <a:noFill/>
        </p:spPr>
        <p:txBody>
          <a:bodyPr wrap="square" rtlCol="0">
            <a:spAutoFit/>
          </a:bodyPr>
          <a:lstStyle/>
          <a:p>
            <a:pPr algn="just"/>
            <a:r>
              <a:rPr lang="el-GR" sz="2400" dirty="0">
                <a:latin typeface="+mj-lt"/>
                <a:cs typeface="Times New Roman" panose="02020603050405020304" pitchFamily="18" charset="0"/>
              </a:rPr>
              <a:t>Σημειώστε σε κάθε πεδίο τον αντίστοιχο αριθμό, που θεωρείτε εσείς οι ίδιοι ότι αντιστοιχεί στην προσωπική αλλά παράλληλα και στην ομαδική σας απόδοση.</a:t>
            </a:r>
          </a:p>
          <a:p>
            <a:endParaRPr lang="el-GR" dirty="0"/>
          </a:p>
        </p:txBody>
      </p:sp>
      <p:graphicFrame>
        <p:nvGraphicFramePr>
          <p:cNvPr id="11" name="Πίνακας 10">
            <a:extLst>
              <a:ext uri="{FF2B5EF4-FFF2-40B4-BE49-F238E27FC236}">
                <a16:creationId xmlns:a16="http://schemas.microsoft.com/office/drawing/2014/main" id="{A64DBCF0-9C37-4ECC-9CD1-A3A1227CDA7C}"/>
              </a:ext>
            </a:extLst>
          </p:cNvPr>
          <p:cNvGraphicFramePr>
            <a:graphicFrameLocks noGrp="1"/>
          </p:cNvGraphicFramePr>
          <p:nvPr>
            <p:extLst>
              <p:ext uri="{D42A27DB-BD31-4B8C-83A1-F6EECF244321}">
                <p14:modId xmlns:p14="http://schemas.microsoft.com/office/powerpoint/2010/main" val="3012150646"/>
              </p:ext>
            </p:extLst>
          </p:nvPr>
        </p:nvGraphicFramePr>
        <p:xfrm>
          <a:off x="2350052" y="5834061"/>
          <a:ext cx="8128000" cy="37084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1978169769"/>
                    </a:ext>
                  </a:extLst>
                </a:gridCol>
                <a:gridCol w="2032000">
                  <a:extLst>
                    <a:ext uri="{9D8B030D-6E8A-4147-A177-3AD203B41FA5}">
                      <a16:colId xmlns:a16="http://schemas.microsoft.com/office/drawing/2014/main" val="10677230"/>
                    </a:ext>
                  </a:extLst>
                </a:gridCol>
                <a:gridCol w="2032000">
                  <a:extLst>
                    <a:ext uri="{9D8B030D-6E8A-4147-A177-3AD203B41FA5}">
                      <a16:colId xmlns:a16="http://schemas.microsoft.com/office/drawing/2014/main" val="3158942848"/>
                    </a:ext>
                  </a:extLst>
                </a:gridCol>
                <a:gridCol w="2032000">
                  <a:extLst>
                    <a:ext uri="{9D8B030D-6E8A-4147-A177-3AD203B41FA5}">
                      <a16:colId xmlns:a16="http://schemas.microsoft.com/office/drawing/2014/main" val="1072333099"/>
                    </a:ext>
                  </a:extLst>
                </a:gridCol>
              </a:tblGrid>
              <a:tr h="370840">
                <a:tc>
                  <a:txBody>
                    <a:bodyPr/>
                    <a:lstStyle/>
                    <a:p>
                      <a:pPr marL="342900" indent="-342900">
                        <a:buAutoNum type="arabicParenR"/>
                      </a:pPr>
                      <a:r>
                        <a:rPr lang="el-GR" dirty="0"/>
                        <a:t>ΑΝΕΠΑΡΚΗΣ</a:t>
                      </a:r>
                    </a:p>
                  </a:txBody>
                  <a:tcPr/>
                </a:tc>
                <a:tc>
                  <a:txBody>
                    <a:bodyPr/>
                    <a:lstStyle/>
                    <a:p>
                      <a:pPr marL="342900" indent="-342900">
                        <a:buAutoNum type="arabicParenR" startAt="2"/>
                      </a:pPr>
                      <a:r>
                        <a:rPr lang="el-GR" dirty="0"/>
                        <a:t>  ΜΕΤΡΙΑ</a:t>
                      </a:r>
                    </a:p>
                  </a:txBody>
                  <a:tcPr/>
                </a:tc>
                <a:tc>
                  <a:txBody>
                    <a:bodyPr/>
                    <a:lstStyle/>
                    <a:p>
                      <a:r>
                        <a:rPr lang="el-GR" dirty="0"/>
                        <a:t>3)      ΚΑΛΑ</a:t>
                      </a:r>
                    </a:p>
                  </a:txBody>
                  <a:tcPr/>
                </a:tc>
                <a:tc>
                  <a:txBody>
                    <a:bodyPr/>
                    <a:lstStyle/>
                    <a:p>
                      <a:r>
                        <a:rPr lang="el-GR" dirty="0"/>
                        <a:t>4)     ΑΡΙΣΤΑ</a:t>
                      </a:r>
                    </a:p>
                  </a:txBody>
                  <a:tcPr/>
                </a:tc>
                <a:extLst>
                  <a:ext uri="{0D108BD9-81ED-4DB2-BD59-A6C34878D82A}">
                    <a16:rowId xmlns:a16="http://schemas.microsoft.com/office/drawing/2014/main" val="2215479789"/>
                  </a:ext>
                </a:extLst>
              </a:tr>
            </a:tbl>
          </a:graphicData>
        </a:graphic>
      </p:graphicFrame>
    </p:spTree>
    <p:extLst>
      <p:ext uri="{BB962C8B-B14F-4D97-AF65-F5344CB8AC3E}">
        <p14:creationId xmlns:p14="http://schemas.microsoft.com/office/powerpoint/2010/main" val="3382452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26FB8E25-FA3C-477A-876E-C802229EBF28}"/>
              </a:ext>
            </a:extLst>
          </p:cNvPr>
          <p:cNvSpPr>
            <a:spLocks noGrp="1"/>
          </p:cNvSpPr>
          <p:nvPr>
            <p:ph type="title"/>
          </p:nvPr>
        </p:nvSpPr>
        <p:spPr>
          <a:xfrm>
            <a:off x="3872551" y="119269"/>
            <a:ext cx="3932237" cy="1086679"/>
          </a:xfrm>
        </p:spPr>
        <p:txBody>
          <a:bodyPr>
            <a:normAutofit/>
          </a:bodyPr>
          <a:lstStyle/>
          <a:p>
            <a:pPr algn="ctr"/>
            <a:r>
              <a:rPr lang="el-GR" sz="3000" dirty="0">
                <a:cs typeface="Times New Roman" panose="02020603050405020304" pitchFamily="18" charset="0"/>
              </a:rPr>
              <a:t>Στο επόμενο μάθημα  θα μιλήσουμε για:</a:t>
            </a:r>
            <a:endParaRPr lang="el-GR" sz="3000" dirty="0"/>
          </a:p>
        </p:txBody>
      </p:sp>
      <p:pic>
        <p:nvPicPr>
          <p:cNvPr id="2054" name="Picture 6" descr="7η ενότητα, ΝΕΟΕΛΛΗΝΙΚΗ ΓΛΩΣΣΑ Β' Γυμνασίου">
            <a:extLst>
              <a:ext uri="{FF2B5EF4-FFF2-40B4-BE49-F238E27FC236}">
                <a16:creationId xmlns:a16="http://schemas.microsoft.com/office/drawing/2014/main" id="{DD04D621-E84D-4C08-90FB-04BB0A896B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3640" y="1657349"/>
            <a:ext cx="7888360" cy="520065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29184951-AB77-4299-9BC4-5B21B86686D6}"/>
              </a:ext>
            </a:extLst>
          </p:cNvPr>
          <p:cNvSpPr txBox="1"/>
          <p:nvPr/>
        </p:nvSpPr>
        <p:spPr>
          <a:xfrm>
            <a:off x="100255" y="1591915"/>
            <a:ext cx="3900486" cy="461665"/>
          </a:xfrm>
          <a:prstGeom prst="rect">
            <a:avLst/>
          </a:prstGeom>
          <a:noFill/>
        </p:spPr>
        <p:txBody>
          <a:bodyPr wrap="square" rtlCol="0">
            <a:spAutoFit/>
          </a:bodyPr>
          <a:lstStyle/>
          <a:p>
            <a:pPr algn="ctr"/>
            <a:r>
              <a:rPr lang="el-GR" sz="2400" dirty="0"/>
              <a:t>«ΠΑΡΑΓΩΓΑ ΕΠΙΡΡΗΜΑΤΑ»</a:t>
            </a:r>
          </a:p>
        </p:txBody>
      </p:sp>
      <p:sp>
        <p:nvSpPr>
          <p:cNvPr id="14" name="Βέλος: Κάτω 13">
            <a:extLst>
              <a:ext uri="{FF2B5EF4-FFF2-40B4-BE49-F238E27FC236}">
                <a16:creationId xmlns:a16="http://schemas.microsoft.com/office/drawing/2014/main" id="{7D84DA95-82AE-4865-B2B5-C746256F1AA9}"/>
              </a:ext>
            </a:extLst>
          </p:cNvPr>
          <p:cNvSpPr/>
          <p:nvPr/>
        </p:nvSpPr>
        <p:spPr>
          <a:xfrm>
            <a:off x="1406189" y="2314802"/>
            <a:ext cx="899690" cy="1236781"/>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extBox 14">
            <a:extLst>
              <a:ext uri="{FF2B5EF4-FFF2-40B4-BE49-F238E27FC236}">
                <a16:creationId xmlns:a16="http://schemas.microsoft.com/office/drawing/2014/main" id="{207267A0-A623-4520-BEAE-5A3BF4C2FA89}"/>
              </a:ext>
            </a:extLst>
          </p:cNvPr>
          <p:cNvSpPr txBox="1"/>
          <p:nvPr/>
        </p:nvSpPr>
        <p:spPr>
          <a:xfrm>
            <a:off x="188568" y="3696425"/>
            <a:ext cx="3723861" cy="2123658"/>
          </a:xfrm>
          <a:prstGeom prst="rect">
            <a:avLst/>
          </a:prstGeom>
          <a:noFill/>
        </p:spPr>
        <p:txBody>
          <a:bodyPr wrap="square" rtlCol="0">
            <a:spAutoFit/>
          </a:bodyPr>
          <a:lstStyle/>
          <a:p>
            <a:r>
              <a:rPr lang="el-GR" sz="2400" dirty="0"/>
              <a:t>Επιρρήματα παράγονται από επίθετα, μετοχές, αντωνυμίες και από άλλα επιρρήματα.</a:t>
            </a:r>
          </a:p>
          <a:p>
            <a:br>
              <a:rPr lang="el-GR" dirty="0"/>
            </a:br>
            <a:endParaRPr lang="el-GR" dirty="0"/>
          </a:p>
        </p:txBody>
      </p:sp>
    </p:spTree>
    <p:extLst>
      <p:ext uri="{BB962C8B-B14F-4D97-AF65-F5344CB8AC3E}">
        <p14:creationId xmlns:p14="http://schemas.microsoft.com/office/powerpoint/2010/main" val="1657945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andwriting Text Thank You See You Again Concept Meaning Appreciation  Gratitude Thanks I Will Be Back Soon Black Wooden Deck Written Sticky Note  Beside Some Round Woody Alphabets Stock Photo - Download">
            <a:extLst>
              <a:ext uri="{FF2B5EF4-FFF2-40B4-BE49-F238E27FC236}">
                <a16:creationId xmlns:a16="http://schemas.microsoft.com/office/drawing/2014/main" id="{5549405A-067D-4525-9782-AF19457833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444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3">
            <a:extLst>
              <a:ext uri="{FF2B5EF4-FFF2-40B4-BE49-F238E27FC236}">
                <a16:creationId xmlns:a16="http://schemas.microsoft.com/office/drawing/2014/main" id="{4B29CDB4-9A3A-4320-A4AB-FFFB7923C4D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4852" y="145774"/>
            <a:ext cx="6997148" cy="6712226"/>
          </a:xfrm>
        </p:spPr>
      </p:pic>
      <p:sp>
        <p:nvSpPr>
          <p:cNvPr id="9" name="TextBox 8">
            <a:extLst>
              <a:ext uri="{FF2B5EF4-FFF2-40B4-BE49-F238E27FC236}">
                <a16:creationId xmlns:a16="http://schemas.microsoft.com/office/drawing/2014/main" id="{013A94F0-7C73-4A70-B9C1-5E0ABACB8A4E}"/>
              </a:ext>
            </a:extLst>
          </p:cNvPr>
          <p:cNvSpPr txBox="1"/>
          <p:nvPr/>
        </p:nvSpPr>
        <p:spPr>
          <a:xfrm>
            <a:off x="92765" y="1711764"/>
            <a:ext cx="5009322" cy="3416320"/>
          </a:xfrm>
          <a:prstGeom prst="rect">
            <a:avLst/>
          </a:prstGeom>
          <a:noFill/>
        </p:spPr>
        <p:txBody>
          <a:bodyPr wrap="square" rtlCol="0">
            <a:spAutoFit/>
          </a:bodyPr>
          <a:lstStyle/>
          <a:p>
            <a:pPr algn="ctr"/>
            <a:r>
              <a:rPr lang="el-GR" sz="2400" dirty="0"/>
              <a:t>Στο προηγούμενο μάθημα μιλήσαμε για:</a:t>
            </a:r>
          </a:p>
          <a:p>
            <a:pPr algn="ctr"/>
            <a:endParaRPr lang="el-GR" sz="2400" dirty="0"/>
          </a:p>
          <a:p>
            <a:pPr algn="ctr"/>
            <a:r>
              <a:rPr lang="el-GR" sz="2400" dirty="0"/>
              <a:t>«ΑΝΤΩΝΥΜΙΕΣ»</a:t>
            </a:r>
          </a:p>
          <a:p>
            <a:pPr algn="ctr"/>
            <a:endParaRPr lang="el-GR" sz="2400" dirty="0"/>
          </a:p>
          <a:p>
            <a:pPr algn="ctr"/>
            <a:endParaRPr lang="el-GR" sz="2400" dirty="0"/>
          </a:p>
          <a:p>
            <a:pPr algn="ctr"/>
            <a:r>
              <a:rPr lang="el-GR" sz="2400" dirty="0"/>
              <a:t>Αντί για ονόματα (ουσιαστικά ή επίθετα)</a:t>
            </a:r>
          </a:p>
          <a:p>
            <a:pPr algn="ctr"/>
            <a:endParaRPr lang="el-GR" sz="2400" dirty="0"/>
          </a:p>
        </p:txBody>
      </p:sp>
      <p:sp>
        <p:nvSpPr>
          <p:cNvPr id="10" name="Βέλος: Κάτω 9">
            <a:extLst>
              <a:ext uri="{FF2B5EF4-FFF2-40B4-BE49-F238E27FC236}">
                <a16:creationId xmlns:a16="http://schemas.microsoft.com/office/drawing/2014/main" id="{E61EFDAE-B36E-4AA1-A591-8F75D0DD90E6}"/>
              </a:ext>
            </a:extLst>
          </p:cNvPr>
          <p:cNvSpPr/>
          <p:nvPr/>
        </p:nvSpPr>
        <p:spPr>
          <a:xfrm>
            <a:off x="2259493" y="3359425"/>
            <a:ext cx="463826" cy="490331"/>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028579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Επιρρηματικοί προσδιορισμοί | Νεοελληνική Γλώσσα | Greek teaching - YouTube">
            <a:extLst>
              <a:ext uri="{FF2B5EF4-FFF2-40B4-BE49-F238E27FC236}">
                <a16:creationId xmlns:a16="http://schemas.microsoft.com/office/drawing/2014/main" id="{4ECCAC7B-0A4A-4AAE-8585-FCF8C3817F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946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4826D0-6852-4115-8980-05609619D478}"/>
              </a:ext>
            </a:extLst>
          </p:cNvPr>
          <p:cNvSpPr>
            <a:spLocks noGrp="1"/>
          </p:cNvSpPr>
          <p:nvPr>
            <p:ph type="title"/>
          </p:nvPr>
        </p:nvSpPr>
        <p:spPr>
          <a:xfrm>
            <a:off x="636104" y="63175"/>
            <a:ext cx="10717696" cy="466912"/>
          </a:xfrm>
        </p:spPr>
        <p:txBody>
          <a:bodyPr>
            <a:normAutofit fontScale="90000"/>
          </a:bodyPr>
          <a:lstStyle/>
          <a:p>
            <a:pPr algn="ctr"/>
            <a:r>
              <a:rPr lang="el-GR" sz="2800" dirty="0"/>
              <a:t>Φύλλο Εργασίας</a:t>
            </a:r>
          </a:p>
        </p:txBody>
      </p:sp>
      <p:sp>
        <p:nvSpPr>
          <p:cNvPr id="6" name="TextBox 5">
            <a:extLst>
              <a:ext uri="{FF2B5EF4-FFF2-40B4-BE49-F238E27FC236}">
                <a16:creationId xmlns:a16="http://schemas.microsoft.com/office/drawing/2014/main" id="{B3BD982A-23AC-4983-923D-F24EC59C2F3F}"/>
              </a:ext>
            </a:extLst>
          </p:cNvPr>
          <p:cNvSpPr txBox="1"/>
          <p:nvPr/>
        </p:nvSpPr>
        <p:spPr>
          <a:xfrm>
            <a:off x="0" y="530087"/>
            <a:ext cx="5526157" cy="3416320"/>
          </a:xfrm>
          <a:prstGeom prst="rect">
            <a:avLst/>
          </a:prstGeom>
          <a:noFill/>
        </p:spPr>
        <p:txBody>
          <a:bodyPr wrap="square" rtlCol="0">
            <a:spAutoFit/>
          </a:bodyPr>
          <a:lstStyle/>
          <a:p>
            <a:pPr algn="ctr"/>
            <a:r>
              <a:rPr lang="el-GR" dirty="0"/>
              <a:t>ΟΜΑΔΑ Α’</a:t>
            </a:r>
          </a:p>
          <a:p>
            <a:pPr algn="just"/>
            <a:r>
              <a:rPr lang="el-GR" dirty="0"/>
              <a:t>Το καλοκαίρι πήγαμε διακοπές στη Ρόδο. Ήταν η πρώτη φορά που πηγαίναμε σε νησί, για αυτό ταξιδέψαμε με πλοίο. Όταν φτάσαμε, ψάξαμε να βρούμε το ξενοδοχείο. Ήταν ένα μεγάλο τριώροφο κτίριο, το οποίο διέθετε και πισίνα. Μπροστά </a:t>
            </a:r>
            <a:r>
              <a:rPr lang="el-GR" dirty="0" err="1"/>
              <a:t>απ’το</a:t>
            </a:r>
            <a:r>
              <a:rPr lang="el-GR" dirty="0"/>
              <a:t> ξενοδοχείο υπήρχε μια τεράστια έκταση με γκαζόν κι ένα </a:t>
            </a:r>
            <a:r>
              <a:rPr lang="el-GR" dirty="0" err="1"/>
              <a:t>συντριβάνι</a:t>
            </a:r>
            <a:r>
              <a:rPr lang="el-GR" dirty="0"/>
              <a:t> στο κέντρο, ενώ πίσω ήταν ο χώρος στάθμευσης των αυτοκινήτων. Αφού αφήσαμε τις αποσκευές μας στο δωμάτιο, πήγαμε κατευθείαν για φαγητό, γιατί είχαμε πεινάσει πολύ. Καθίσαμε σε μια ταβέρνα δίπλα στην παραλία και απολαύσαμε με ηρεμία τις λιχουδιές. </a:t>
            </a:r>
          </a:p>
        </p:txBody>
      </p:sp>
      <p:sp>
        <p:nvSpPr>
          <p:cNvPr id="8" name="TextBox 7">
            <a:extLst>
              <a:ext uri="{FF2B5EF4-FFF2-40B4-BE49-F238E27FC236}">
                <a16:creationId xmlns:a16="http://schemas.microsoft.com/office/drawing/2014/main" id="{54D26C8D-DDFC-4101-B33A-D0905F9CC9B0}"/>
              </a:ext>
            </a:extLst>
          </p:cNvPr>
          <p:cNvSpPr txBox="1"/>
          <p:nvPr/>
        </p:nvSpPr>
        <p:spPr>
          <a:xfrm>
            <a:off x="6308034" y="530087"/>
            <a:ext cx="5526157" cy="4247317"/>
          </a:xfrm>
          <a:prstGeom prst="rect">
            <a:avLst/>
          </a:prstGeom>
          <a:noFill/>
        </p:spPr>
        <p:txBody>
          <a:bodyPr wrap="square" rtlCol="0">
            <a:spAutoFit/>
          </a:bodyPr>
          <a:lstStyle/>
          <a:p>
            <a:pPr algn="ctr"/>
            <a:r>
              <a:rPr lang="el-GR" dirty="0"/>
              <a:t>ΟΜΑΔΑ Β’</a:t>
            </a:r>
          </a:p>
          <a:p>
            <a:pPr algn="just"/>
            <a:r>
              <a:rPr lang="el-GR" dirty="0" err="1"/>
              <a:t>Πρόπερσι</a:t>
            </a:r>
            <a:r>
              <a:rPr lang="el-GR" dirty="0"/>
              <a:t> που φοιτούσα σε ένα Γυμνάσιο της επαρχίας μάς είχε έρθει ένας φιλόλογος με πολλή όρεξη για δουλειά. Αγαπούσε πολύ το σχολείο και τους μαθητές και βλέπαμε ότι ήθελε να γνωρίσει όχι μονάχα τους κατοίκους του τόπου και τα ζητήματά τους, αλλά και καθετί που είχε συμβεί στον τόπο από παλιά. Με λίγα λόγια ήταν ένα ζωντανός και αξιαγάπητος άνθρωπος και οι εντόπιοι αμέσως τον αγάπησαν. Καμία φορά, όταν πηγαίναμε εκδρομή, έβαζε τα παιδιά που τον περιτριγύριζαν-και πάντοτε τον περιτριγύριζαν παιδιά-να λένε ιστορίες διάφορες από τον τόπο και κυρίως ιστορίες για το μέρος όπου είχαμε πάει εκδρομή. Ήταν ωραία μέσα στον καθαρό αέρα, στα λουλούδια και στα φυτά, </a:t>
            </a:r>
            <a:r>
              <a:rPr lang="el-GR" dirty="0" err="1"/>
              <a:t>ν’ακούς</a:t>
            </a:r>
            <a:r>
              <a:rPr lang="el-GR" dirty="0"/>
              <a:t> τις ιστορίες αυτές. […]</a:t>
            </a:r>
          </a:p>
        </p:txBody>
      </p:sp>
      <p:sp>
        <p:nvSpPr>
          <p:cNvPr id="9" name="TextBox 8">
            <a:extLst>
              <a:ext uri="{FF2B5EF4-FFF2-40B4-BE49-F238E27FC236}">
                <a16:creationId xmlns:a16="http://schemas.microsoft.com/office/drawing/2014/main" id="{307D090C-3B85-4685-9FC4-C011DF0C3BFE}"/>
              </a:ext>
            </a:extLst>
          </p:cNvPr>
          <p:cNvSpPr txBox="1"/>
          <p:nvPr/>
        </p:nvSpPr>
        <p:spPr>
          <a:xfrm>
            <a:off x="0" y="4552117"/>
            <a:ext cx="6188765" cy="1815882"/>
          </a:xfrm>
          <a:prstGeom prst="rect">
            <a:avLst/>
          </a:prstGeom>
          <a:noFill/>
        </p:spPr>
        <p:txBody>
          <a:bodyPr wrap="square" rtlCol="0">
            <a:spAutoFit/>
          </a:bodyPr>
          <a:lstStyle/>
          <a:p>
            <a:r>
              <a:rPr lang="el-GR" sz="2000" b="1" u="sng" dirty="0"/>
              <a:t>ΟΜΑΔΑ Α’</a:t>
            </a:r>
          </a:p>
          <a:p>
            <a:r>
              <a:rPr lang="el-GR" dirty="0"/>
              <a:t>Να σημειώσετε τη σημασία των επιρρηματικών προσδιορισμών</a:t>
            </a:r>
          </a:p>
          <a:p>
            <a:r>
              <a:rPr lang="el-GR" dirty="0"/>
              <a:t> </a:t>
            </a:r>
          </a:p>
          <a:p>
            <a:r>
              <a:rPr lang="el-GR" sz="2000" b="1" u="sng" dirty="0"/>
              <a:t>ΟΜΑΔΑ Β’</a:t>
            </a:r>
          </a:p>
          <a:p>
            <a:r>
              <a:rPr lang="el-GR" dirty="0"/>
              <a:t>Να σημειώσετε τους επιρρηματικούς προσδιορισμούς και το πώς εκφέρονται</a:t>
            </a:r>
          </a:p>
        </p:txBody>
      </p:sp>
      <p:pic>
        <p:nvPicPr>
          <p:cNvPr id="10" name="Picture 4" descr="900+ SCHOOL CLIP ART ideas | κανόνες σχολικής τάξης, οπτικό πρόγραμμα,  τέχνη μαυροπίνακα">
            <a:extLst>
              <a:ext uri="{FF2B5EF4-FFF2-40B4-BE49-F238E27FC236}">
                <a16:creationId xmlns:a16="http://schemas.microsoft.com/office/drawing/2014/main" id="{688490E9-21A2-4E14-87E7-7BEE84FC30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33521" y="4993971"/>
            <a:ext cx="1636643" cy="18008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900+ SCHOOL CLIP ART ideas | κανόνες σχολικής τάξης, οπτικό πρόγραμμα,  τέχνη μαυροπίνακα">
            <a:extLst>
              <a:ext uri="{FF2B5EF4-FFF2-40B4-BE49-F238E27FC236}">
                <a16:creationId xmlns:a16="http://schemas.microsoft.com/office/drawing/2014/main" id="{6D3B5F2A-026C-46E2-8C7A-75042DAFA9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8277" y="4993971"/>
            <a:ext cx="1636643" cy="1800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61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1DE4D1-9B2C-4130-9F04-47C399A1513D}"/>
              </a:ext>
            </a:extLst>
          </p:cNvPr>
          <p:cNvSpPr>
            <a:spLocks noGrp="1"/>
          </p:cNvSpPr>
          <p:nvPr>
            <p:ph type="title"/>
          </p:nvPr>
        </p:nvSpPr>
        <p:spPr>
          <a:xfrm>
            <a:off x="732183" y="720730"/>
            <a:ext cx="10515600" cy="714841"/>
          </a:xfrm>
        </p:spPr>
        <p:txBody>
          <a:bodyPr>
            <a:normAutofit/>
          </a:bodyPr>
          <a:lstStyle/>
          <a:p>
            <a:pPr algn="ctr"/>
            <a:r>
              <a:rPr lang="el-GR" sz="2800" dirty="0"/>
              <a:t>ΕΠΙΡΡΗΜΑΤΙΚΟΙ ΠΡΟΣΔΙΟΡΙΣΜΟΙ</a:t>
            </a:r>
          </a:p>
        </p:txBody>
      </p:sp>
      <p:sp>
        <p:nvSpPr>
          <p:cNvPr id="3" name="Θέση περιεχομένου 2">
            <a:extLst>
              <a:ext uri="{FF2B5EF4-FFF2-40B4-BE49-F238E27FC236}">
                <a16:creationId xmlns:a16="http://schemas.microsoft.com/office/drawing/2014/main" id="{EAEE525D-B605-4DD4-9B58-1A3C4654E4CD}"/>
              </a:ext>
            </a:extLst>
          </p:cNvPr>
          <p:cNvSpPr>
            <a:spLocks noGrp="1"/>
          </p:cNvSpPr>
          <p:nvPr>
            <p:ph idx="1"/>
          </p:nvPr>
        </p:nvSpPr>
        <p:spPr>
          <a:xfrm>
            <a:off x="838200" y="2531165"/>
            <a:ext cx="10515600" cy="3432313"/>
          </a:xfrm>
        </p:spPr>
        <p:txBody>
          <a:bodyPr>
            <a:normAutofit/>
          </a:bodyPr>
          <a:lstStyle/>
          <a:p>
            <a:pPr marL="0" indent="0">
              <a:buNone/>
            </a:pPr>
            <a:r>
              <a:rPr lang="el-GR" dirty="0">
                <a:latin typeface="+mj-lt"/>
              </a:rPr>
              <a:t>Επιρρηματικοί Προσδιορισμοί                επίρρημα μέσα στην πρόταση</a:t>
            </a:r>
          </a:p>
          <a:p>
            <a:endParaRPr lang="el-GR" dirty="0">
              <a:latin typeface="+mj-lt"/>
            </a:endParaRPr>
          </a:p>
          <a:p>
            <a:pPr marL="0" indent="0" algn="just">
              <a:buNone/>
            </a:pPr>
            <a:r>
              <a:rPr lang="el-GR" dirty="0">
                <a:latin typeface="+mj-lt"/>
              </a:rPr>
              <a:t>                     </a:t>
            </a:r>
            <a:r>
              <a:rPr lang="el-GR" u="sng" dirty="0">
                <a:latin typeface="+mj-lt"/>
              </a:rPr>
              <a:t>ΟΡΙΣΜΟΣ</a:t>
            </a:r>
            <a:r>
              <a:rPr lang="el-GR" dirty="0">
                <a:latin typeface="+mj-lt"/>
              </a:rPr>
              <a:t>: επρόκειτο για τα λεκτικά σύνολα που συμπληρώνουν την έννοια του ρήματος και εξειδικεύουν τη βασική πληροφορία του ρήματος. Με λίγα λόγια, της δίνουν συγκεκριμένα χαρακτηριστικά που την ξεχωρίζουν από άλλες πιθανές σημασίες της . Μπορεί να είναι μονολεκτικοί ή περιφραστικοί.</a:t>
            </a:r>
          </a:p>
        </p:txBody>
      </p:sp>
      <p:sp>
        <p:nvSpPr>
          <p:cNvPr id="4" name="Φυσαλίδα σκέψης: Σύννεφο 3">
            <a:extLst>
              <a:ext uri="{FF2B5EF4-FFF2-40B4-BE49-F238E27FC236}">
                <a16:creationId xmlns:a16="http://schemas.microsoft.com/office/drawing/2014/main" id="{D77AB0E3-A141-4D03-BF36-31D96991D649}"/>
              </a:ext>
            </a:extLst>
          </p:cNvPr>
          <p:cNvSpPr/>
          <p:nvPr/>
        </p:nvSpPr>
        <p:spPr>
          <a:xfrm rot="452241">
            <a:off x="8494069" y="593985"/>
            <a:ext cx="593677" cy="447160"/>
          </a:xfrm>
          <a:prstGeom prst="cloudCallou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chemeClr val="tx1"/>
                </a:solidFill>
                <a:latin typeface="+mj-lt"/>
              </a:rPr>
              <a:t>?</a:t>
            </a:r>
          </a:p>
        </p:txBody>
      </p:sp>
      <p:sp>
        <p:nvSpPr>
          <p:cNvPr id="6" name="Βέλος: Δεξιό 5">
            <a:extLst>
              <a:ext uri="{FF2B5EF4-FFF2-40B4-BE49-F238E27FC236}">
                <a16:creationId xmlns:a16="http://schemas.microsoft.com/office/drawing/2014/main" id="{409E1E06-9930-4D79-9A68-440D83C1CA7A}"/>
              </a:ext>
            </a:extLst>
          </p:cNvPr>
          <p:cNvSpPr/>
          <p:nvPr/>
        </p:nvSpPr>
        <p:spPr>
          <a:xfrm>
            <a:off x="5531124" y="2517913"/>
            <a:ext cx="861392" cy="490331"/>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 name="Γραμμή σύνδεσης: Γωνιώδης 7">
            <a:extLst>
              <a:ext uri="{FF2B5EF4-FFF2-40B4-BE49-F238E27FC236}">
                <a16:creationId xmlns:a16="http://schemas.microsoft.com/office/drawing/2014/main" id="{931F665D-0C28-428D-9135-FDA6ED458A84}"/>
              </a:ext>
            </a:extLst>
          </p:cNvPr>
          <p:cNvCxnSpPr/>
          <p:nvPr/>
        </p:nvCxnSpPr>
        <p:spPr>
          <a:xfrm>
            <a:off x="1113183" y="3071191"/>
            <a:ext cx="1364974" cy="715618"/>
          </a:xfrm>
          <a:prstGeom prst="bentConnector3">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78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44D5FB4-98F2-4CC3-84E4-B763E84712B0}"/>
              </a:ext>
            </a:extLst>
          </p:cNvPr>
          <p:cNvSpPr>
            <a:spLocks noGrp="1"/>
          </p:cNvSpPr>
          <p:nvPr>
            <p:ph idx="1"/>
          </p:nvPr>
        </p:nvSpPr>
        <p:spPr>
          <a:xfrm>
            <a:off x="132521" y="1126435"/>
            <a:ext cx="12059479" cy="4732476"/>
          </a:xfrm>
        </p:spPr>
        <p:txBody>
          <a:bodyPr/>
          <a:lstStyle/>
          <a:p>
            <a:pPr marL="0" indent="0" algn="ctr">
              <a:buNone/>
            </a:pPr>
            <a:endParaRPr lang="el-GR" dirty="0"/>
          </a:p>
          <a:p>
            <a:pPr marL="0" indent="0" algn="ctr">
              <a:buNone/>
            </a:pPr>
            <a:r>
              <a:rPr lang="el-GR" b="1" dirty="0"/>
              <a:t>ΕΠΙΡΡΗΜΑΤΙΚΟΙ ΠΡΟΣΔΙΟΡΙΣΜΟΙ</a:t>
            </a:r>
          </a:p>
        </p:txBody>
      </p:sp>
      <p:cxnSp>
        <p:nvCxnSpPr>
          <p:cNvPr id="6" name="Ευθύγραμμο βέλος σύνδεσης 5">
            <a:extLst>
              <a:ext uri="{FF2B5EF4-FFF2-40B4-BE49-F238E27FC236}">
                <a16:creationId xmlns:a16="http://schemas.microsoft.com/office/drawing/2014/main" id="{20DEB2B2-A29D-4024-9B75-D8683910CC8E}"/>
              </a:ext>
            </a:extLst>
          </p:cNvPr>
          <p:cNvCxnSpPr>
            <a:cxnSpLocks/>
          </p:cNvCxnSpPr>
          <p:nvPr/>
        </p:nvCxnSpPr>
        <p:spPr>
          <a:xfrm flipH="1">
            <a:off x="2458279" y="2623930"/>
            <a:ext cx="1577008" cy="10866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 name="Ευθύγραμμο βέλος σύνδεσης 7">
            <a:extLst>
              <a:ext uri="{FF2B5EF4-FFF2-40B4-BE49-F238E27FC236}">
                <a16:creationId xmlns:a16="http://schemas.microsoft.com/office/drawing/2014/main" id="{D3E20DA5-74EF-4A3E-A16A-864CA64BA2F2}"/>
              </a:ext>
            </a:extLst>
          </p:cNvPr>
          <p:cNvCxnSpPr>
            <a:cxnSpLocks/>
          </p:cNvCxnSpPr>
          <p:nvPr/>
        </p:nvCxnSpPr>
        <p:spPr>
          <a:xfrm>
            <a:off x="7911549" y="2623931"/>
            <a:ext cx="1683025" cy="108668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3E8EE09-836C-4C63-88C5-F0B797B824C9}"/>
              </a:ext>
            </a:extLst>
          </p:cNvPr>
          <p:cNvSpPr txBox="1"/>
          <p:nvPr/>
        </p:nvSpPr>
        <p:spPr>
          <a:xfrm>
            <a:off x="7911549" y="4031541"/>
            <a:ext cx="3260034" cy="461665"/>
          </a:xfrm>
          <a:prstGeom prst="rect">
            <a:avLst/>
          </a:prstGeom>
          <a:noFill/>
        </p:spPr>
        <p:txBody>
          <a:bodyPr wrap="square" rtlCol="0">
            <a:spAutoFit/>
          </a:bodyPr>
          <a:lstStyle/>
          <a:p>
            <a:pPr algn="ctr"/>
            <a:r>
              <a:rPr lang="el-GR" sz="2400" dirty="0"/>
              <a:t>«ΠΩΣ ΕΚΦΕΡΟΝΤΑΙ;»</a:t>
            </a:r>
          </a:p>
        </p:txBody>
      </p:sp>
      <p:sp>
        <p:nvSpPr>
          <p:cNvPr id="10" name="TextBox 9">
            <a:extLst>
              <a:ext uri="{FF2B5EF4-FFF2-40B4-BE49-F238E27FC236}">
                <a16:creationId xmlns:a16="http://schemas.microsoft.com/office/drawing/2014/main" id="{5B7D3655-CE7D-4CA5-894D-D3A436291280}"/>
              </a:ext>
            </a:extLst>
          </p:cNvPr>
          <p:cNvSpPr txBox="1"/>
          <p:nvPr/>
        </p:nvSpPr>
        <p:spPr>
          <a:xfrm>
            <a:off x="775253" y="4031541"/>
            <a:ext cx="3260034" cy="461665"/>
          </a:xfrm>
          <a:prstGeom prst="rect">
            <a:avLst/>
          </a:prstGeom>
          <a:noFill/>
        </p:spPr>
        <p:txBody>
          <a:bodyPr wrap="square" rtlCol="0">
            <a:spAutoFit/>
          </a:bodyPr>
          <a:lstStyle/>
          <a:p>
            <a:pPr algn="ctr"/>
            <a:r>
              <a:rPr lang="el-GR" sz="2400" dirty="0">
                <a:latin typeface="+mj-lt"/>
              </a:rPr>
              <a:t>«ΤΙ ΕΚΦΡΑΖΟΥΝ;»</a:t>
            </a:r>
          </a:p>
        </p:txBody>
      </p:sp>
      <p:pic>
        <p:nvPicPr>
          <p:cNvPr id="15" name="Picture 2" descr="Ιδού η απορία... | NewsNowgr.com">
            <a:extLst>
              <a:ext uri="{FF2B5EF4-FFF2-40B4-BE49-F238E27FC236}">
                <a16:creationId xmlns:a16="http://schemas.microsoft.com/office/drawing/2014/main" id="{08DBEA1D-0CBB-4817-AEBC-18703ED959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747" y="4262373"/>
            <a:ext cx="2829341" cy="193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638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BAA75C-EA3D-44C0-AEA1-52A3306F8E12}"/>
              </a:ext>
            </a:extLst>
          </p:cNvPr>
          <p:cNvSpPr>
            <a:spLocks noGrp="1"/>
          </p:cNvSpPr>
          <p:nvPr>
            <p:ph type="title"/>
          </p:nvPr>
        </p:nvSpPr>
        <p:spPr>
          <a:xfrm>
            <a:off x="838200" y="139838"/>
            <a:ext cx="10515600" cy="617505"/>
          </a:xfrm>
        </p:spPr>
        <p:txBody>
          <a:bodyPr>
            <a:normAutofit/>
          </a:bodyPr>
          <a:lstStyle/>
          <a:p>
            <a:pPr algn="ctr"/>
            <a:r>
              <a:rPr lang="el-GR" sz="3000" dirty="0"/>
              <a:t>«ΤΙ ΕΚΦΡΑΖΟΥΝ;;;»</a:t>
            </a:r>
          </a:p>
        </p:txBody>
      </p:sp>
      <p:sp>
        <p:nvSpPr>
          <p:cNvPr id="18" name="Σύννεφο 17">
            <a:extLst>
              <a:ext uri="{FF2B5EF4-FFF2-40B4-BE49-F238E27FC236}">
                <a16:creationId xmlns:a16="http://schemas.microsoft.com/office/drawing/2014/main" id="{89742F1D-4074-48DE-B8F4-337894C8B705}"/>
              </a:ext>
            </a:extLst>
          </p:cNvPr>
          <p:cNvSpPr/>
          <p:nvPr/>
        </p:nvSpPr>
        <p:spPr>
          <a:xfrm>
            <a:off x="7646497" y="2320080"/>
            <a:ext cx="1325218" cy="825508"/>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TextBox 18">
            <a:extLst>
              <a:ext uri="{FF2B5EF4-FFF2-40B4-BE49-F238E27FC236}">
                <a16:creationId xmlns:a16="http://schemas.microsoft.com/office/drawing/2014/main" id="{0F88BE36-460E-43A8-A0A4-B3674F409FD9}"/>
              </a:ext>
            </a:extLst>
          </p:cNvPr>
          <p:cNvSpPr txBox="1"/>
          <p:nvPr/>
        </p:nvSpPr>
        <p:spPr>
          <a:xfrm>
            <a:off x="7802222" y="2449027"/>
            <a:ext cx="1802295" cy="523220"/>
          </a:xfrm>
          <a:prstGeom prst="rect">
            <a:avLst/>
          </a:prstGeom>
          <a:noFill/>
        </p:spPr>
        <p:txBody>
          <a:bodyPr wrap="square" rtlCol="0">
            <a:spAutoFit/>
          </a:bodyPr>
          <a:lstStyle/>
          <a:p>
            <a:r>
              <a:rPr lang="el-GR" sz="2800" dirty="0">
                <a:latin typeface="+mj-lt"/>
              </a:rPr>
              <a:t>Τόπο</a:t>
            </a:r>
          </a:p>
        </p:txBody>
      </p:sp>
      <p:sp>
        <p:nvSpPr>
          <p:cNvPr id="20" name="Σύννεφο 19">
            <a:extLst>
              <a:ext uri="{FF2B5EF4-FFF2-40B4-BE49-F238E27FC236}">
                <a16:creationId xmlns:a16="http://schemas.microsoft.com/office/drawing/2014/main" id="{7F30AA9F-8496-4BFE-BF93-3D246F2C0F90}"/>
              </a:ext>
            </a:extLst>
          </p:cNvPr>
          <p:cNvSpPr/>
          <p:nvPr/>
        </p:nvSpPr>
        <p:spPr>
          <a:xfrm>
            <a:off x="930964" y="3541512"/>
            <a:ext cx="1325218" cy="825508"/>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1" name="Σύννεφο 20">
            <a:extLst>
              <a:ext uri="{FF2B5EF4-FFF2-40B4-BE49-F238E27FC236}">
                <a16:creationId xmlns:a16="http://schemas.microsoft.com/office/drawing/2014/main" id="{21F6B7D6-5B3A-4A65-8ADB-1E0402525D49}"/>
              </a:ext>
            </a:extLst>
          </p:cNvPr>
          <p:cNvSpPr/>
          <p:nvPr/>
        </p:nvSpPr>
        <p:spPr>
          <a:xfrm>
            <a:off x="5430075" y="1296084"/>
            <a:ext cx="1679711" cy="1192806"/>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Σύννεφο 21">
            <a:extLst>
              <a:ext uri="{FF2B5EF4-FFF2-40B4-BE49-F238E27FC236}">
                <a16:creationId xmlns:a16="http://schemas.microsoft.com/office/drawing/2014/main" id="{2F7F45D6-E54A-4E73-A53C-6E61963DDD76}"/>
              </a:ext>
            </a:extLst>
          </p:cNvPr>
          <p:cNvSpPr/>
          <p:nvPr/>
        </p:nvSpPr>
        <p:spPr>
          <a:xfrm>
            <a:off x="2256182" y="962480"/>
            <a:ext cx="1974573" cy="1070533"/>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Σύννεφο 22">
            <a:extLst>
              <a:ext uri="{FF2B5EF4-FFF2-40B4-BE49-F238E27FC236}">
                <a16:creationId xmlns:a16="http://schemas.microsoft.com/office/drawing/2014/main" id="{5748C0C1-E167-466B-9652-0C60F785CB9A}"/>
              </a:ext>
            </a:extLst>
          </p:cNvPr>
          <p:cNvSpPr/>
          <p:nvPr/>
        </p:nvSpPr>
        <p:spPr>
          <a:xfrm>
            <a:off x="4462671" y="3016246"/>
            <a:ext cx="1325218" cy="825508"/>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Σύννεφο 23">
            <a:extLst>
              <a:ext uri="{FF2B5EF4-FFF2-40B4-BE49-F238E27FC236}">
                <a16:creationId xmlns:a16="http://schemas.microsoft.com/office/drawing/2014/main" id="{FABBA186-C05A-4B7E-9ED2-CAFC89B22268}"/>
              </a:ext>
            </a:extLst>
          </p:cNvPr>
          <p:cNvSpPr/>
          <p:nvPr/>
        </p:nvSpPr>
        <p:spPr>
          <a:xfrm>
            <a:off x="6818246" y="5275214"/>
            <a:ext cx="1861923" cy="1243883"/>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Σύννεφο 24">
            <a:extLst>
              <a:ext uri="{FF2B5EF4-FFF2-40B4-BE49-F238E27FC236}">
                <a16:creationId xmlns:a16="http://schemas.microsoft.com/office/drawing/2014/main" id="{EB37CD5C-ED39-49DC-AB58-354C9F118C9B}"/>
              </a:ext>
            </a:extLst>
          </p:cNvPr>
          <p:cNvSpPr/>
          <p:nvPr/>
        </p:nvSpPr>
        <p:spPr>
          <a:xfrm>
            <a:off x="10065033" y="1413897"/>
            <a:ext cx="1954689" cy="1192807"/>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Σύννεφο 25">
            <a:extLst>
              <a:ext uri="{FF2B5EF4-FFF2-40B4-BE49-F238E27FC236}">
                <a16:creationId xmlns:a16="http://schemas.microsoft.com/office/drawing/2014/main" id="{61A43E41-3E9C-48E0-AB25-7EB4A82DC713}"/>
              </a:ext>
            </a:extLst>
          </p:cNvPr>
          <p:cNvSpPr/>
          <p:nvPr/>
        </p:nvSpPr>
        <p:spPr>
          <a:xfrm>
            <a:off x="9150628" y="3183514"/>
            <a:ext cx="1802295" cy="1192807"/>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Σύννεφο 26">
            <a:extLst>
              <a:ext uri="{FF2B5EF4-FFF2-40B4-BE49-F238E27FC236}">
                <a16:creationId xmlns:a16="http://schemas.microsoft.com/office/drawing/2014/main" id="{C6925D47-8685-4FE0-BC6B-60A79453518C}"/>
              </a:ext>
            </a:extLst>
          </p:cNvPr>
          <p:cNvSpPr/>
          <p:nvPr/>
        </p:nvSpPr>
        <p:spPr>
          <a:xfrm>
            <a:off x="9995447" y="5023456"/>
            <a:ext cx="1325218" cy="825508"/>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Σύννεφο 27">
            <a:extLst>
              <a:ext uri="{FF2B5EF4-FFF2-40B4-BE49-F238E27FC236}">
                <a16:creationId xmlns:a16="http://schemas.microsoft.com/office/drawing/2014/main" id="{F417A0F0-1927-4FB3-B51F-CFC9C27D94BD}"/>
              </a:ext>
            </a:extLst>
          </p:cNvPr>
          <p:cNvSpPr/>
          <p:nvPr/>
        </p:nvSpPr>
        <p:spPr>
          <a:xfrm>
            <a:off x="6652593" y="4005883"/>
            <a:ext cx="1325218" cy="825508"/>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TextBox 28">
            <a:extLst>
              <a:ext uri="{FF2B5EF4-FFF2-40B4-BE49-F238E27FC236}">
                <a16:creationId xmlns:a16="http://schemas.microsoft.com/office/drawing/2014/main" id="{99E2DB42-5CA0-4D0F-8B93-35B347D25A91}"/>
              </a:ext>
            </a:extLst>
          </p:cNvPr>
          <p:cNvSpPr txBox="1"/>
          <p:nvPr/>
        </p:nvSpPr>
        <p:spPr>
          <a:xfrm>
            <a:off x="6785116" y="4144437"/>
            <a:ext cx="1802295" cy="523220"/>
          </a:xfrm>
          <a:prstGeom prst="rect">
            <a:avLst/>
          </a:prstGeom>
          <a:noFill/>
        </p:spPr>
        <p:txBody>
          <a:bodyPr wrap="square" rtlCol="0">
            <a:spAutoFit/>
          </a:bodyPr>
          <a:lstStyle/>
          <a:p>
            <a:r>
              <a:rPr lang="el-GR" sz="2800" dirty="0">
                <a:latin typeface="+mj-lt"/>
              </a:rPr>
              <a:t>Χρόνο</a:t>
            </a:r>
          </a:p>
        </p:txBody>
      </p:sp>
      <p:sp>
        <p:nvSpPr>
          <p:cNvPr id="30" name="TextBox 29">
            <a:extLst>
              <a:ext uri="{FF2B5EF4-FFF2-40B4-BE49-F238E27FC236}">
                <a16:creationId xmlns:a16="http://schemas.microsoft.com/office/drawing/2014/main" id="{9D2B55F9-C0EA-497F-945B-B0EE174203FD}"/>
              </a:ext>
            </a:extLst>
          </p:cNvPr>
          <p:cNvSpPr txBox="1"/>
          <p:nvPr/>
        </p:nvSpPr>
        <p:spPr>
          <a:xfrm>
            <a:off x="10005391" y="5164748"/>
            <a:ext cx="1802295" cy="523220"/>
          </a:xfrm>
          <a:prstGeom prst="rect">
            <a:avLst/>
          </a:prstGeom>
          <a:noFill/>
        </p:spPr>
        <p:txBody>
          <a:bodyPr wrap="square" rtlCol="0">
            <a:spAutoFit/>
          </a:bodyPr>
          <a:lstStyle/>
          <a:p>
            <a:r>
              <a:rPr lang="el-GR" sz="2800" dirty="0">
                <a:latin typeface="+mj-lt"/>
              </a:rPr>
              <a:t>Τρόπο</a:t>
            </a:r>
          </a:p>
        </p:txBody>
      </p:sp>
      <p:sp>
        <p:nvSpPr>
          <p:cNvPr id="31" name="TextBox 30">
            <a:extLst>
              <a:ext uri="{FF2B5EF4-FFF2-40B4-BE49-F238E27FC236}">
                <a16:creationId xmlns:a16="http://schemas.microsoft.com/office/drawing/2014/main" id="{304C9C4C-D82E-415F-81BF-2BE359621E2D}"/>
              </a:ext>
            </a:extLst>
          </p:cNvPr>
          <p:cNvSpPr txBox="1"/>
          <p:nvPr/>
        </p:nvSpPr>
        <p:spPr>
          <a:xfrm>
            <a:off x="9296406" y="3496140"/>
            <a:ext cx="1802295" cy="523220"/>
          </a:xfrm>
          <a:prstGeom prst="rect">
            <a:avLst/>
          </a:prstGeom>
          <a:noFill/>
        </p:spPr>
        <p:txBody>
          <a:bodyPr wrap="square" rtlCol="0">
            <a:spAutoFit/>
          </a:bodyPr>
          <a:lstStyle/>
          <a:p>
            <a:r>
              <a:rPr lang="el-GR" sz="2800" dirty="0">
                <a:latin typeface="+mj-lt"/>
              </a:rPr>
              <a:t>Βεβαίωση</a:t>
            </a:r>
          </a:p>
        </p:txBody>
      </p:sp>
      <p:sp>
        <p:nvSpPr>
          <p:cNvPr id="32" name="TextBox 31">
            <a:extLst>
              <a:ext uri="{FF2B5EF4-FFF2-40B4-BE49-F238E27FC236}">
                <a16:creationId xmlns:a16="http://schemas.microsoft.com/office/drawing/2014/main" id="{9DD87AE5-E555-4981-8B7A-EE3449571E28}"/>
              </a:ext>
            </a:extLst>
          </p:cNvPr>
          <p:cNvSpPr txBox="1"/>
          <p:nvPr/>
        </p:nvSpPr>
        <p:spPr>
          <a:xfrm>
            <a:off x="10180983" y="1756192"/>
            <a:ext cx="1802295" cy="523220"/>
          </a:xfrm>
          <a:prstGeom prst="rect">
            <a:avLst/>
          </a:prstGeom>
          <a:noFill/>
        </p:spPr>
        <p:txBody>
          <a:bodyPr wrap="square" rtlCol="0">
            <a:spAutoFit/>
          </a:bodyPr>
          <a:lstStyle/>
          <a:p>
            <a:r>
              <a:rPr lang="el-GR" sz="2800" dirty="0">
                <a:latin typeface="+mj-lt"/>
              </a:rPr>
              <a:t>Εναντίωση</a:t>
            </a:r>
          </a:p>
        </p:txBody>
      </p:sp>
      <p:sp>
        <p:nvSpPr>
          <p:cNvPr id="33" name="TextBox 32">
            <a:extLst>
              <a:ext uri="{FF2B5EF4-FFF2-40B4-BE49-F238E27FC236}">
                <a16:creationId xmlns:a16="http://schemas.microsoft.com/office/drawing/2014/main" id="{8E29B760-789E-4BFA-BF51-8EDC0EA259AA}"/>
              </a:ext>
            </a:extLst>
          </p:cNvPr>
          <p:cNvSpPr txBox="1"/>
          <p:nvPr/>
        </p:nvSpPr>
        <p:spPr>
          <a:xfrm>
            <a:off x="6993841" y="5587354"/>
            <a:ext cx="2120346" cy="523220"/>
          </a:xfrm>
          <a:prstGeom prst="rect">
            <a:avLst/>
          </a:prstGeom>
          <a:noFill/>
        </p:spPr>
        <p:txBody>
          <a:bodyPr wrap="square" rtlCol="0">
            <a:spAutoFit/>
          </a:bodyPr>
          <a:lstStyle/>
          <a:p>
            <a:r>
              <a:rPr lang="el-GR" sz="2800" dirty="0">
                <a:latin typeface="+mj-lt"/>
              </a:rPr>
              <a:t>Δισταγμό</a:t>
            </a:r>
          </a:p>
        </p:txBody>
      </p:sp>
      <p:sp>
        <p:nvSpPr>
          <p:cNvPr id="35" name="TextBox 34">
            <a:extLst>
              <a:ext uri="{FF2B5EF4-FFF2-40B4-BE49-F238E27FC236}">
                <a16:creationId xmlns:a16="http://schemas.microsoft.com/office/drawing/2014/main" id="{7873F990-F634-40D5-AB5F-6C272F9F51C6}"/>
              </a:ext>
            </a:extLst>
          </p:cNvPr>
          <p:cNvSpPr txBox="1"/>
          <p:nvPr/>
        </p:nvSpPr>
        <p:spPr>
          <a:xfrm>
            <a:off x="4678015" y="3167390"/>
            <a:ext cx="1802295" cy="523220"/>
          </a:xfrm>
          <a:prstGeom prst="rect">
            <a:avLst/>
          </a:prstGeom>
          <a:noFill/>
        </p:spPr>
        <p:txBody>
          <a:bodyPr wrap="square" rtlCol="0">
            <a:spAutoFit/>
          </a:bodyPr>
          <a:lstStyle/>
          <a:p>
            <a:r>
              <a:rPr lang="el-GR" sz="2800" dirty="0">
                <a:latin typeface="+mj-lt"/>
              </a:rPr>
              <a:t>Αιτία</a:t>
            </a:r>
          </a:p>
        </p:txBody>
      </p:sp>
      <p:sp>
        <p:nvSpPr>
          <p:cNvPr id="36" name="TextBox 35">
            <a:extLst>
              <a:ext uri="{FF2B5EF4-FFF2-40B4-BE49-F238E27FC236}">
                <a16:creationId xmlns:a16="http://schemas.microsoft.com/office/drawing/2014/main" id="{29B48472-60F4-4465-868C-16CBE565C4D7}"/>
              </a:ext>
            </a:extLst>
          </p:cNvPr>
          <p:cNvSpPr txBox="1"/>
          <p:nvPr/>
        </p:nvSpPr>
        <p:spPr>
          <a:xfrm>
            <a:off x="2305876" y="1247905"/>
            <a:ext cx="2372139" cy="523220"/>
          </a:xfrm>
          <a:prstGeom prst="rect">
            <a:avLst/>
          </a:prstGeom>
          <a:noFill/>
        </p:spPr>
        <p:txBody>
          <a:bodyPr wrap="square" rtlCol="0">
            <a:spAutoFit/>
          </a:bodyPr>
          <a:lstStyle/>
          <a:p>
            <a:r>
              <a:rPr lang="el-GR" sz="2800" dirty="0">
                <a:latin typeface="+mj-lt"/>
              </a:rPr>
              <a:t>Αποτέλεσμα</a:t>
            </a:r>
          </a:p>
        </p:txBody>
      </p:sp>
      <p:sp>
        <p:nvSpPr>
          <p:cNvPr id="37" name="TextBox 36">
            <a:extLst>
              <a:ext uri="{FF2B5EF4-FFF2-40B4-BE49-F238E27FC236}">
                <a16:creationId xmlns:a16="http://schemas.microsoft.com/office/drawing/2014/main" id="{003E769E-F6E5-4A3C-8DBD-554CBFE75149}"/>
              </a:ext>
            </a:extLst>
          </p:cNvPr>
          <p:cNvSpPr txBox="1"/>
          <p:nvPr/>
        </p:nvSpPr>
        <p:spPr>
          <a:xfrm>
            <a:off x="5579162" y="1576549"/>
            <a:ext cx="1802295" cy="523220"/>
          </a:xfrm>
          <a:prstGeom prst="rect">
            <a:avLst/>
          </a:prstGeom>
          <a:noFill/>
        </p:spPr>
        <p:txBody>
          <a:bodyPr wrap="square" rtlCol="0">
            <a:spAutoFit/>
          </a:bodyPr>
          <a:lstStyle/>
          <a:p>
            <a:r>
              <a:rPr lang="el-GR" sz="2800" dirty="0">
                <a:latin typeface="+mj-lt"/>
              </a:rPr>
              <a:t>Άρνηση</a:t>
            </a:r>
          </a:p>
        </p:txBody>
      </p:sp>
      <p:sp>
        <p:nvSpPr>
          <p:cNvPr id="38" name="TextBox 37">
            <a:extLst>
              <a:ext uri="{FF2B5EF4-FFF2-40B4-BE49-F238E27FC236}">
                <a16:creationId xmlns:a16="http://schemas.microsoft.com/office/drawing/2014/main" id="{15A74318-5233-4BA0-BC5E-11E0E797772F}"/>
              </a:ext>
            </a:extLst>
          </p:cNvPr>
          <p:cNvSpPr txBox="1"/>
          <p:nvPr/>
        </p:nvSpPr>
        <p:spPr>
          <a:xfrm>
            <a:off x="1073425" y="3656517"/>
            <a:ext cx="1802295" cy="523220"/>
          </a:xfrm>
          <a:prstGeom prst="rect">
            <a:avLst/>
          </a:prstGeom>
          <a:noFill/>
        </p:spPr>
        <p:txBody>
          <a:bodyPr wrap="square" rtlCol="0">
            <a:spAutoFit/>
          </a:bodyPr>
          <a:lstStyle/>
          <a:p>
            <a:r>
              <a:rPr lang="el-GR" sz="2800" dirty="0">
                <a:latin typeface="+mj-lt"/>
              </a:rPr>
              <a:t>Ποσό</a:t>
            </a:r>
          </a:p>
        </p:txBody>
      </p:sp>
      <p:sp>
        <p:nvSpPr>
          <p:cNvPr id="39" name="Σύννεφο 38">
            <a:extLst>
              <a:ext uri="{FF2B5EF4-FFF2-40B4-BE49-F238E27FC236}">
                <a16:creationId xmlns:a16="http://schemas.microsoft.com/office/drawing/2014/main" id="{90A40567-B15E-4EC1-8944-606C771F327C}"/>
              </a:ext>
            </a:extLst>
          </p:cNvPr>
          <p:cNvSpPr/>
          <p:nvPr/>
        </p:nvSpPr>
        <p:spPr>
          <a:xfrm>
            <a:off x="190492" y="1849153"/>
            <a:ext cx="2065689" cy="1311742"/>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Σύννεφο 39">
            <a:extLst>
              <a:ext uri="{FF2B5EF4-FFF2-40B4-BE49-F238E27FC236}">
                <a16:creationId xmlns:a16="http://schemas.microsoft.com/office/drawing/2014/main" id="{73C6B4D8-A622-422E-9F76-B3F8C11A5BF6}"/>
              </a:ext>
            </a:extLst>
          </p:cNvPr>
          <p:cNvSpPr/>
          <p:nvPr/>
        </p:nvSpPr>
        <p:spPr>
          <a:xfrm>
            <a:off x="639414" y="5275214"/>
            <a:ext cx="1616768" cy="1170254"/>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Σύννεφο 40">
            <a:extLst>
              <a:ext uri="{FF2B5EF4-FFF2-40B4-BE49-F238E27FC236}">
                <a16:creationId xmlns:a16="http://schemas.microsoft.com/office/drawing/2014/main" id="{71E701E1-9A29-49B4-B3C6-781475EAEE90}"/>
              </a:ext>
            </a:extLst>
          </p:cNvPr>
          <p:cNvSpPr/>
          <p:nvPr/>
        </p:nvSpPr>
        <p:spPr>
          <a:xfrm>
            <a:off x="3683688" y="4863597"/>
            <a:ext cx="1478448" cy="1018057"/>
          </a:xfrm>
          <a:prstGeom prst="cloud">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TextBox 41">
            <a:extLst>
              <a:ext uri="{FF2B5EF4-FFF2-40B4-BE49-F238E27FC236}">
                <a16:creationId xmlns:a16="http://schemas.microsoft.com/office/drawing/2014/main" id="{916339AB-7C7B-4306-A9B1-2AA6F39E61A0}"/>
              </a:ext>
            </a:extLst>
          </p:cNvPr>
          <p:cNvSpPr txBox="1"/>
          <p:nvPr/>
        </p:nvSpPr>
        <p:spPr>
          <a:xfrm>
            <a:off x="3800063" y="5164748"/>
            <a:ext cx="1802295" cy="523220"/>
          </a:xfrm>
          <a:prstGeom prst="rect">
            <a:avLst/>
          </a:prstGeom>
          <a:noFill/>
        </p:spPr>
        <p:txBody>
          <a:bodyPr wrap="square" rtlCol="0">
            <a:spAutoFit/>
          </a:bodyPr>
          <a:lstStyle/>
          <a:p>
            <a:r>
              <a:rPr lang="el-GR" sz="2800" dirty="0">
                <a:latin typeface="+mj-lt"/>
              </a:rPr>
              <a:t>Σκοπό</a:t>
            </a:r>
          </a:p>
        </p:txBody>
      </p:sp>
      <p:sp>
        <p:nvSpPr>
          <p:cNvPr id="43" name="TextBox 42">
            <a:extLst>
              <a:ext uri="{FF2B5EF4-FFF2-40B4-BE49-F238E27FC236}">
                <a16:creationId xmlns:a16="http://schemas.microsoft.com/office/drawing/2014/main" id="{03B13C8E-F26E-4EF0-9A37-6EEFE4138FBD}"/>
              </a:ext>
            </a:extLst>
          </p:cNvPr>
          <p:cNvSpPr txBox="1"/>
          <p:nvPr/>
        </p:nvSpPr>
        <p:spPr>
          <a:xfrm>
            <a:off x="682490" y="5541631"/>
            <a:ext cx="1802295" cy="523220"/>
          </a:xfrm>
          <a:prstGeom prst="rect">
            <a:avLst/>
          </a:prstGeom>
          <a:noFill/>
        </p:spPr>
        <p:txBody>
          <a:bodyPr wrap="square" rtlCol="0">
            <a:spAutoFit/>
          </a:bodyPr>
          <a:lstStyle/>
          <a:p>
            <a:r>
              <a:rPr lang="el-GR" sz="2800" dirty="0">
                <a:latin typeface="+mj-lt"/>
              </a:rPr>
              <a:t>Αναφορά</a:t>
            </a:r>
          </a:p>
        </p:txBody>
      </p:sp>
      <p:sp>
        <p:nvSpPr>
          <p:cNvPr id="44" name="TextBox 43">
            <a:extLst>
              <a:ext uri="{FF2B5EF4-FFF2-40B4-BE49-F238E27FC236}">
                <a16:creationId xmlns:a16="http://schemas.microsoft.com/office/drawing/2014/main" id="{B7B64C64-E5CA-4B94-B871-B84F3BEA6DB9}"/>
              </a:ext>
            </a:extLst>
          </p:cNvPr>
          <p:cNvSpPr txBox="1"/>
          <p:nvPr/>
        </p:nvSpPr>
        <p:spPr>
          <a:xfrm>
            <a:off x="208722" y="2175469"/>
            <a:ext cx="2411894" cy="523220"/>
          </a:xfrm>
          <a:prstGeom prst="rect">
            <a:avLst/>
          </a:prstGeom>
          <a:noFill/>
        </p:spPr>
        <p:txBody>
          <a:bodyPr wrap="square" rtlCol="0">
            <a:spAutoFit/>
          </a:bodyPr>
          <a:lstStyle/>
          <a:p>
            <a:r>
              <a:rPr lang="el-GR" sz="2800" dirty="0">
                <a:latin typeface="+mj-lt"/>
              </a:rPr>
              <a:t>Προϋπόθεση</a:t>
            </a:r>
          </a:p>
        </p:txBody>
      </p:sp>
    </p:spTree>
    <p:extLst>
      <p:ext uri="{BB962C8B-B14F-4D97-AF65-F5344CB8AC3E}">
        <p14:creationId xmlns:p14="http://schemas.microsoft.com/office/powerpoint/2010/main" val="71736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0B2BCE3-717D-4770-920D-F53D43AF1037}"/>
              </a:ext>
            </a:extLst>
          </p:cNvPr>
          <p:cNvSpPr>
            <a:spLocks noGrp="1"/>
          </p:cNvSpPr>
          <p:nvPr>
            <p:ph idx="1"/>
          </p:nvPr>
        </p:nvSpPr>
        <p:spPr>
          <a:xfrm>
            <a:off x="0" y="0"/>
            <a:ext cx="12165496" cy="6858000"/>
          </a:xfrm>
        </p:spPr>
        <p:txBody>
          <a:bodyPr>
            <a:normAutofit/>
          </a:bodyPr>
          <a:lstStyle/>
          <a:p>
            <a:pPr marL="0" indent="0" algn="ctr">
              <a:buNone/>
            </a:pPr>
            <a:r>
              <a:rPr lang="el-GR" dirty="0"/>
              <a:t>Άρα ως προς τη σημασία τους, δηλώνουν κυρίως:</a:t>
            </a:r>
          </a:p>
          <a:p>
            <a:pPr marL="0" indent="0">
              <a:buNone/>
            </a:pPr>
            <a:r>
              <a:rPr lang="el-GR" sz="2400" dirty="0"/>
              <a:t>        «</a:t>
            </a:r>
            <a:r>
              <a:rPr lang="el-GR" sz="2400" i="1" dirty="0"/>
              <a:t>Τόπο</a:t>
            </a:r>
            <a:r>
              <a:rPr lang="el-GR" sz="2400" dirty="0"/>
              <a:t>»: Στο Ηράκλειο ο καιρός είναι υγρός.</a:t>
            </a:r>
          </a:p>
          <a:p>
            <a:pPr marL="0" indent="0">
              <a:buNone/>
            </a:pPr>
            <a:r>
              <a:rPr lang="el-GR" sz="2400" dirty="0"/>
              <a:t>        «</a:t>
            </a:r>
            <a:r>
              <a:rPr lang="el-GR" sz="2400" i="1" dirty="0"/>
              <a:t>Χρόνο»</a:t>
            </a:r>
            <a:r>
              <a:rPr lang="el-GR" sz="2400" dirty="0"/>
              <a:t> : Έφυγε χθες.</a:t>
            </a:r>
          </a:p>
          <a:p>
            <a:pPr marL="0" indent="0">
              <a:buNone/>
            </a:pPr>
            <a:r>
              <a:rPr lang="el-GR" sz="2400" dirty="0"/>
              <a:t>        «</a:t>
            </a:r>
            <a:r>
              <a:rPr lang="el-GR" sz="2400" i="1" dirty="0"/>
              <a:t>Τρόπο</a:t>
            </a:r>
            <a:r>
              <a:rPr lang="el-GR" sz="2400" dirty="0"/>
              <a:t>» : Με το να μιλάς ( ή : μιλώντας ) διαρκώς επιβαρύνεις τη θέση σου. </a:t>
            </a:r>
          </a:p>
          <a:p>
            <a:pPr marL="0" indent="0">
              <a:buNone/>
            </a:pPr>
            <a:r>
              <a:rPr lang="el-GR" sz="2400" dirty="0"/>
              <a:t>        «</a:t>
            </a:r>
            <a:r>
              <a:rPr lang="el-GR" sz="2400" i="1" dirty="0"/>
              <a:t>Αιτία</a:t>
            </a:r>
            <a:r>
              <a:rPr lang="el-GR" sz="2400" dirty="0"/>
              <a:t>» : Δάκρυσε από συγκίνηση.</a:t>
            </a:r>
          </a:p>
          <a:p>
            <a:pPr marL="0" indent="0">
              <a:buNone/>
            </a:pPr>
            <a:r>
              <a:rPr lang="el-GR" sz="2400" dirty="0"/>
              <a:t>        «</a:t>
            </a:r>
            <a:r>
              <a:rPr lang="el-GR" sz="2400" i="1" dirty="0"/>
              <a:t>Σκοπό</a:t>
            </a:r>
            <a:r>
              <a:rPr lang="el-GR" sz="2400" dirty="0"/>
              <a:t>» : Πήγε στο Παρίσι για σπουδές. </a:t>
            </a:r>
          </a:p>
          <a:p>
            <a:pPr marL="0" indent="0">
              <a:buNone/>
            </a:pPr>
            <a:r>
              <a:rPr lang="el-GR" sz="2400" dirty="0"/>
              <a:t>        «</a:t>
            </a:r>
            <a:r>
              <a:rPr lang="el-GR" sz="2400" i="1" dirty="0"/>
              <a:t>Ποσό</a:t>
            </a:r>
            <a:r>
              <a:rPr lang="el-GR" sz="2400" dirty="0"/>
              <a:t>» : Κουράστηκα πολύ. Όσο προσπαθείς, τόσο βελτιώνεσαι.</a:t>
            </a:r>
          </a:p>
          <a:p>
            <a:pPr marL="0" indent="0">
              <a:buNone/>
            </a:pPr>
            <a:r>
              <a:rPr lang="el-GR" sz="2400" dirty="0"/>
              <a:t>        «</a:t>
            </a:r>
            <a:r>
              <a:rPr lang="el-GR" sz="2400" i="1" dirty="0"/>
              <a:t>Αποτέλεσμα</a:t>
            </a:r>
            <a:r>
              <a:rPr lang="el-GR" sz="2400" dirty="0"/>
              <a:t>» : Ήταν τόσο στενοχωρημένη, που δεν έβλεπε μπροστά της.</a:t>
            </a:r>
          </a:p>
          <a:p>
            <a:pPr marL="0" indent="0">
              <a:buNone/>
            </a:pPr>
            <a:r>
              <a:rPr lang="el-GR" sz="2400" dirty="0"/>
              <a:t>        «</a:t>
            </a:r>
            <a:r>
              <a:rPr lang="el-GR" sz="2400" i="1" dirty="0"/>
              <a:t>Αναφορά</a:t>
            </a:r>
            <a:r>
              <a:rPr lang="el-GR" sz="2400" dirty="0"/>
              <a:t>» : Μιλήσαμε για σένα.</a:t>
            </a:r>
          </a:p>
          <a:p>
            <a:pPr marL="0" indent="0">
              <a:buNone/>
            </a:pPr>
            <a:r>
              <a:rPr lang="el-GR" sz="2400" dirty="0"/>
              <a:t>        «</a:t>
            </a:r>
            <a:r>
              <a:rPr lang="el-GR" sz="2400" i="1" dirty="0"/>
              <a:t>Όρο</a:t>
            </a:r>
            <a:r>
              <a:rPr lang="el-GR" sz="2400" dirty="0"/>
              <a:t> </a:t>
            </a:r>
            <a:r>
              <a:rPr lang="el-GR" sz="2400" i="1" dirty="0"/>
              <a:t>– προϋπόθεση</a:t>
            </a:r>
            <a:r>
              <a:rPr lang="el-GR" sz="2400" dirty="0"/>
              <a:t>» : Αν δεν έχεις δουλειά, πέρασε να τα πούμε.</a:t>
            </a:r>
          </a:p>
          <a:p>
            <a:pPr marL="0" indent="0">
              <a:buNone/>
            </a:pPr>
            <a:r>
              <a:rPr lang="el-GR" sz="2400" dirty="0"/>
              <a:t>        «</a:t>
            </a:r>
            <a:r>
              <a:rPr lang="el-GR" sz="2400" i="1" dirty="0"/>
              <a:t>Εναντίωση – παραχώρηση</a:t>
            </a:r>
            <a:r>
              <a:rPr lang="el-GR" sz="2400" dirty="0"/>
              <a:t>» : Αν και καθυστέρησε, πρόλαβε την παράσταση – Και άρρωστος να είμαι, το ταξίδι δεν το χάνω.</a:t>
            </a:r>
          </a:p>
          <a:p>
            <a:pPr marL="0" indent="0">
              <a:buNone/>
            </a:pPr>
            <a:r>
              <a:rPr lang="el-GR" sz="2400" dirty="0"/>
              <a:t>        «</a:t>
            </a:r>
            <a:r>
              <a:rPr lang="el-GR" sz="2400" i="1" dirty="0"/>
              <a:t>Βεβαίωση</a:t>
            </a:r>
            <a:r>
              <a:rPr lang="el-GR" sz="2400" dirty="0"/>
              <a:t>» : Βεβαιότατα, Σωστά , Ασφαλώς, σίγουρα θα πάμε. </a:t>
            </a:r>
          </a:p>
          <a:p>
            <a:pPr marL="0" indent="0">
              <a:buNone/>
            </a:pPr>
            <a:r>
              <a:rPr lang="el-GR" sz="2400" dirty="0"/>
              <a:t>        «</a:t>
            </a:r>
            <a:r>
              <a:rPr lang="el-GR" sz="2400" i="1" dirty="0"/>
              <a:t>Άρνηση</a:t>
            </a:r>
            <a:r>
              <a:rPr lang="el-GR" sz="2400" dirty="0"/>
              <a:t>» : Μην το ξαναπείς, όχι , κάθε άλλο.</a:t>
            </a:r>
          </a:p>
          <a:p>
            <a:pPr marL="0" indent="0">
              <a:buNone/>
            </a:pPr>
            <a:r>
              <a:rPr lang="el-GR" sz="2400" dirty="0"/>
              <a:t>        «</a:t>
            </a:r>
            <a:r>
              <a:rPr lang="el-GR" sz="2400" i="1" dirty="0"/>
              <a:t>Δισταγμό – πιθανότητα</a:t>
            </a:r>
            <a:r>
              <a:rPr lang="el-GR" sz="2400" dirty="0"/>
              <a:t>» : Πιθανόν, Ίσως, Ενδεχομένως να συμβεί αυτό.</a:t>
            </a:r>
          </a:p>
          <a:p>
            <a:pPr marL="0" indent="0">
              <a:buNone/>
            </a:pPr>
            <a:endParaRPr lang="el-GR" sz="2400" dirty="0"/>
          </a:p>
        </p:txBody>
      </p:sp>
      <p:sp>
        <p:nvSpPr>
          <p:cNvPr id="5" name="Βέλος: Δεξιό 4">
            <a:extLst>
              <a:ext uri="{FF2B5EF4-FFF2-40B4-BE49-F238E27FC236}">
                <a16:creationId xmlns:a16="http://schemas.microsoft.com/office/drawing/2014/main" id="{B04FEAAA-7453-459B-B189-61900AF0AD71}"/>
              </a:ext>
            </a:extLst>
          </p:cNvPr>
          <p:cNvSpPr/>
          <p:nvPr/>
        </p:nvSpPr>
        <p:spPr>
          <a:xfrm>
            <a:off x="6626" y="516835"/>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Βέλος: Δεξιό 5">
            <a:extLst>
              <a:ext uri="{FF2B5EF4-FFF2-40B4-BE49-F238E27FC236}">
                <a16:creationId xmlns:a16="http://schemas.microsoft.com/office/drawing/2014/main" id="{440D4804-E668-4750-868E-199DE2FA396B}"/>
              </a:ext>
            </a:extLst>
          </p:cNvPr>
          <p:cNvSpPr/>
          <p:nvPr/>
        </p:nvSpPr>
        <p:spPr>
          <a:xfrm>
            <a:off x="26504" y="960783"/>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Βέλος: Δεξιό 6">
            <a:extLst>
              <a:ext uri="{FF2B5EF4-FFF2-40B4-BE49-F238E27FC236}">
                <a16:creationId xmlns:a16="http://schemas.microsoft.com/office/drawing/2014/main" id="{3B9C88BF-007C-4DE0-AFF9-9412BD709D09}"/>
              </a:ext>
            </a:extLst>
          </p:cNvPr>
          <p:cNvSpPr/>
          <p:nvPr/>
        </p:nvSpPr>
        <p:spPr>
          <a:xfrm>
            <a:off x="26504" y="1444487"/>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Βέλος: Δεξιό 7">
            <a:extLst>
              <a:ext uri="{FF2B5EF4-FFF2-40B4-BE49-F238E27FC236}">
                <a16:creationId xmlns:a16="http://schemas.microsoft.com/office/drawing/2014/main" id="{02E2181B-2E44-4076-8BA0-F1E82A68BE75}"/>
              </a:ext>
            </a:extLst>
          </p:cNvPr>
          <p:cNvSpPr/>
          <p:nvPr/>
        </p:nvSpPr>
        <p:spPr>
          <a:xfrm>
            <a:off x="26504" y="1901687"/>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Βέλος: Δεξιό 8">
            <a:extLst>
              <a:ext uri="{FF2B5EF4-FFF2-40B4-BE49-F238E27FC236}">
                <a16:creationId xmlns:a16="http://schemas.microsoft.com/office/drawing/2014/main" id="{99F3F9C4-B7EC-4C8C-AEC6-AB94BB4DBC8E}"/>
              </a:ext>
            </a:extLst>
          </p:cNvPr>
          <p:cNvSpPr/>
          <p:nvPr/>
        </p:nvSpPr>
        <p:spPr>
          <a:xfrm>
            <a:off x="19878" y="2302565"/>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Βέλος: Δεξιό 9">
            <a:extLst>
              <a:ext uri="{FF2B5EF4-FFF2-40B4-BE49-F238E27FC236}">
                <a16:creationId xmlns:a16="http://schemas.microsoft.com/office/drawing/2014/main" id="{36C383A0-6F7D-4515-A6EA-ADA98608B6E9}"/>
              </a:ext>
            </a:extLst>
          </p:cNvPr>
          <p:cNvSpPr/>
          <p:nvPr/>
        </p:nvSpPr>
        <p:spPr>
          <a:xfrm>
            <a:off x="-6626" y="2736576"/>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Βέλος: Δεξιό 10">
            <a:extLst>
              <a:ext uri="{FF2B5EF4-FFF2-40B4-BE49-F238E27FC236}">
                <a16:creationId xmlns:a16="http://schemas.microsoft.com/office/drawing/2014/main" id="{99FA102B-E143-45CB-9B9C-337D36F25098}"/>
              </a:ext>
            </a:extLst>
          </p:cNvPr>
          <p:cNvSpPr/>
          <p:nvPr/>
        </p:nvSpPr>
        <p:spPr>
          <a:xfrm>
            <a:off x="19878" y="3273288"/>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Βέλος: Δεξιό 11">
            <a:extLst>
              <a:ext uri="{FF2B5EF4-FFF2-40B4-BE49-F238E27FC236}">
                <a16:creationId xmlns:a16="http://schemas.microsoft.com/office/drawing/2014/main" id="{0CE9347A-D460-4D66-8D4E-C59A909F20EC}"/>
              </a:ext>
            </a:extLst>
          </p:cNvPr>
          <p:cNvSpPr/>
          <p:nvPr/>
        </p:nvSpPr>
        <p:spPr>
          <a:xfrm>
            <a:off x="6626" y="3730488"/>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Βέλος: Δεξιό 12">
            <a:extLst>
              <a:ext uri="{FF2B5EF4-FFF2-40B4-BE49-F238E27FC236}">
                <a16:creationId xmlns:a16="http://schemas.microsoft.com/office/drawing/2014/main" id="{D40A9A34-B1CC-4638-8C5E-83D92C8391CC}"/>
              </a:ext>
            </a:extLst>
          </p:cNvPr>
          <p:cNvSpPr/>
          <p:nvPr/>
        </p:nvSpPr>
        <p:spPr>
          <a:xfrm>
            <a:off x="19878" y="4154557"/>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Βέλος: Δεξιό 13">
            <a:extLst>
              <a:ext uri="{FF2B5EF4-FFF2-40B4-BE49-F238E27FC236}">
                <a16:creationId xmlns:a16="http://schemas.microsoft.com/office/drawing/2014/main" id="{AC59A24B-65A3-4FCE-B8C9-B0D1E80C0635}"/>
              </a:ext>
            </a:extLst>
          </p:cNvPr>
          <p:cNvSpPr/>
          <p:nvPr/>
        </p:nvSpPr>
        <p:spPr>
          <a:xfrm>
            <a:off x="26504" y="4611757"/>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Βέλος: Δεξιό 14">
            <a:extLst>
              <a:ext uri="{FF2B5EF4-FFF2-40B4-BE49-F238E27FC236}">
                <a16:creationId xmlns:a16="http://schemas.microsoft.com/office/drawing/2014/main" id="{A4FD31E9-84A9-47AA-AA05-194A4DB5758C}"/>
              </a:ext>
            </a:extLst>
          </p:cNvPr>
          <p:cNvSpPr/>
          <p:nvPr/>
        </p:nvSpPr>
        <p:spPr>
          <a:xfrm>
            <a:off x="19878" y="5400261"/>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Βέλος: Δεξιό 15">
            <a:extLst>
              <a:ext uri="{FF2B5EF4-FFF2-40B4-BE49-F238E27FC236}">
                <a16:creationId xmlns:a16="http://schemas.microsoft.com/office/drawing/2014/main" id="{C0BC9A24-0987-4925-A1AC-29EB4935EFB6}"/>
              </a:ext>
            </a:extLst>
          </p:cNvPr>
          <p:cNvSpPr/>
          <p:nvPr/>
        </p:nvSpPr>
        <p:spPr>
          <a:xfrm>
            <a:off x="26504" y="5870713"/>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Βέλος: Δεξιό 16">
            <a:extLst>
              <a:ext uri="{FF2B5EF4-FFF2-40B4-BE49-F238E27FC236}">
                <a16:creationId xmlns:a16="http://schemas.microsoft.com/office/drawing/2014/main" id="{5C5BABA4-145F-487F-8197-3B864B4C7A59}"/>
              </a:ext>
            </a:extLst>
          </p:cNvPr>
          <p:cNvSpPr/>
          <p:nvPr/>
        </p:nvSpPr>
        <p:spPr>
          <a:xfrm>
            <a:off x="19878" y="6341165"/>
            <a:ext cx="569844" cy="27829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232758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3EC083-87B6-4119-80C2-27849256B54B}"/>
              </a:ext>
            </a:extLst>
          </p:cNvPr>
          <p:cNvSpPr>
            <a:spLocks noGrp="1"/>
          </p:cNvSpPr>
          <p:nvPr>
            <p:ph type="title"/>
          </p:nvPr>
        </p:nvSpPr>
        <p:spPr>
          <a:xfrm>
            <a:off x="838200" y="259109"/>
            <a:ext cx="10515600" cy="520748"/>
          </a:xfrm>
        </p:spPr>
        <p:txBody>
          <a:bodyPr>
            <a:normAutofit/>
          </a:bodyPr>
          <a:lstStyle/>
          <a:p>
            <a:pPr algn="ctr"/>
            <a:r>
              <a:rPr lang="el-GR" sz="3000" dirty="0"/>
              <a:t>«ΠΩΣ ΕΚΦΕΡΟΝΤΑΙ;;»</a:t>
            </a:r>
          </a:p>
        </p:txBody>
      </p:sp>
      <p:sp>
        <p:nvSpPr>
          <p:cNvPr id="3" name="Θέση περιεχομένου 2">
            <a:extLst>
              <a:ext uri="{FF2B5EF4-FFF2-40B4-BE49-F238E27FC236}">
                <a16:creationId xmlns:a16="http://schemas.microsoft.com/office/drawing/2014/main" id="{3FE1D3DE-FEDF-465E-9EA6-E4B66965D0EF}"/>
              </a:ext>
            </a:extLst>
          </p:cNvPr>
          <p:cNvSpPr>
            <a:spLocks noGrp="1"/>
          </p:cNvSpPr>
          <p:nvPr>
            <p:ph idx="1"/>
          </p:nvPr>
        </p:nvSpPr>
        <p:spPr>
          <a:xfrm>
            <a:off x="0" y="990945"/>
            <a:ext cx="12192000" cy="5867055"/>
          </a:xfrm>
        </p:spPr>
        <p:txBody>
          <a:bodyPr>
            <a:normAutofit lnSpcReduction="10000"/>
          </a:bodyPr>
          <a:lstStyle/>
          <a:p>
            <a:pPr marL="0" indent="0">
              <a:buNone/>
            </a:pPr>
            <a:r>
              <a:rPr lang="el-GR" sz="2400" dirty="0"/>
              <a:t>                    Ως </a:t>
            </a:r>
            <a:r>
              <a:rPr lang="el-GR" sz="2400" i="1" dirty="0"/>
              <a:t>«επιρρήματα»</a:t>
            </a:r>
          </a:p>
          <a:p>
            <a:pPr marL="0" indent="0">
              <a:buNone/>
            </a:pPr>
            <a:r>
              <a:rPr lang="el-GR" sz="2400" dirty="0"/>
              <a:t>Π.χ. Θα σε δω απόψε </a:t>
            </a:r>
          </a:p>
          <a:p>
            <a:pPr marL="0" indent="0">
              <a:buNone/>
            </a:pPr>
            <a:r>
              <a:rPr lang="el-GR" sz="2400" dirty="0"/>
              <a:t>                    Ως </a:t>
            </a:r>
            <a:r>
              <a:rPr lang="el-GR" sz="2400" i="1" dirty="0"/>
              <a:t>«επιρρηματική μετοχή»</a:t>
            </a:r>
          </a:p>
          <a:p>
            <a:pPr marL="0" indent="0">
              <a:buNone/>
            </a:pPr>
            <a:r>
              <a:rPr lang="el-GR" sz="2400" dirty="0"/>
              <a:t>Π.χ. Συγύριζε τραγουδώντας.</a:t>
            </a:r>
          </a:p>
          <a:p>
            <a:pPr marL="0" indent="0">
              <a:buNone/>
            </a:pPr>
            <a:r>
              <a:rPr lang="el-GR" sz="2400" dirty="0"/>
              <a:t>                    Ως </a:t>
            </a:r>
            <a:r>
              <a:rPr lang="el-GR" sz="2400" i="1" dirty="0"/>
              <a:t>«δευτερεύουσα επιρρηματική μετοχή»</a:t>
            </a:r>
          </a:p>
          <a:p>
            <a:pPr marL="0" indent="0">
              <a:buNone/>
            </a:pPr>
            <a:r>
              <a:rPr lang="el-GR" sz="2400" dirty="0"/>
              <a:t>Π.χ. Είχα διαβάσει τόσο καλά, ώστε δε με προβλημάτισε καμιά ερώτηση.</a:t>
            </a:r>
          </a:p>
          <a:p>
            <a:pPr marL="0" indent="0">
              <a:buNone/>
            </a:pPr>
            <a:r>
              <a:rPr lang="el-GR" sz="2400" dirty="0"/>
              <a:t>                    Ως </a:t>
            </a:r>
            <a:r>
              <a:rPr lang="el-GR" sz="2400" i="1" dirty="0"/>
              <a:t>«απλή αιτιατική/γενική ουσιαστικού»</a:t>
            </a:r>
          </a:p>
          <a:p>
            <a:pPr marL="0" indent="0">
              <a:buNone/>
            </a:pPr>
            <a:r>
              <a:rPr lang="el-GR" sz="2400" dirty="0"/>
              <a:t>Π.χ. Ώρες αγνάντευε το πέλαγος. / Θα έρθω του χρόνου. </a:t>
            </a:r>
          </a:p>
          <a:p>
            <a:pPr marL="0" indent="0">
              <a:buNone/>
            </a:pPr>
            <a:r>
              <a:rPr lang="el-GR" sz="2400" dirty="0"/>
              <a:t>                    Ως </a:t>
            </a:r>
            <a:r>
              <a:rPr lang="el-GR" sz="2400" i="1" dirty="0"/>
              <a:t>«προθετικά σύνολα»</a:t>
            </a:r>
          </a:p>
          <a:p>
            <a:pPr marL="0" indent="0">
              <a:buNone/>
            </a:pPr>
            <a:r>
              <a:rPr lang="el-GR" sz="2400" dirty="0"/>
              <a:t>Π.χ. Κατέρρευσε από απογοήτευση με το να θυμώνεις δεν πετυχαίνεις τίποτα.</a:t>
            </a:r>
          </a:p>
          <a:p>
            <a:pPr marL="0" indent="0">
              <a:buNone/>
            </a:pPr>
            <a:r>
              <a:rPr lang="el-GR" sz="2400" dirty="0"/>
              <a:t>                   Ως </a:t>
            </a:r>
            <a:r>
              <a:rPr lang="el-GR" sz="2400" i="1" dirty="0"/>
              <a:t>«συνδυασμός επιρρήματος με προθετικό σύνολο ή δύο επιρρημάτων μαζί»</a:t>
            </a:r>
          </a:p>
          <a:p>
            <a:pPr marL="0" indent="0">
              <a:buNone/>
            </a:pPr>
            <a:r>
              <a:rPr lang="el-GR" sz="2400" dirty="0"/>
              <a:t>Π.χ. Καυγαδίζαμε έξω από τον κινηματογράφο. - Περπατούσε αργά αργά.</a:t>
            </a:r>
          </a:p>
          <a:p>
            <a:pPr marL="0" indent="0">
              <a:buNone/>
            </a:pPr>
            <a:r>
              <a:rPr lang="el-GR" sz="2400" dirty="0"/>
              <a:t>                </a:t>
            </a:r>
          </a:p>
          <a:p>
            <a:endParaRPr lang="el-GR" sz="2400" dirty="0"/>
          </a:p>
          <a:p>
            <a:endParaRPr lang="el-GR" sz="2400" dirty="0"/>
          </a:p>
          <a:p>
            <a:endParaRPr lang="el-GR" sz="2400" dirty="0"/>
          </a:p>
          <a:p>
            <a:endParaRPr lang="el-GR" sz="2400" dirty="0"/>
          </a:p>
        </p:txBody>
      </p:sp>
      <p:sp>
        <p:nvSpPr>
          <p:cNvPr id="11" name="Βέλος: Δεξιό 10">
            <a:extLst>
              <a:ext uri="{FF2B5EF4-FFF2-40B4-BE49-F238E27FC236}">
                <a16:creationId xmlns:a16="http://schemas.microsoft.com/office/drawing/2014/main" id="{0FBC88A6-A1C8-473D-8457-83F14AA8EA9A}"/>
              </a:ext>
            </a:extLst>
          </p:cNvPr>
          <p:cNvSpPr/>
          <p:nvPr/>
        </p:nvSpPr>
        <p:spPr>
          <a:xfrm>
            <a:off x="569843" y="990945"/>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Βέλος: Δεξιό 11">
            <a:extLst>
              <a:ext uri="{FF2B5EF4-FFF2-40B4-BE49-F238E27FC236}">
                <a16:creationId xmlns:a16="http://schemas.microsoft.com/office/drawing/2014/main" id="{6AC5ED10-1875-4B9B-8ED9-F38FBA02F5B7}"/>
              </a:ext>
            </a:extLst>
          </p:cNvPr>
          <p:cNvSpPr/>
          <p:nvPr/>
        </p:nvSpPr>
        <p:spPr>
          <a:xfrm>
            <a:off x="540026" y="3461017"/>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Βέλος: Δεξιό 12">
            <a:extLst>
              <a:ext uri="{FF2B5EF4-FFF2-40B4-BE49-F238E27FC236}">
                <a16:creationId xmlns:a16="http://schemas.microsoft.com/office/drawing/2014/main" id="{7792395C-C4E5-4238-83E8-B2DE8631C7CA}"/>
              </a:ext>
            </a:extLst>
          </p:cNvPr>
          <p:cNvSpPr/>
          <p:nvPr/>
        </p:nvSpPr>
        <p:spPr>
          <a:xfrm>
            <a:off x="569843" y="2579875"/>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Βέλος: Δεξιό 13">
            <a:extLst>
              <a:ext uri="{FF2B5EF4-FFF2-40B4-BE49-F238E27FC236}">
                <a16:creationId xmlns:a16="http://schemas.microsoft.com/office/drawing/2014/main" id="{DC4DE63E-299C-47E5-8C0D-B4673DF1B1C6}"/>
              </a:ext>
            </a:extLst>
          </p:cNvPr>
          <p:cNvSpPr/>
          <p:nvPr/>
        </p:nvSpPr>
        <p:spPr>
          <a:xfrm>
            <a:off x="569843" y="1749927"/>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Βέλος: Δεξιό 14">
            <a:extLst>
              <a:ext uri="{FF2B5EF4-FFF2-40B4-BE49-F238E27FC236}">
                <a16:creationId xmlns:a16="http://schemas.microsoft.com/office/drawing/2014/main" id="{EE063BC8-66E4-443E-B7EA-89F01FDAE68A}"/>
              </a:ext>
            </a:extLst>
          </p:cNvPr>
          <p:cNvSpPr/>
          <p:nvPr/>
        </p:nvSpPr>
        <p:spPr>
          <a:xfrm>
            <a:off x="540026" y="5102778"/>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Βέλος: Δεξιό 15">
            <a:extLst>
              <a:ext uri="{FF2B5EF4-FFF2-40B4-BE49-F238E27FC236}">
                <a16:creationId xmlns:a16="http://schemas.microsoft.com/office/drawing/2014/main" id="{804FAB42-16B7-4033-844D-8160A3F2A978}"/>
              </a:ext>
            </a:extLst>
          </p:cNvPr>
          <p:cNvSpPr/>
          <p:nvPr/>
        </p:nvSpPr>
        <p:spPr>
          <a:xfrm>
            <a:off x="569843" y="4221636"/>
            <a:ext cx="596348" cy="50951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219216251"/>
      </p:ext>
    </p:extLst>
  </p:cSld>
  <p:clrMapOvr>
    <a:masterClrMapping/>
  </p:clrMapOvr>
</p:sld>
</file>

<file path=ppt/theme/theme1.xml><?xml version="1.0" encoding="utf-8"?>
<a:theme xmlns:a="http://schemas.openxmlformats.org/drawingml/2006/main" name="Office Them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1746</TotalTime>
  <Words>944</Words>
  <Application>Microsoft Office PowerPoint</Application>
  <PresentationFormat>Ευρεία οθόνη</PresentationFormat>
  <Paragraphs>181</Paragraphs>
  <Slides>15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15</vt:i4>
      </vt:variant>
    </vt:vector>
  </HeadingPairs>
  <TitlesOfParts>
    <vt:vector size="20" baseType="lpstr">
      <vt:lpstr>Arial</vt:lpstr>
      <vt:lpstr>Calibri</vt:lpstr>
      <vt:lpstr>Calibri Light</vt:lpstr>
      <vt:lpstr>Times New Roman</vt:lpstr>
      <vt:lpstr>Office Theme</vt:lpstr>
      <vt:lpstr>ΝΕΟΕΛΛΗΝΙΚΗ ΓΛΩΣΣΑ Β’ ΓΥΜΝΑΣΙΟΥ  ΕΝΟΤΗΤΑ 7η: «ΒΙΩΝΟΝΤΑΣ ΠΡΟΒΛΗΜΑΤΑ ΤΗΣ ΚΑΘΗΜΕΡΙΝΗΣ ΖΩΗΣ»  ΕΝΟΤΗΤΑ 7.Β. «ΤΑ ΕΙΔΗ ΤΩΝ ΕΠΙΡΡΗΜΑΤΙΚΩΝ ΠΡΟΣΔΙΟΡΙΣΜΩΝ»  ΚΑΠΕΤΑΝΟΥ ΚΑΛΛΙΟΠΗ </vt:lpstr>
      <vt:lpstr>Παρουσίαση του PowerPoint</vt:lpstr>
      <vt:lpstr>Παρουσίαση του PowerPoint</vt:lpstr>
      <vt:lpstr>Φύλλο Εργασίας</vt:lpstr>
      <vt:lpstr>ΕΠΙΡΡΗΜΑΤΙΚΟΙ ΠΡΟΣΔΙΟΡΙΣΜΟΙ</vt:lpstr>
      <vt:lpstr>Παρουσίαση του PowerPoint</vt:lpstr>
      <vt:lpstr>«ΤΙ ΕΚΦΡΑΖΟΥΝ;;;»</vt:lpstr>
      <vt:lpstr>Παρουσίαση του PowerPoint</vt:lpstr>
      <vt:lpstr>«ΠΩΣ ΕΚΦΕΡΟΝΤΑΙ;;»</vt:lpstr>
      <vt:lpstr>ΦΥΛΛΟ ΑΞΙΟΛΟΓΗΣΗΣ</vt:lpstr>
      <vt:lpstr>Παρουσίαση του PowerPoint</vt:lpstr>
      <vt:lpstr>Ανακεφαλαίωση</vt:lpstr>
      <vt:lpstr>Εργασία για το σπίτι:  «Ρουμπρίκα Αξιολόγησης»</vt:lpstr>
      <vt:lpstr>Στο επόμενο μάθημα  θα μιλήσουμε για: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46</cp:revision>
  <dcterms:created xsi:type="dcterms:W3CDTF">2023-04-05T20:30:35Z</dcterms:created>
  <dcterms:modified xsi:type="dcterms:W3CDTF">2023-04-22T23:06:32Z</dcterms:modified>
</cp:coreProperties>
</file>