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8" r:id="rId3"/>
    <p:sldId id="260" r:id="rId4"/>
    <p:sldId id="263" r:id="rId5"/>
    <p:sldId id="265" r:id="rId6"/>
    <p:sldId id="266" r:id="rId7"/>
    <p:sldId id="279" r:id="rId8"/>
    <p:sldId id="269" r:id="rId9"/>
    <p:sldId id="270" r:id="rId10"/>
    <p:sldId id="271" r:id="rId11"/>
    <p:sldId id="274" r:id="rId12"/>
    <p:sldId id="275" r:id="rId13"/>
    <p:sldId id="272" r:id="rId14"/>
    <p:sldId id="273" r:id="rId15"/>
    <p:sldId id="276" r:id="rId16"/>
    <p:sldId id="280" r:id="rId17"/>
    <p:sldId id="277" r:id="rId18"/>
    <p:sldId id="278" r:id="rId19"/>
    <p:sldId id="268" r:id="rId20"/>
    <p:sldId id="264" r:id="rId21"/>
    <p:sldId id="259"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DA157-550C-4199-A0F6-35F271EF0A08}" type="doc">
      <dgm:prSet loTypeId="urn:microsoft.com/office/officeart/2005/8/layout/orgChart1" loCatId="hierarchy" qsTypeId="urn:microsoft.com/office/officeart/2005/8/quickstyle/simple2" qsCatId="simple" csTypeId="urn:microsoft.com/office/officeart/2005/8/colors/accent0_3" csCatId="mainScheme" phldr="1"/>
      <dgm:spPr/>
      <dgm:t>
        <a:bodyPr/>
        <a:lstStyle/>
        <a:p>
          <a:endParaRPr lang="el-GR"/>
        </a:p>
      </dgm:t>
    </dgm:pt>
    <dgm:pt modelId="{CD3D1BF2-00A7-481E-A4AC-C5F16BC3A7E6}">
      <dgm:prSet phldrT="[Κείμενο]"/>
      <dgm:spPr/>
      <dgm:t>
        <a:bodyPr/>
        <a:lstStyle/>
        <a:p>
          <a:r>
            <a:rPr lang="el-GR" dirty="0"/>
            <a:t>Μορφή Πολιτισμού</a:t>
          </a:r>
        </a:p>
      </dgm:t>
    </dgm:pt>
    <dgm:pt modelId="{EA4C63C6-6156-4A8C-A9FC-5F5FB7F8D6D1}" type="parTrans" cxnId="{6564A8E8-FD27-46FE-A6EA-FFD392C1E007}">
      <dgm:prSet/>
      <dgm:spPr/>
      <dgm:t>
        <a:bodyPr/>
        <a:lstStyle/>
        <a:p>
          <a:endParaRPr lang="el-GR"/>
        </a:p>
      </dgm:t>
    </dgm:pt>
    <dgm:pt modelId="{F456C3BD-3DC1-420E-A353-4DBF109E1D6C}" type="sibTrans" cxnId="{6564A8E8-FD27-46FE-A6EA-FFD392C1E007}">
      <dgm:prSet/>
      <dgm:spPr/>
      <dgm:t>
        <a:bodyPr/>
        <a:lstStyle/>
        <a:p>
          <a:endParaRPr lang="el-GR"/>
        </a:p>
      </dgm:t>
    </dgm:pt>
    <dgm:pt modelId="{9A2512D3-9A5F-470C-A95E-05C159476353}" type="asst">
      <dgm:prSet phldrT="[Κείμενο]"/>
      <dgm:spPr/>
      <dgm:t>
        <a:bodyPr/>
        <a:lstStyle/>
        <a:p>
          <a:r>
            <a:rPr lang="el-GR" dirty="0"/>
            <a:t>Δημοκρατία</a:t>
          </a:r>
        </a:p>
      </dgm:t>
    </dgm:pt>
    <dgm:pt modelId="{457E8BE6-1E93-4121-B508-5CC08BB78C3A}" type="parTrans" cxnId="{67F40876-C38F-4DAF-B4E4-D7473CF9E633}">
      <dgm:prSet/>
      <dgm:spPr/>
      <dgm:t>
        <a:bodyPr/>
        <a:lstStyle/>
        <a:p>
          <a:endParaRPr lang="el-GR"/>
        </a:p>
      </dgm:t>
    </dgm:pt>
    <dgm:pt modelId="{3106DD95-1D96-43BB-B26F-7048A119D152}" type="sibTrans" cxnId="{67F40876-C38F-4DAF-B4E4-D7473CF9E633}">
      <dgm:prSet/>
      <dgm:spPr/>
      <dgm:t>
        <a:bodyPr/>
        <a:lstStyle/>
        <a:p>
          <a:endParaRPr lang="el-GR"/>
        </a:p>
      </dgm:t>
    </dgm:pt>
    <dgm:pt modelId="{43AA7005-1626-4F01-AA02-ECCC45152EAE}">
      <dgm:prSet phldrT="[Κείμενο]"/>
      <dgm:spPr/>
      <dgm:t>
        <a:bodyPr/>
        <a:lstStyle/>
        <a:p>
          <a:r>
            <a:rPr lang="el-GR" dirty="0"/>
            <a:t>(δῆμος) δημο</a:t>
          </a:r>
        </a:p>
      </dgm:t>
    </dgm:pt>
    <dgm:pt modelId="{1D981329-209B-43C8-BB35-435994CC152B}" type="parTrans" cxnId="{8B09D035-167C-4ED6-9079-8F12873A193A}">
      <dgm:prSet/>
      <dgm:spPr/>
      <dgm:t>
        <a:bodyPr/>
        <a:lstStyle/>
        <a:p>
          <a:endParaRPr lang="el-GR"/>
        </a:p>
      </dgm:t>
    </dgm:pt>
    <dgm:pt modelId="{8E164564-9671-49F5-97BE-6A441B4A827E}" type="sibTrans" cxnId="{8B09D035-167C-4ED6-9079-8F12873A193A}">
      <dgm:prSet/>
      <dgm:spPr/>
      <dgm:t>
        <a:bodyPr/>
        <a:lstStyle/>
        <a:p>
          <a:endParaRPr lang="el-GR"/>
        </a:p>
      </dgm:t>
    </dgm:pt>
    <dgm:pt modelId="{4B0C5C34-0A17-4AF9-97B2-AE405C88267E}">
      <dgm:prSet phldrT="[Κείμενο]"/>
      <dgm:spPr/>
      <dgm:t>
        <a:bodyPr/>
        <a:lstStyle/>
        <a:p>
          <a:r>
            <a:rPr lang="el-GR" dirty="0"/>
            <a:t>-κρατία (&lt; κρατέω &lt; κράτος)</a:t>
          </a:r>
        </a:p>
      </dgm:t>
    </dgm:pt>
    <dgm:pt modelId="{E6535274-E15E-4A3E-ABD2-B1234CE27EB2}" type="parTrans" cxnId="{2E36915F-F390-4D5E-B7D7-7B74EB15850F}">
      <dgm:prSet/>
      <dgm:spPr/>
      <dgm:t>
        <a:bodyPr/>
        <a:lstStyle/>
        <a:p>
          <a:endParaRPr lang="el-GR"/>
        </a:p>
      </dgm:t>
    </dgm:pt>
    <dgm:pt modelId="{5C04DDDA-207B-4CEB-8657-7FAC9F9788F1}" type="sibTrans" cxnId="{2E36915F-F390-4D5E-B7D7-7B74EB15850F}">
      <dgm:prSet/>
      <dgm:spPr/>
      <dgm:t>
        <a:bodyPr/>
        <a:lstStyle/>
        <a:p>
          <a:endParaRPr lang="el-GR"/>
        </a:p>
      </dgm:t>
    </dgm:pt>
    <dgm:pt modelId="{4087FC8F-634F-4ADE-8130-D35A56A658B7}" type="pres">
      <dgm:prSet presAssocID="{394DA157-550C-4199-A0F6-35F271EF0A08}" presName="hierChild1" presStyleCnt="0">
        <dgm:presLayoutVars>
          <dgm:orgChart val="1"/>
          <dgm:chPref val="1"/>
          <dgm:dir/>
          <dgm:animOne val="branch"/>
          <dgm:animLvl val="lvl"/>
          <dgm:resizeHandles/>
        </dgm:presLayoutVars>
      </dgm:prSet>
      <dgm:spPr/>
    </dgm:pt>
    <dgm:pt modelId="{A66D8336-4E40-4CF2-B372-8CF00AB426EC}" type="pres">
      <dgm:prSet presAssocID="{CD3D1BF2-00A7-481E-A4AC-C5F16BC3A7E6}" presName="hierRoot1" presStyleCnt="0">
        <dgm:presLayoutVars>
          <dgm:hierBranch val="init"/>
        </dgm:presLayoutVars>
      </dgm:prSet>
      <dgm:spPr/>
    </dgm:pt>
    <dgm:pt modelId="{2A0F4BA6-1D36-43EE-A5EA-3E24E786DC9E}" type="pres">
      <dgm:prSet presAssocID="{CD3D1BF2-00A7-481E-A4AC-C5F16BC3A7E6}" presName="rootComposite1" presStyleCnt="0"/>
      <dgm:spPr/>
    </dgm:pt>
    <dgm:pt modelId="{146607B3-1D4E-4155-8382-63B7D67E503A}" type="pres">
      <dgm:prSet presAssocID="{CD3D1BF2-00A7-481E-A4AC-C5F16BC3A7E6}" presName="rootText1" presStyleLbl="node0" presStyleIdx="0" presStyleCnt="1" custScaleX="145122" custLinFactNeighborX="32771" custLinFactNeighborY="-108">
        <dgm:presLayoutVars>
          <dgm:chPref val="3"/>
        </dgm:presLayoutVars>
      </dgm:prSet>
      <dgm:spPr/>
    </dgm:pt>
    <dgm:pt modelId="{E0481F40-470E-488A-8577-AD745610FBE9}" type="pres">
      <dgm:prSet presAssocID="{CD3D1BF2-00A7-481E-A4AC-C5F16BC3A7E6}" presName="rootConnector1" presStyleLbl="node1" presStyleIdx="0" presStyleCnt="0"/>
      <dgm:spPr/>
    </dgm:pt>
    <dgm:pt modelId="{01C9E4A8-9E46-46EC-9C4B-C6A132318A15}" type="pres">
      <dgm:prSet presAssocID="{CD3D1BF2-00A7-481E-A4AC-C5F16BC3A7E6}" presName="hierChild2" presStyleCnt="0"/>
      <dgm:spPr/>
    </dgm:pt>
    <dgm:pt modelId="{7F4F026A-8343-4A68-9F3A-2B09301CF9E3}" type="pres">
      <dgm:prSet presAssocID="{1D981329-209B-43C8-BB35-435994CC152B}" presName="Name37" presStyleLbl="parChTrans1D2" presStyleIdx="0" presStyleCnt="3"/>
      <dgm:spPr/>
    </dgm:pt>
    <dgm:pt modelId="{1DABBA1C-14E1-4746-95E5-2C07EF3E5FDE}" type="pres">
      <dgm:prSet presAssocID="{43AA7005-1626-4F01-AA02-ECCC45152EAE}" presName="hierRoot2" presStyleCnt="0">
        <dgm:presLayoutVars>
          <dgm:hierBranch val="init"/>
        </dgm:presLayoutVars>
      </dgm:prSet>
      <dgm:spPr/>
    </dgm:pt>
    <dgm:pt modelId="{173B03B9-BFD3-4A8D-97B8-8BB2110BA4FB}" type="pres">
      <dgm:prSet presAssocID="{43AA7005-1626-4F01-AA02-ECCC45152EAE}" presName="rootComposite" presStyleCnt="0"/>
      <dgm:spPr/>
    </dgm:pt>
    <dgm:pt modelId="{244273E5-66DD-4C59-B267-6EEED05367E4}" type="pres">
      <dgm:prSet presAssocID="{43AA7005-1626-4F01-AA02-ECCC45152EAE}" presName="rootText" presStyleLbl="node2" presStyleIdx="0" presStyleCnt="2">
        <dgm:presLayoutVars>
          <dgm:chPref val="3"/>
        </dgm:presLayoutVars>
      </dgm:prSet>
      <dgm:spPr/>
    </dgm:pt>
    <dgm:pt modelId="{3D3210C8-8EEF-42D0-8D49-EBDB108CAD18}" type="pres">
      <dgm:prSet presAssocID="{43AA7005-1626-4F01-AA02-ECCC45152EAE}" presName="rootConnector" presStyleLbl="node2" presStyleIdx="0" presStyleCnt="2"/>
      <dgm:spPr/>
    </dgm:pt>
    <dgm:pt modelId="{BF967C6C-3864-469D-99EB-BE08095E9666}" type="pres">
      <dgm:prSet presAssocID="{43AA7005-1626-4F01-AA02-ECCC45152EAE}" presName="hierChild4" presStyleCnt="0"/>
      <dgm:spPr/>
    </dgm:pt>
    <dgm:pt modelId="{2A47610C-EC4D-4FEA-9862-C2697EE808E8}" type="pres">
      <dgm:prSet presAssocID="{43AA7005-1626-4F01-AA02-ECCC45152EAE}" presName="hierChild5" presStyleCnt="0"/>
      <dgm:spPr/>
    </dgm:pt>
    <dgm:pt modelId="{1300D95D-482D-41C3-8CE3-F87EA5C6BA3E}" type="pres">
      <dgm:prSet presAssocID="{E6535274-E15E-4A3E-ABD2-B1234CE27EB2}" presName="Name37" presStyleLbl="parChTrans1D2" presStyleIdx="1" presStyleCnt="3"/>
      <dgm:spPr/>
    </dgm:pt>
    <dgm:pt modelId="{A12BA864-A968-4096-9FD5-6295678D0F3F}" type="pres">
      <dgm:prSet presAssocID="{4B0C5C34-0A17-4AF9-97B2-AE405C88267E}" presName="hierRoot2" presStyleCnt="0">
        <dgm:presLayoutVars>
          <dgm:hierBranch val="init"/>
        </dgm:presLayoutVars>
      </dgm:prSet>
      <dgm:spPr/>
    </dgm:pt>
    <dgm:pt modelId="{93CC91F5-D842-4D98-9A1F-5DB7E9147734}" type="pres">
      <dgm:prSet presAssocID="{4B0C5C34-0A17-4AF9-97B2-AE405C88267E}" presName="rootComposite" presStyleCnt="0"/>
      <dgm:spPr/>
    </dgm:pt>
    <dgm:pt modelId="{7FE632DC-B9CF-415C-AC5F-A198EABABC1D}" type="pres">
      <dgm:prSet presAssocID="{4B0C5C34-0A17-4AF9-97B2-AE405C88267E}" presName="rootText" presStyleLbl="node2" presStyleIdx="1" presStyleCnt="2">
        <dgm:presLayoutVars>
          <dgm:chPref val="3"/>
        </dgm:presLayoutVars>
      </dgm:prSet>
      <dgm:spPr/>
    </dgm:pt>
    <dgm:pt modelId="{5B0B028F-CF80-4143-A177-DFB56EF7E339}" type="pres">
      <dgm:prSet presAssocID="{4B0C5C34-0A17-4AF9-97B2-AE405C88267E}" presName="rootConnector" presStyleLbl="node2" presStyleIdx="1" presStyleCnt="2"/>
      <dgm:spPr/>
    </dgm:pt>
    <dgm:pt modelId="{FFEAC88A-648F-4079-A459-9B21E353C0E7}" type="pres">
      <dgm:prSet presAssocID="{4B0C5C34-0A17-4AF9-97B2-AE405C88267E}" presName="hierChild4" presStyleCnt="0"/>
      <dgm:spPr/>
    </dgm:pt>
    <dgm:pt modelId="{5E135C8C-CD0B-43FB-99A4-CBC6DF749CB2}" type="pres">
      <dgm:prSet presAssocID="{4B0C5C34-0A17-4AF9-97B2-AE405C88267E}" presName="hierChild5" presStyleCnt="0"/>
      <dgm:spPr/>
    </dgm:pt>
    <dgm:pt modelId="{DF6791DB-8CBE-4AFE-BFB4-D36BDD68D779}" type="pres">
      <dgm:prSet presAssocID="{CD3D1BF2-00A7-481E-A4AC-C5F16BC3A7E6}" presName="hierChild3" presStyleCnt="0"/>
      <dgm:spPr/>
    </dgm:pt>
    <dgm:pt modelId="{B4578D20-A0B9-40FD-A757-B9899C5CC6D6}" type="pres">
      <dgm:prSet presAssocID="{457E8BE6-1E93-4121-B508-5CC08BB78C3A}" presName="Name111" presStyleLbl="parChTrans1D2" presStyleIdx="2" presStyleCnt="3"/>
      <dgm:spPr/>
    </dgm:pt>
    <dgm:pt modelId="{69588695-E9B0-4FCF-B37D-3FC9305F9425}" type="pres">
      <dgm:prSet presAssocID="{9A2512D3-9A5F-470C-A95E-05C159476353}" presName="hierRoot3" presStyleCnt="0">
        <dgm:presLayoutVars>
          <dgm:hierBranch val="init"/>
        </dgm:presLayoutVars>
      </dgm:prSet>
      <dgm:spPr/>
    </dgm:pt>
    <dgm:pt modelId="{9647BDAF-CFE0-45CD-9987-F7EA67309F26}" type="pres">
      <dgm:prSet presAssocID="{9A2512D3-9A5F-470C-A95E-05C159476353}" presName="rootComposite3" presStyleCnt="0"/>
      <dgm:spPr/>
    </dgm:pt>
    <dgm:pt modelId="{32A80BD9-5668-4842-899D-FDA220800D6E}" type="pres">
      <dgm:prSet presAssocID="{9A2512D3-9A5F-470C-A95E-05C159476353}" presName="rootText3" presStyleLbl="asst1" presStyleIdx="0" presStyleCnt="1">
        <dgm:presLayoutVars>
          <dgm:chPref val="3"/>
        </dgm:presLayoutVars>
      </dgm:prSet>
      <dgm:spPr/>
    </dgm:pt>
    <dgm:pt modelId="{356C6006-0257-42FB-85F5-901E9C688E07}" type="pres">
      <dgm:prSet presAssocID="{9A2512D3-9A5F-470C-A95E-05C159476353}" presName="rootConnector3" presStyleLbl="asst1" presStyleIdx="0" presStyleCnt="1"/>
      <dgm:spPr/>
    </dgm:pt>
    <dgm:pt modelId="{320CA36E-945E-401D-9748-E7E5F96035B7}" type="pres">
      <dgm:prSet presAssocID="{9A2512D3-9A5F-470C-A95E-05C159476353}" presName="hierChild6" presStyleCnt="0"/>
      <dgm:spPr/>
    </dgm:pt>
    <dgm:pt modelId="{1CA2F8CB-E531-40C6-B2D4-B0BB2DBBEABA}" type="pres">
      <dgm:prSet presAssocID="{9A2512D3-9A5F-470C-A95E-05C159476353}" presName="hierChild7" presStyleCnt="0"/>
      <dgm:spPr/>
    </dgm:pt>
  </dgm:ptLst>
  <dgm:cxnLst>
    <dgm:cxn modelId="{E5FBA60F-5602-496A-AE02-29D9B1CA8D29}" type="presOf" srcId="{4B0C5C34-0A17-4AF9-97B2-AE405C88267E}" destId="{7FE632DC-B9CF-415C-AC5F-A198EABABC1D}" srcOrd="0" destOrd="0" presId="urn:microsoft.com/office/officeart/2005/8/layout/orgChart1"/>
    <dgm:cxn modelId="{8B09D035-167C-4ED6-9079-8F12873A193A}" srcId="{CD3D1BF2-00A7-481E-A4AC-C5F16BC3A7E6}" destId="{43AA7005-1626-4F01-AA02-ECCC45152EAE}" srcOrd="1" destOrd="0" parTransId="{1D981329-209B-43C8-BB35-435994CC152B}" sibTransId="{8E164564-9671-49F5-97BE-6A441B4A827E}"/>
    <dgm:cxn modelId="{4D0B803F-19B7-4CEB-97AB-E34CC4C79A11}" type="presOf" srcId="{CD3D1BF2-00A7-481E-A4AC-C5F16BC3A7E6}" destId="{E0481F40-470E-488A-8577-AD745610FBE9}" srcOrd="1" destOrd="0" presId="urn:microsoft.com/office/officeart/2005/8/layout/orgChart1"/>
    <dgm:cxn modelId="{2E36915F-F390-4D5E-B7D7-7B74EB15850F}" srcId="{CD3D1BF2-00A7-481E-A4AC-C5F16BC3A7E6}" destId="{4B0C5C34-0A17-4AF9-97B2-AE405C88267E}" srcOrd="2" destOrd="0" parTransId="{E6535274-E15E-4A3E-ABD2-B1234CE27EB2}" sibTransId="{5C04DDDA-207B-4CEB-8657-7FAC9F9788F1}"/>
    <dgm:cxn modelId="{560C5261-54B9-479D-AF32-079452581063}" type="presOf" srcId="{43AA7005-1626-4F01-AA02-ECCC45152EAE}" destId="{244273E5-66DD-4C59-B267-6EEED05367E4}" srcOrd="0" destOrd="0" presId="urn:microsoft.com/office/officeart/2005/8/layout/orgChart1"/>
    <dgm:cxn modelId="{7BA1696A-07E4-4D06-83DE-CF2FA37E4DA9}" type="presOf" srcId="{CD3D1BF2-00A7-481E-A4AC-C5F16BC3A7E6}" destId="{146607B3-1D4E-4155-8382-63B7D67E503A}" srcOrd="0" destOrd="0" presId="urn:microsoft.com/office/officeart/2005/8/layout/orgChart1"/>
    <dgm:cxn modelId="{F258356C-ACE8-4449-A173-7533E25FA261}" type="presOf" srcId="{9A2512D3-9A5F-470C-A95E-05C159476353}" destId="{32A80BD9-5668-4842-899D-FDA220800D6E}" srcOrd="0" destOrd="0" presId="urn:microsoft.com/office/officeart/2005/8/layout/orgChart1"/>
    <dgm:cxn modelId="{67F40876-C38F-4DAF-B4E4-D7473CF9E633}" srcId="{CD3D1BF2-00A7-481E-A4AC-C5F16BC3A7E6}" destId="{9A2512D3-9A5F-470C-A95E-05C159476353}" srcOrd="0" destOrd="0" parTransId="{457E8BE6-1E93-4121-B508-5CC08BB78C3A}" sibTransId="{3106DD95-1D96-43BB-B26F-7048A119D152}"/>
    <dgm:cxn modelId="{660A987C-487E-419F-9D20-C3BA22BE6184}" type="presOf" srcId="{394DA157-550C-4199-A0F6-35F271EF0A08}" destId="{4087FC8F-634F-4ADE-8130-D35A56A658B7}" srcOrd="0" destOrd="0" presId="urn:microsoft.com/office/officeart/2005/8/layout/orgChart1"/>
    <dgm:cxn modelId="{972EAF81-1B36-4471-9828-31C28C4809B7}" type="presOf" srcId="{4B0C5C34-0A17-4AF9-97B2-AE405C88267E}" destId="{5B0B028F-CF80-4143-A177-DFB56EF7E339}" srcOrd="1" destOrd="0" presId="urn:microsoft.com/office/officeart/2005/8/layout/orgChart1"/>
    <dgm:cxn modelId="{AD26E984-0728-4A52-B435-3ABA4E4C7BE3}" type="presOf" srcId="{43AA7005-1626-4F01-AA02-ECCC45152EAE}" destId="{3D3210C8-8EEF-42D0-8D49-EBDB108CAD18}" srcOrd="1" destOrd="0" presId="urn:microsoft.com/office/officeart/2005/8/layout/orgChart1"/>
    <dgm:cxn modelId="{F523FBC2-D5B7-4C4C-8657-B3BC2839DC5D}" type="presOf" srcId="{9A2512D3-9A5F-470C-A95E-05C159476353}" destId="{356C6006-0257-42FB-85F5-901E9C688E07}" srcOrd="1" destOrd="0" presId="urn:microsoft.com/office/officeart/2005/8/layout/orgChart1"/>
    <dgm:cxn modelId="{46C016CA-71B3-4931-9DBD-0B59E50E27C1}" type="presOf" srcId="{E6535274-E15E-4A3E-ABD2-B1234CE27EB2}" destId="{1300D95D-482D-41C3-8CE3-F87EA5C6BA3E}" srcOrd="0" destOrd="0" presId="urn:microsoft.com/office/officeart/2005/8/layout/orgChart1"/>
    <dgm:cxn modelId="{218434D4-72FA-41E2-AE7B-E6D4E3AF9431}" type="presOf" srcId="{457E8BE6-1E93-4121-B508-5CC08BB78C3A}" destId="{B4578D20-A0B9-40FD-A757-B9899C5CC6D6}" srcOrd="0" destOrd="0" presId="urn:microsoft.com/office/officeart/2005/8/layout/orgChart1"/>
    <dgm:cxn modelId="{6564A8E8-FD27-46FE-A6EA-FFD392C1E007}" srcId="{394DA157-550C-4199-A0F6-35F271EF0A08}" destId="{CD3D1BF2-00A7-481E-A4AC-C5F16BC3A7E6}" srcOrd="0" destOrd="0" parTransId="{EA4C63C6-6156-4A8C-A9FC-5F5FB7F8D6D1}" sibTransId="{F456C3BD-3DC1-420E-A353-4DBF109E1D6C}"/>
    <dgm:cxn modelId="{7B4FC7EA-5F53-4A96-B0E6-50066D8CFAFC}" type="presOf" srcId="{1D981329-209B-43C8-BB35-435994CC152B}" destId="{7F4F026A-8343-4A68-9F3A-2B09301CF9E3}" srcOrd="0" destOrd="0" presId="urn:microsoft.com/office/officeart/2005/8/layout/orgChart1"/>
    <dgm:cxn modelId="{F824D4E4-D7BD-420E-9827-BD9B095FA274}" type="presParOf" srcId="{4087FC8F-634F-4ADE-8130-D35A56A658B7}" destId="{A66D8336-4E40-4CF2-B372-8CF00AB426EC}" srcOrd="0" destOrd="0" presId="urn:microsoft.com/office/officeart/2005/8/layout/orgChart1"/>
    <dgm:cxn modelId="{9FF853F7-6480-47E5-92A8-BAE8F528A6DE}" type="presParOf" srcId="{A66D8336-4E40-4CF2-B372-8CF00AB426EC}" destId="{2A0F4BA6-1D36-43EE-A5EA-3E24E786DC9E}" srcOrd="0" destOrd="0" presId="urn:microsoft.com/office/officeart/2005/8/layout/orgChart1"/>
    <dgm:cxn modelId="{CE64AAFD-2F16-4EC8-9054-0B1F4DB965D7}" type="presParOf" srcId="{2A0F4BA6-1D36-43EE-A5EA-3E24E786DC9E}" destId="{146607B3-1D4E-4155-8382-63B7D67E503A}" srcOrd="0" destOrd="0" presId="urn:microsoft.com/office/officeart/2005/8/layout/orgChart1"/>
    <dgm:cxn modelId="{A7453607-357C-4445-98FB-FAA5A1601CB3}" type="presParOf" srcId="{2A0F4BA6-1D36-43EE-A5EA-3E24E786DC9E}" destId="{E0481F40-470E-488A-8577-AD745610FBE9}" srcOrd="1" destOrd="0" presId="urn:microsoft.com/office/officeart/2005/8/layout/orgChart1"/>
    <dgm:cxn modelId="{D034A704-09E8-48F7-A51B-1BB0D3F1F237}" type="presParOf" srcId="{A66D8336-4E40-4CF2-B372-8CF00AB426EC}" destId="{01C9E4A8-9E46-46EC-9C4B-C6A132318A15}" srcOrd="1" destOrd="0" presId="urn:microsoft.com/office/officeart/2005/8/layout/orgChart1"/>
    <dgm:cxn modelId="{E0C15147-81DD-478B-BDBC-161F5AC238E5}" type="presParOf" srcId="{01C9E4A8-9E46-46EC-9C4B-C6A132318A15}" destId="{7F4F026A-8343-4A68-9F3A-2B09301CF9E3}" srcOrd="0" destOrd="0" presId="urn:microsoft.com/office/officeart/2005/8/layout/orgChart1"/>
    <dgm:cxn modelId="{A1264583-B1D3-4901-8222-254338062533}" type="presParOf" srcId="{01C9E4A8-9E46-46EC-9C4B-C6A132318A15}" destId="{1DABBA1C-14E1-4746-95E5-2C07EF3E5FDE}" srcOrd="1" destOrd="0" presId="urn:microsoft.com/office/officeart/2005/8/layout/orgChart1"/>
    <dgm:cxn modelId="{5B430F01-E91A-44DB-BDFD-797E39AD1A5C}" type="presParOf" srcId="{1DABBA1C-14E1-4746-95E5-2C07EF3E5FDE}" destId="{173B03B9-BFD3-4A8D-97B8-8BB2110BA4FB}" srcOrd="0" destOrd="0" presId="urn:microsoft.com/office/officeart/2005/8/layout/orgChart1"/>
    <dgm:cxn modelId="{0DE7CB91-7FB8-4B1D-BDBA-5D8E17D5015E}" type="presParOf" srcId="{173B03B9-BFD3-4A8D-97B8-8BB2110BA4FB}" destId="{244273E5-66DD-4C59-B267-6EEED05367E4}" srcOrd="0" destOrd="0" presId="urn:microsoft.com/office/officeart/2005/8/layout/orgChart1"/>
    <dgm:cxn modelId="{C5A7E6D5-F0AF-4F6C-B79E-CCA753425A93}" type="presParOf" srcId="{173B03B9-BFD3-4A8D-97B8-8BB2110BA4FB}" destId="{3D3210C8-8EEF-42D0-8D49-EBDB108CAD18}" srcOrd="1" destOrd="0" presId="urn:microsoft.com/office/officeart/2005/8/layout/orgChart1"/>
    <dgm:cxn modelId="{936EDFE7-093C-4416-8A6E-5388A921DEDB}" type="presParOf" srcId="{1DABBA1C-14E1-4746-95E5-2C07EF3E5FDE}" destId="{BF967C6C-3864-469D-99EB-BE08095E9666}" srcOrd="1" destOrd="0" presId="urn:microsoft.com/office/officeart/2005/8/layout/orgChart1"/>
    <dgm:cxn modelId="{5104623E-C348-4BAE-8BD1-DEEA6CA37584}" type="presParOf" srcId="{1DABBA1C-14E1-4746-95E5-2C07EF3E5FDE}" destId="{2A47610C-EC4D-4FEA-9862-C2697EE808E8}" srcOrd="2" destOrd="0" presId="urn:microsoft.com/office/officeart/2005/8/layout/orgChart1"/>
    <dgm:cxn modelId="{10A03AA1-6188-4FB1-8A3E-45297204B24D}" type="presParOf" srcId="{01C9E4A8-9E46-46EC-9C4B-C6A132318A15}" destId="{1300D95D-482D-41C3-8CE3-F87EA5C6BA3E}" srcOrd="2" destOrd="0" presId="urn:microsoft.com/office/officeart/2005/8/layout/orgChart1"/>
    <dgm:cxn modelId="{99D41C18-C4DC-4FB9-9024-10CA726147AC}" type="presParOf" srcId="{01C9E4A8-9E46-46EC-9C4B-C6A132318A15}" destId="{A12BA864-A968-4096-9FD5-6295678D0F3F}" srcOrd="3" destOrd="0" presId="urn:microsoft.com/office/officeart/2005/8/layout/orgChart1"/>
    <dgm:cxn modelId="{5088013C-33EB-4ECA-81EB-14047586DA74}" type="presParOf" srcId="{A12BA864-A968-4096-9FD5-6295678D0F3F}" destId="{93CC91F5-D842-4D98-9A1F-5DB7E9147734}" srcOrd="0" destOrd="0" presId="urn:microsoft.com/office/officeart/2005/8/layout/orgChart1"/>
    <dgm:cxn modelId="{C05689B1-F67B-4EAA-B61C-80B347C6B025}" type="presParOf" srcId="{93CC91F5-D842-4D98-9A1F-5DB7E9147734}" destId="{7FE632DC-B9CF-415C-AC5F-A198EABABC1D}" srcOrd="0" destOrd="0" presId="urn:microsoft.com/office/officeart/2005/8/layout/orgChart1"/>
    <dgm:cxn modelId="{E49AB700-4A81-40ED-849B-F98D430284FC}" type="presParOf" srcId="{93CC91F5-D842-4D98-9A1F-5DB7E9147734}" destId="{5B0B028F-CF80-4143-A177-DFB56EF7E339}" srcOrd="1" destOrd="0" presId="urn:microsoft.com/office/officeart/2005/8/layout/orgChart1"/>
    <dgm:cxn modelId="{9F8FD92E-8A85-47FD-A922-DEF54543D7F3}" type="presParOf" srcId="{A12BA864-A968-4096-9FD5-6295678D0F3F}" destId="{FFEAC88A-648F-4079-A459-9B21E353C0E7}" srcOrd="1" destOrd="0" presId="urn:microsoft.com/office/officeart/2005/8/layout/orgChart1"/>
    <dgm:cxn modelId="{8C2C3794-DBBF-470E-B688-56D77EE486D1}" type="presParOf" srcId="{A12BA864-A968-4096-9FD5-6295678D0F3F}" destId="{5E135C8C-CD0B-43FB-99A4-CBC6DF749CB2}" srcOrd="2" destOrd="0" presId="urn:microsoft.com/office/officeart/2005/8/layout/orgChart1"/>
    <dgm:cxn modelId="{16471726-8A0D-4E4C-957B-4904C0398325}" type="presParOf" srcId="{A66D8336-4E40-4CF2-B372-8CF00AB426EC}" destId="{DF6791DB-8CBE-4AFE-BFB4-D36BDD68D779}" srcOrd="2" destOrd="0" presId="urn:microsoft.com/office/officeart/2005/8/layout/orgChart1"/>
    <dgm:cxn modelId="{B6EA0066-9FB7-4276-9378-143E0A4F3B30}" type="presParOf" srcId="{DF6791DB-8CBE-4AFE-BFB4-D36BDD68D779}" destId="{B4578D20-A0B9-40FD-A757-B9899C5CC6D6}" srcOrd="0" destOrd="0" presId="urn:microsoft.com/office/officeart/2005/8/layout/orgChart1"/>
    <dgm:cxn modelId="{4D8FDBDD-515B-47C8-ABB9-78A79E0E92BD}" type="presParOf" srcId="{DF6791DB-8CBE-4AFE-BFB4-D36BDD68D779}" destId="{69588695-E9B0-4FCF-B37D-3FC9305F9425}" srcOrd="1" destOrd="0" presId="urn:microsoft.com/office/officeart/2005/8/layout/orgChart1"/>
    <dgm:cxn modelId="{BE48C9B3-CCFD-4B70-9885-DA01D37AE036}" type="presParOf" srcId="{69588695-E9B0-4FCF-B37D-3FC9305F9425}" destId="{9647BDAF-CFE0-45CD-9987-F7EA67309F26}" srcOrd="0" destOrd="0" presId="urn:microsoft.com/office/officeart/2005/8/layout/orgChart1"/>
    <dgm:cxn modelId="{85688148-F2C5-4B46-9EBB-CD49FB51A91F}" type="presParOf" srcId="{9647BDAF-CFE0-45CD-9987-F7EA67309F26}" destId="{32A80BD9-5668-4842-899D-FDA220800D6E}" srcOrd="0" destOrd="0" presId="urn:microsoft.com/office/officeart/2005/8/layout/orgChart1"/>
    <dgm:cxn modelId="{69AB041B-EB1E-4838-9D13-E7D4694D2B8A}" type="presParOf" srcId="{9647BDAF-CFE0-45CD-9987-F7EA67309F26}" destId="{356C6006-0257-42FB-85F5-901E9C688E07}" srcOrd="1" destOrd="0" presId="urn:microsoft.com/office/officeart/2005/8/layout/orgChart1"/>
    <dgm:cxn modelId="{458C2ABC-3F99-4B5A-96AB-558AE297CDE8}" type="presParOf" srcId="{69588695-E9B0-4FCF-B37D-3FC9305F9425}" destId="{320CA36E-945E-401D-9748-E7E5F96035B7}" srcOrd="1" destOrd="0" presId="urn:microsoft.com/office/officeart/2005/8/layout/orgChart1"/>
    <dgm:cxn modelId="{8F55BD6A-BD0D-4451-836B-2042634538B9}" type="presParOf" srcId="{69588695-E9B0-4FCF-B37D-3FC9305F9425}" destId="{1CA2F8CB-E531-40C6-B2D4-B0BB2DBBEA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78D20-A0B9-40FD-A757-B9899C5CC6D6}">
      <dsp:nvSpPr>
        <dsp:cNvPr id="0" name=""/>
        <dsp:cNvSpPr/>
      </dsp:nvSpPr>
      <dsp:spPr>
        <a:xfrm>
          <a:off x="1804622" y="853664"/>
          <a:ext cx="738778" cy="786291"/>
        </a:xfrm>
        <a:custGeom>
          <a:avLst/>
          <a:gdLst/>
          <a:ahLst/>
          <a:cxnLst/>
          <a:rect l="0" t="0" r="0" b="0"/>
          <a:pathLst>
            <a:path>
              <a:moveTo>
                <a:pt x="738778" y="0"/>
              </a:moveTo>
              <a:lnTo>
                <a:pt x="738778" y="786291"/>
              </a:lnTo>
              <a:lnTo>
                <a:pt x="0" y="786291"/>
              </a:lnTo>
            </a:path>
          </a:pathLst>
        </a:custGeom>
        <a:noFill/>
        <a:ln w="34925" cap="flat" cmpd="sng" algn="in">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0D95D-482D-41C3-8CE3-F87EA5C6BA3E}">
      <dsp:nvSpPr>
        <dsp:cNvPr id="0" name=""/>
        <dsp:cNvSpPr/>
      </dsp:nvSpPr>
      <dsp:spPr>
        <a:xfrm>
          <a:off x="2543400" y="853664"/>
          <a:ext cx="473425" cy="1571662"/>
        </a:xfrm>
        <a:custGeom>
          <a:avLst/>
          <a:gdLst/>
          <a:ahLst/>
          <a:cxnLst/>
          <a:rect l="0" t="0" r="0" b="0"/>
          <a:pathLst>
            <a:path>
              <a:moveTo>
                <a:pt x="0" y="0"/>
              </a:moveTo>
              <a:lnTo>
                <a:pt x="0" y="1392392"/>
              </a:lnTo>
              <a:lnTo>
                <a:pt x="473425" y="1392392"/>
              </a:lnTo>
              <a:lnTo>
                <a:pt x="473425" y="1571662"/>
              </a:lnTo>
            </a:path>
          </a:pathLst>
        </a:custGeom>
        <a:noFill/>
        <a:ln w="34925" cap="flat" cmpd="sng" algn="in">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4F026A-8343-4A68-9F3A-2B09301CF9E3}">
      <dsp:nvSpPr>
        <dsp:cNvPr id="0" name=""/>
        <dsp:cNvSpPr/>
      </dsp:nvSpPr>
      <dsp:spPr>
        <a:xfrm>
          <a:off x="950957" y="853664"/>
          <a:ext cx="1592442" cy="1571662"/>
        </a:xfrm>
        <a:custGeom>
          <a:avLst/>
          <a:gdLst/>
          <a:ahLst/>
          <a:cxnLst/>
          <a:rect l="0" t="0" r="0" b="0"/>
          <a:pathLst>
            <a:path>
              <a:moveTo>
                <a:pt x="1592442" y="0"/>
              </a:moveTo>
              <a:lnTo>
                <a:pt x="1592442" y="1392392"/>
              </a:lnTo>
              <a:lnTo>
                <a:pt x="0" y="1392392"/>
              </a:lnTo>
              <a:lnTo>
                <a:pt x="0" y="1571662"/>
              </a:lnTo>
            </a:path>
          </a:pathLst>
        </a:custGeom>
        <a:noFill/>
        <a:ln w="34925" cap="flat" cmpd="sng" algn="in">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6607B3-1D4E-4155-8382-63B7D67E503A}">
      <dsp:nvSpPr>
        <dsp:cNvPr id="0" name=""/>
        <dsp:cNvSpPr/>
      </dsp:nvSpPr>
      <dsp:spPr>
        <a:xfrm>
          <a:off x="1304545" y="0"/>
          <a:ext cx="2477709" cy="853664"/>
        </a:xfrm>
        <a:prstGeom prst="rect">
          <a:avLst/>
        </a:prstGeom>
        <a:solidFill>
          <a:schemeClr val="dk2">
            <a:hueOff val="0"/>
            <a:satOff val="0"/>
            <a:lumOff val="0"/>
            <a:alphaOff val="0"/>
          </a:schemeClr>
        </a:solidFill>
        <a:ln w="1905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l-GR" sz="2100" kern="1200" dirty="0"/>
            <a:t>Μορφή Πολιτισμού</a:t>
          </a:r>
        </a:p>
      </dsp:txBody>
      <dsp:txXfrm>
        <a:off x="1304545" y="0"/>
        <a:ext cx="2477709" cy="853664"/>
      </dsp:txXfrm>
    </dsp:sp>
    <dsp:sp modelId="{244273E5-66DD-4C59-B267-6EEED05367E4}">
      <dsp:nvSpPr>
        <dsp:cNvPr id="0" name=""/>
        <dsp:cNvSpPr/>
      </dsp:nvSpPr>
      <dsp:spPr>
        <a:xfrm>
          <a:off x="97293" y="2425326"/>
          <a:ext cx="1707328" cy="853664"/>
        </a:xfrm>
        <a:prstGeom prst="rect">
          <a:avLst/>
        </a:prstGeom>
        <a:solidFill>
          <a:schemeClr val="dk2">
            <a:hueOff val="0"/>
            <a:satOff val="0"/>
            <a:lumOff val="0"/>
            <a:alphaOff val="0"/>
          </a:schemeClr>
        </a:solidFill>
        <a:ln w="1905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l-GR" sz="2100" kern="1200" dirty="0"/>
            <a:t>(δῆμος) δημο</a:t>
          </a:r>
        </a:p>
      </dsp:txBody>
      <dsp:txXfrm>
        <a:off x="97293" y="2425326"/>
        <a:ext cx="1707328" cy="853664"/>
      </dsp:txXfrm>
    </dsp:sp>
    <dsp:sp modelId="{7FE632DC-B9CF-415C-AC5F-A198EABABC1D}">
      <dsp:nvSpPr>
        <dsp:cNvPr id="0" name=""/>
        <dsp:cNvSpPr/>
      </dsp:nvSpPr>
      <dsp:spPr>
        <a:xfrm>
          <a:off x="2163160" y="2425326"/>
          <a:ext cx="1707328" cy="853664"/>
        </a:xfrm>
        <a:prstGeom prst="rect">
          <a:avLst/>
        </a:prstGeom>
        <a:solidFill>
          <a:schemeClr val="dk2">
            <a:hueOff val="0"/>
            <a:satOff val="0"/>
            <a:lumOff val="0"/>
            <a:alphaOff val="0"/>
          </a:schemeClr>
        </a:solidFill>
        <a:ln w="1905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l-GR" sz="2100" kern="1200" dirty="0"/>
            <a:t>-κρατία (&lt; κρατέω &lt; κράτος)</a:t>
          </a:r>
        </a:p>
      </dsp:txBody>
      <dsp:txXfrm>
        <a:off x="2163160" y="2425326"/>
        <a:ext cx="1707328" cy="853664"/>
      </dsp:txXfrm>
    </dsp:sp>
    <dsp:sp modelId="{32A80BD9-5668-4842-899D-FDA220800D6E}">
      <dsp:nvSpPr>
        <dsp:cNvPr id="0" name=""/>
        <dsp:cNvSpPr/>
      </dsp:nvSpPr>
      <dsp:spPr>
        <a:xfrm>
          <a:off x="97293" y="1213123"/>
          <a:ext cx="1707328" cy="853664"/>
        </a:xfrm>
        <a:prstGeom prst="rect">
          <a:avLst/>
        </a:prstGeom>
        <a:solidFill>
          <a:schemeClr val="dk2">
            <a:hueOff val="0"/>
            <a:satOff val="0"/>
            <a:lumOff val="0"/>
            <a:alphaOff val="0"/>
          </a:schemeClr>
        </a:solidFill>
        <a:ln w="1905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l-GR" sz="2100" kern="1200" dirty="0"/>
            <a:t>Δημοκρατία</a:t>
          </a:r>
        </a:p>
      </dsp:txBody>
      <dsp:txXfrm>
        <a:off x="97293" y="1213123"/>
        <a:ext cx="1707328" cy="8536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175DE6A-A397-466A-B9DD-49F933097800}" type="datetimeFigureOut">
              <a:rPr lang="el-GR" smtClean="0"/>
              <a:t>20/4/2023</a:t>
            </a:fld>
            <a:endParaRPr lang="el-GR"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l-GR"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6949234-6E8C-4E16-8C15-266893F7E338}" type="slidenum">
              <a:rPr lang="el-GR" smtClean="0"/>
              <a:t>‹#›</a:t>
            </a:fld>
            <a:endParaRPr lang="el-GR"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01031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175DE6A-A397-466A-B9DD-49F933097800}" type="datetimeFigureOut">
              <a:rPr lang="el-GR" smtClean="0"/>
              <a:t>20/4/2023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E6949234-6E8C-4E16-8C15-266893F7E338}" type="slidenum">
              <a:rPr lang="el-GR" smtClean="0"/>
              <a:t>‹#›</a:t>
            </a:fld>
            <a:endParaRPr lang="el-GR" dirty="0"/>
          </a:p>
        </p:txBody>
      </p:sp>
    </p:spTree>
    <p:extLst>
      <p:ext uri="{BB962C8B-B14F-4D97-AF65-F5344CB8AC3E}">
        <p14:creationId xmlns:p14="http://schemas.microsoft.com/office/powerpoint/2010/main" val="2770934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175DE6A-A397-466A-B9DD-49F933097800}" type="datetimeFigureOut">
              <a:rPr lang="el-GR" smtClean="0"/>
              <a:t>20/4/2023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E6949234-6E8C-4E16-8C15-266893F7E338}" type="slidenum">
              <a:rPr lang="el-GR" smtClean="0"/>
              <a:t>‹#›</a:t>
            </a:fld>
            <a:endParaRPr lang="el-GR" dirty="0"/>
          </a:p>
        </p:txBody>
      </p:sp>
    </p:spTree>
    <p:extLst>
      <p:ext uri="{BB962C8B-B14F-4D97-AF65-F5344CB8AC3E}">
        <p14:creationId xmlns:p14="http://schemas.microsoft.com/office/powerpoint/2010/main" val="2983428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175DE6A-A397-466A-B9DD-49F933097800}" type="datetimeFigureOut">
              <a:rPr lang="el-GR" smtClean="0"/>
              <a:t>20/4/2023</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E6949234-6E8C-4E16-8C15-266893F7E338}" type="slidenum">
              <a:rPr lang="el-GR" smtClean="0"/>
              <a:t>‹#›</a:t>
            </a:fld>
            <a:endParaRPr lang="el-GR" dirty="0"/>
          </a:p>
        </p:txBody>
      </p:sp>
    </p:spTree>
    <p:extLst>
      <p:ext uri="{BB962C8B-B14F-4D97-AF65-F5344CB8AC3E}">
        <p14:creationId xmlns:p14="http://schemas.microsoft.com/office/powerpoint/2010/main" val="850872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175DE6A-A397-466A-B9DD-49F933097800}" type="datetimeFigureOut">
              <a:rPr lang="el-GR" smtClean="0"/>
              <a:t>20/4/2023</a:t>
            </a:fld>
            <a:endParaRPr lang="el-GR"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l-GR"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6949234-6E8C-4E16-8C15-266893F7E338}" type="slidenum">
              <a:rPr lang="el-GR" smtClean="0"/>
              <a:t>‹#›</a:t>
            </a:fld>
            <a:endParaRPr lang="el-GR"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16230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7175DE6A-A397-466A-B9DD-49F933097800}" type="datetimeFigureOut">
              <a:rPr lang="el-GR" smtClean="0"/>
              <a:t>20/4/2023</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E6949234-6E8C-4E16-8C15-266893F7E338}" type="slidenum">
              <a:rPr lang="el-GR" smtClean="0"/>
              <a:t>‹#›</a:t>
            </a:fld>
            <a:endParaRPr lang="el-GR" dirty="0"/>
          </a:p>
        </p:txBody>
      </p:sp>
    </p:spTree>
    <p:extLst>
      <p:ext uri="{BB962C8B-B14F-4D97-AF65-F5344CB8AC3E}">
        <p14:creationId xmlns:p14="http://schemas.microsoft.com/office/powerpoint/2010/main" val="29192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7175DE6A-A397-466A-B9DD-49F933097800}" type="datetimeFigureOut">
              <a:rPr lang="el-GR" smtClean="0"/>
              <a:t>20/4/2023</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E6949234-6E8C-4E16-8C15-266893F7E338}" type="slidenum">
              <a:rPr lang="el-GR" smtClean="0"/>
              <a:t>‹#›</a:t>
            </a:fld>
            <a:endParaRPr lang="el-GR" dirty="0"/>
          </a:p>
        </p:txBody>
      </p:sp>
    </p:spTree>
    <p:extLst>
      <p:ext uri="{BB962C8B-B14F-4D97-AF65-F5344CB8AC3E}">
        <p14:creationId xmlns:p14="http://schemas.microsoft.com/office/powerpoint/2010/main" val="652393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175DE6A-A397-466A-B9DD-49F933097800}" type="datetimeFigureOut">
              <a:rPr lang="el-GR" smtClean="0"/>
              <a:t>20/4/2023</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E6949234-6E8C-4E16-8C15-266893F7E338}" type="slidenum">
              <a:rPr lang="el-GR" smtClean="0"/>
              <a:t>‹#›</a:t>
            </a:fld>
            <a:endParaRPr lang="el-GR" dirty="0"/>
          </a:p>
        </p:txBody>
      </p:sp>
    </p:spTree>
    <p:extLst>
      <p:ext uri="{BB962C8B-B14F-4D97-AF65-F5344CB8AC3E}">
        <p14:creationId xmlns:p14="http://schemas.microsoft.com/office/powerpoint/2010/main" val="2408055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5DE6A-A397-466A-B9DD-49F933097800}" type="datetimeFigureOut">
              <a:rPr lang="el-GR" smtClean="0"/>
              <a:t>20/4/2023</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E6949234-6E8C-4E16-8C15-266893F7E338}" type="slidenum">
              <a:rPr lang="el-GR" smtClean="0"/>
              <a:t>‹#›</a:t>
            </a:fld>
            <a:endParaRPr lang="el-GR" dirty="0"/>
          </a:p>
        </p:txBody>
      </p:sp>
    </p:spTree>
    <p:extLst>
      <p:ext uri="{BB962C8B-B14F-4D97-AF65-F5344CB8AC3E}">
        <p14:creationId xmlns:p14="http://schemas.microsoft.com/office/powerpoint/2010/main" val="122401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175DE6A-A397-466A-B9DD-49F933097800}" type="datetimeFigureOut">
              <a:rPr lang="el-GR" smtClean="0"/>
              <a:t>20/4/2023</a:t>
            </a:fld>
            <a:endParaRPr lang="el-G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949234-6E8C-4E16-8C15-266893F7E338}" type="slidenum">
              <a:rPr lang="el-GR" smtClean="0"/>
              <a:t>‹#›</a:t>
            </a:fld>
            <a:endParaRPr lang="el-G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8013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175DE6A-A397-466A-B9DD-49F933097800}" type="datetimeFigureOut">
              <a:rPr lang="el-GR" smtClean="0"/>
              <a:t>20/4/2023</a:t>
            </a:fld>
            <a:endParaRPr lang="el-GR"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l-GR"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6949234-6E8C-4E16-8C15-266893F7E338}" type="slidenum">
              <a:rPr lang="el-GR" smtClean="0"/>
              <a:t>‹#›</a:t>
            </a:fld>
            <a:endParaRPr lang="el-GR"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1752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175DE6A-A397-466A-B9DD-49F933097800}" type="datetimeFigureOut">
              <a:rPr lang="el-GR" smtClean="0"/>
              <a:t>20/4/2023</a:t>
            </a:fld>
            <a:endParaRPr lang="el-GR"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l-GR"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6949234-6E8C-4E16-8C15-266893F7E338}" type="slidenum">
              <a:rPr lang="el-GR" smtClean="0"/>
              <a:t>‹#›</a:t>
            </a:fld>
            <a:endParaRPr lang="el-GR"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41253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1C18CB06-D36A-41F9-A854-23182B795BA5}"/>
              </a:ext>
            </a:extLst>
          </p:cNvPr>
          <p:cNvSpPr>
            <a:spLocks noGrp="1"/>
          </p:cNvSpPr>
          <p:nvPr>
            <p:ph type="title"/>
          </p:nvPr>
        </p:nvSpPr>
        <p:spPr>
          <a:xfrm>
            <a:off x="0" y="1616765"/>
            <a:ext cx="5141844" cy="2740313"/>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Κοινωνικη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και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πολιτικη αγωγη</a:t>
            </a:r>
            <a:br>
              <a:rPr lang="el-GR" sz="3200" dirty="0">
                <a:latin typeface="Times New Roman" panose="02020603050405020304" pitchFamily="18" charset="0"/>
                <a:cs typeface="Times New Roman" panose="02020603050405020304" pitchFamily="18" charset="0"/>
              </a:rPr>
            </a:b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γ’ γυμνασιου</a:t>
            </a:r>
            <a:br>
              <a:rPr lang="el-GR" sz="3200" dirty="0">
                <a:latin typeface="Times New Roman" panose="02020603050405020304" pitchFamily="18" charset="0"/>
                <a:cs typeface="Times New Roman" panose="02020603050405020304" pitchFamily="18" charset="0"/>
              </a:rPr>
            </a:b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Καπετανου καλλιοπη</a:t>
            </a:r>
          </a:p>
        </p:txBody>
      </p:sp>
      <p:sp>
        <p:nvSpPr>
          <p:cNvPr id="3" name="Υπότιτλος 2">
            <a:extLst>
              <a:ext uri="{FF2B5EF4-FFF2-40B4-BE49-F238E27FC236}">
                <a16:creationId xmlns:a16="http://schemas.microsoft.com/office/drawing/2014/main" id="{D4E903BB-7ECC-4582-9CEB-C1EFB0990D7B}"/>
              </a:ext>
            </a:extLst>
          </p:cNvPr>
          <p:cNvSpPr>
            <a:spLocks noGrp="1"/>
          </p:cNvSpPr>
          <p:nvPr>
            <p:ph type="body" idx="1"/>
          </p:nvPr>
        </p:nvSpPr>
        <p:spPr/>
        <p:txBody>
          <a:bodyPr>
            <a:normAutofit/>
          </a:bodyPr>
          <a:lstStyle/>
          <a:p>
            <a:endParaRPr lang="el-GR" b="1" dirty="0">
              <a:latin typeface="Times New Roman" panose="02020603050405020304" pitchFamily="18" charset="0"/>
              <a:cs typeface="Times New Roman" panose="02020603050405020304" pitchFamily="18" charset="0"/>
            </a:endParaRPr>
          </a:p>
          <a:p>
            <a:endParaRPr lang="el-GR" dirty="0"/>
          </a:p>
        </p:txBody>
      </p:sp>
      <p:pic>
        <p:nvPicPr>
          <p:cNvPr id="11270" name="Picture 6" descr="Λύκειο – HomeSchool">
            <a:extLst>
              <a:ext uri="{FF2B5EF4-FFF2-40B4-BE49-F238E27FC236}">
                <a16:creationId xmlns:a16="http://schemas.microsoft.com/office/drawing/2014/main" id="{71BABEC8-056B-485D-B803-68467AD5F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843" y="0"/>
            <a:ext cx="70501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5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B50EE8-1EB0-4BDF-9B53-F1D19FC16291}"/>
              </a:ext>
            </a:extLst>
          </p:cNvPr>
          <p:cNvSpPr>
            <a:spLocks noGrp="1"/>
          </p:cNvSpPr>
          <p:nvPr>
            <p:ph type="title"/>
          </p:nvPr>
        </p:nvSpPr>
        <p:spPr>
          <a:xfrm>
            <a:off x="0" y="2"/>
            <a:ext cx="4772025" cy="1007164"/>
          </a:xfrm>
        </p:spPr>
        <p:txBody>
          <a:bodyPr>
            <a:normAutofit fontScale="90000"/>
          </a:bodyPr>
          <a:lstStyle/>
          <a:p>
            <a:pPr algn="ctr"/>
            <a:r>
              <a:rPr lang="el-GR" dirty="0"/>
              <a:t>Συστατικά στοιχεία της Δημοκρατίας</a:t>
            </a:r>
          </a:p>
        </p:txBody>
      </p:sp>
      <p:pic>
        <p:nvPicPr>
          <p:cNvPr id="8194" name="Picture 2" descr="https://player.slideplayer.gr/10/2919255/data/images/img5.jpg">
            <a:extLst>
              <a:ext uri="{FF2B5EF4-FFF2-40B4-BE49-F238E27FC236}">
                <a16:creationId xmlns:a16="http://schemas.microsoft.com/office/drawing/2014/main" id="{9DF64AA5-E987-4C2D-B501-5B95350D448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006" b="4006"/>
          <a:stretch>
            <a:fillRect/>
          </a:stretch>
        </p:blipFill>
        <p:spPr bwMode="auto">
          <a:xfrm>
            <a:off x="5404116" y="0"/>
            <a:ext cx="6787882" cy="3431294"/>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a:extLst>
              <a:ext uri="{FF2B5EF4-FFF2-40B4-BE49-F238E27FC236}">
                <a16:creationId xmlns:a16="http://schemas.microsoft.com/office/drawing/2014/main" id="{15B31A5A-978D-41A7-A1C9-8681CDAD47BB}"/>
              </a:ext>
            </a:extLst>
          </p:cNvPr>
          <p:cNvSpPr>
            <a:spLocks noGrp="1"/>
          </p:cNvSpPr>
          <p:nvPr>
            <p:ph type="body" sz="half" idx="2"/>
          </p:nvPr>
        </p:nvSpPr>
        <p:spPr>
          <a:xfrm>
            <a:off x="0" y="1099931"/>
            <a:ext cx="5499652" cy="5758068"/>
          </a:xfrm>
        </p:spPr>
        <p:txBody>
          <a:bodyPr>
            <a:normAutofit fontScale="77500" lnSpcReduction="20000"/>
          </a:bodyPr>
          <a:lstStyle/>
          <a:p>
            <a:pPr algn="ctr"/>
            <a:endParaRPr lang="el-GR" sz="3200" b="1" dirty="0">
              <a:latin typeface="Times New Roman" panose="02020603050405020304" pitchFamily="18" charset="0"/>
              <a:cs typeface="Times New Roman" panose="02020603050405020304" pitchFamily="18" charset="0"/>
            </a:endParaRPr>
          </a:p>
          <a:p>
            <a:pPr algn="ctr"/>
            <a:r>
              <a:rPr lang="el-GR" sz="3200" b="1" dirty="0">
                <a:latin typeface="Times New Roman" panose="02020603050405020304" pitchFamily="18" charset="0"/>
                <a:cs typeface="Times New Roman" panose="02020603050405020304" pitchFamily="18" charset="0"/>
              </a:rPr>
              <a:t>«Η Ελευθερία και η Ισότητα»</a:t>
            </a:r>
          </a:p>
          <a:p>
            <a:endParaRPr lang="el-GR" sz="1800" b="1" dirty="0">
              <a:latin typeface="Times New Roman" panose="02020603050405020304" pitchFamily="18" charset="0"/>
              <a:cs typeface="Times New Roman" panose="02020603050405020304" pitchFamily="18" charset="0"/>
            </a:endParaRPr>
          </a:p>
          <a:p>
            <a:r>
              <a:rPr lang="el-GR" sz="2800" b="1"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«ΙΣΟΤΗΤΑ»</a:t>
            </a:r>
          </a:p>
          <a:p>
            <a:pPr marL="457200" indent="-45720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Ισότητα ψήφου (όλες έχουν την ίδια αξία)</a:t>
            </a:r>
          </a:p>
          <a:p>
            <a:pPr marL="457200" indent="-45720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Ίσες ευκαιρίες για αξιοποίηση των ικανοτήτων των ανθρώπων</a:t>
            </a:r>
          </a:p>
          <a:p>
            <a:r>
              <a:rPr lang="el-GR" sz="2800" dirty="0">
                <a:latin typeface="Times New Roman" panose="02020603050405020304" pitchFamily="18" charset="0"/>
                <a:cs typeface="Times New Roman" panose="02020603050405020304" pitchFamily="18" charset="0"/>
              </a:rPr>
              <a:t>Διασφαλίζοντας την ελευθερία και την ισότητα, η Δημοκρατία αναγνωρίζει την αξία του ανθρώπου ως θεμελιώδη αξία της κοινωνίας.</a:t>
            </a:r>
          </a:p>
          <a:p>
            <a:endParaRPr lang="el-GR" sz="2800" b="1"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a:t>
            </a:r>
            <a:endParaRPr lang="el-GR" sz="2800" dirty="0">
              <a:latin typeface="Times New Roman" panose="02020603050405020304" pitchFamily="18" charset="0"/>
              <a:cs typeface="Times New Roman" panose="02020603050405020304" pitchFamily="18" charset="0"/>
            </a:endParaRPr>
          </a:p>
          <a:p>
            <a:endParaRPr lang="el-GR" dirty="0"/>
          </a:p>
        </p:txBody>
      </p:sp>
      <p:sp>
        <p:nvSpPr>
          <p:cNvPr id="6" name="Βέλος: Δεξιό 5">
            <a:extLst>
              <a:ext uri="{FF2B5EF4-FFF2-40B4-BE49-F238E27FC236}">
                <a16:creationId xmlns:a16="http://schemas.microsoft.com/office/drawing/2014/main" id="{95F1A0F8-8CA8-4E3A-97B2-0148B2ECCC93}"/>
              </a:ext>
            </a:extLst>
          </p:cNvPr>
          <p:cNvSpPr/>
          <p:nvPr/>
        </p:nvSpPr>
        <p:spPr>
          <a:xfrm>
            <a:off x="304801" y="2557669"/>
            <a:ext cx="834886" cy="380998"/>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8196" name="Picture 4" descr="ΑΙΤΗΜΑ ΓΙΑ ΤΗΝ ΦΟΡΟΛΟΓΙΑ ΑΝΑΔΡΟΜΙΚΩΝ ΤΩΝ ΣΥΝΤΑΞΕΩΝ ΜΑΣ – pssote.gr">
            <a:extLst>
              <a:ext uri="{FF2B5EF4-FFF2-40B4-BE49-F238E27FC236}">
                <a16:creationId xmlns:a16="http://schemas.microsoft.com/office/drawing/2014/main" id="{E076CBC9-4EF9-4975-BDE0-74DB70621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116" y="3384302"/>
            <a:ext cx="6787883" cy="347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09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4FFA518E-0CBA-412C-8B83-BF8DE213C607}"/>
              </a:ext>
            </a:extLst>
          </p:cNvPr>
          <p:cNvSpPr>
            <a:spLocks noGrp="1"/>
          </p:cNvSpPr>
          <p:nvPr>
            <p:ph type="title"/>
          </p:nvPr>
        </p:nvSpPr>
        <p:spPr>
          <a:xfrm>
            <a:off x="715947" y="73714"/>
            <a:ext cx="3855720" cy="1406540"/>
          </a:xfrm>
        </p:spPr>
        <p:txBody>
          <a:bodyPr/>
          <a:lstStyle/>
          <a:p>
            <a:pPr algn="ctr"/>
            <a:r>
              <a:rPr lang="el-GR" dirty="0"/>
              <a:t>Μορφές Δημοκρατίας</a:t>
            </a:r>
          </a:p>
        </p:txBody>
      </p:sp>
      <p:sp>
        <p:nvSpPr>
          <p:cNvPr id="8" name="Θέση κειμένου 7">
            <a:extLst>
              <a:ext uri="{FF2B5EF4-FFF2-40B4-BE49-F238E27FC236}">
                <a16:creationId xmlns:a16="http://schemas.microsoft.com/office/drawing/2014/main" id="{01225989-106B-45A6-BA6B-73769AD75AB1}"/>
              </a:ext>
            </a:extLst>
          </p:cNvPr>
          <p:cNvSpPr>
            <a:spLocks noGrp="1"/>
          </p:cNvSpPr>
          <p:nvPr>
            <p:ph type="body" sz="half" idx="2"/>
          </p:nvPr>
        </p:nvSpPr>
        <p:spPr>
          <a:xfrm>
            <a:off x="-1" y="2054087"/>
            <a:ext cx="5287617" cy="4803913"/>
          </a:xfrm>
        </p:spPr>
        <p:txBody>
          <a:bodyPr>
            <a:normAutofit/>
          </a:bodyPr>
          <a:lstStyle/>
          <a:p>
            <a:pPr algn="just"/>
            <a:endParaRPr lang="el-GR" sz="1700" dirty="0">
              <a:latin typeface="Times New Roman" panose="02020603050405020304" pitchFamily="18" charset="0"/>
              <a:cs typeface="Times New Roman" panose="02020603050405020304" pitchFamily="18" charset="0"/>
            </a:endParaRPr>
          </a:p>
          <a:p>
            <a:pPr algn="just"/>
            <a:r>
              <a:rPr lang="el-GR" sz="1700" dirty="0">
                <a:latin typeface="Times New Roman" panose="02020603050405020304" pitchFamily="18" charset="0"/>
                <a:cs typeface="Times New Roman" panose="02020603050405020304" pitchFamily="18" charset="0"/>
              </a:rPr>
              <a:t> </a:t>
            </a:r>
          </a:p>
          <a:p>
            <a:pPr algn="just"/>
            <a:r>
              <a:rPr lang="el-GR" sz="17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Άμεση</a:t>
            </a:r>
            <a:r>
              <a:rPr lang="el-GR" sz="17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Αντιπροσωπευτική</a:t>
            </a:r>
          </a:p>
          <a:p>
            <a:pPr algn="just"/>
            <a:r>
              <a:rPr lang="el-GR" sz="17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Ή</a:t>
            </a:r>
            <a:r>
              <a:rPr lang="el-GR" sz="17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Κοινοβουλευτική</a:t>
            </a:r>
            <a:r>
              <a:rPr lang="el-GR" sz="1700" dirty="0">
                <a:latin typeface="Times New Roman" panose="02020603050405020304" pitchFamily="18" charset="0"/>
                <a:cs typeface="Times New Roman" panose="02020603050405020304" pitchFamily="18" charset="0"/>
              </a:rPr>
              <a:t>  </a:t>
            </a:r>
          </a:p>
          <a:p>
            <a:pPr algn="just"/>
            <a:r>
              <a:rPr lang="el-GR" sz="17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Συμμετοχική</a:t>
            </a:r>
            <a:r>
              <a:rPr lang="el-GR" sz="17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Δημοκρατία</a:t>
            </a:r>
          </a:p>
          <a:p>
            <a:pPr algn="just"/>
            <a:r>
              <a:rPr lang="el-GR" sz="17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Δημοκρατία</a:t>
            </a:r>
            <a:r>
              <a:rPr lang="el-GR" sz="1700" dirty="0">
                <a:latin typeface="Times New Roman" panose="02020603050405020304" pitchFamily="18" charset="0"/>
                <a:cs typeface="Times New Roman" panose="02020603050405020304" pitchFamily="18" charset="0"/>
              </a:rPr>
              <a:t>	</a:t>
            </a:r>
          </a:p>
        </p:txBody>
      </p:sp>
      <p:pic>
        <p:nvPicPr>
          <p:cNvPr id="14338" name="Picture 2" descr="Η εικόνα της σύγχρονης Δημοκρατίας | OffLine Post">
            <a:extLst>
              <a:ext uri="{FF2B5EF4-FFF2-40B4-BE49-F238E27FC236}">
                <a16:creationId xmlns:a16="http://schemas.microsoft.com/office/drawing/2014/main" id="{08CEA176-4C36-45AD-BA7E-705030A09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634" y="3360"/>
            <a:ext cx="6798366" cy="33687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Χάρτινη» Δημοκρατία &gt; Ανεξάρτητος-νέα του ν. Σερρών">
            <a:extLst>
              <a:ext uri="{FF2B5EF4-FFF2-40B4-BE49-F238E27FC236}">
                <a16:creationId xmlns:a16="http://schemas.microsoft.com/office/drawing/2014/main" id="{15861028-9FD8-488C-9BA1-9BF517A67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634" y="3201084"/>
            <a:ext cx="6798366" cy="3656916"/>
          </a:xfrm>
          <a:prstGeom prst="rect">
            <a:avLst/>
          </a:prstGeom>
          <a:noFill/>
          <a:extLst>
            <a:ext uri="{909E8E84-426E-40DD-AFC4-6F175D3DCCD1}">
              <a14:hiddenFill xmlns:a14="http://schemas.microsoft.com/office/drawing/2010/main">
                <a:solidFill>
                  <a:srgbClr val="FFFFFF"/>
                </a:solidFill>
              </a14:hiddenFill>
            </a:ext>
          </a:extLst>
        </p:spPr>
      </p:pic>
      <p:sp>
        <p:nvSpPr>
          <p:cNvPr id="9" name="Βέλος: Κάτω 8">
            <a:extLst>
              <a:ext uri="{FF2B5EF4-FFF2-40B4-BE49-F238E27FC236}">
                <a16:creationId xmlns:a16="http://schemas.microsoft.com/office/drawing/2014/main" id="{4A843AD1-FCEF-438E-9C6C-46A3B5A58FFA}"/>
              </a:ext>
            </a:extLst>
          </p:cNvPr>
          <p:cNvSpPr/>
          <p:nvPr/>
        </p:nvSpPr>
        <p:spPr>
          <a:xfrm rot="2181354">
            <a:off x="868324" y="1646812"/>
            <a:ext cx="914400" cy="1073426"/>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Βέλος: Κάτω 11">
            <a:extLst>
              <a:ext uri="{FF2B5EF4-FFF2-40B4-BE49-F238E27FC236}">
                <a16:creationId xmlns:a16="http://schemas.microsoft.com/office/drawing/2014/main" id="{1CDF008F-957B-4ED5-B045-B4CEC0CF072C}"/>
              </a:ext>
            </a:extLst>
          </p:cNvPr>
          <p:cNvSpPr/>
          <p:nvPr/>
        </p:nvSpPr>
        <p:spPr>
          <a:xfrm rot="19040458">
            <a:off x="3076581" y="1648054"/>
            <a:ext cx="914400" cy="1073426"/>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93582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CA312CE-A23B-44D2-B81E-4AE86D085FB1}"/>
              </a:ext>
            </a:extLst>
          </p:cNvPr>
          <p:cNvSpPr>
            <a:spLocks noGrp="1"/>
          </p:cNvSpPr>
          <p:nvPr>
            <p:ph type="title"/>
          </p:nvPr>
        </p:nvSpPr>
        <p:spPr>
          <a:xfrm>
            <a:off x="253116" y="168965"/>
            <a:ext cx="4797287" cy="1182757"/>
          </a:xfrm>
        </p:spPr>
        <p:txBody>
          <a:bodyPr>
            <a:normAutofit/>
          </a:bodyPr>
          <a:lstStyle/>
          <a:p>
            <a:pPr algn="ctr"/>
            <a:r>
              <a:rPr lang="el-GR" sz="3200" dirty="0">
                <a:latin typeface="Times New Roman" panose="02020603050405020304" pitchFamily="18" charset="0"/>
                <a:cs typeface="Times New Roman" panose="02020603050405020304" pitchFamily="18" charset="0"/>
              </a:rPr>
              <a:t>Άμεση ή Συμμετοχική Δημοκρατία</a:t>
            </a:r>
          </a:p>
        </p:txBody>
      </p:sp>
      <p:sp>
        <p:nvSpPr>
          <p:cNvPr id="6" name="Θέση κειμένου 5">
            <a:extLst>
              <a:ext uri="{FF2B5EF4-FFF2-40B4-BE49-F238E27FC236}">
                <a16:creationId xmlns:a16="http://schemas.microsoft.com/office/drawing/2014/main" id="{C5803249-AAE2-49EF-B15D-BD5D55165593}"/>
              </a:ext>
            </a:extLst>
          </p:cNvPr>
          <p:cNvSpPr>
            <a:spLocks noGrp="1"/>
          </p:cNvSpPr>
          <p:nvPr>
            <p:ph type="body" sz="half" idx="2"/>
          </p:nvPr>
        </p:nvSpPr>
        <p:spPr>
          <a:xfrm>
            <a:off x="92765" y="1060173"/>
            <a:ext cx="5128592" cy="5337313"/>
          </a:xfrm>
        </p:spPr>
        <p:txBody>
          <a:bodyPr>
            <a:normAutofit/>
          </a:bodyPr>
          <a:lstStyle/>
          <a:p>
            <a:pPr marL="285750" indent="-285750" algn="just">
              <a:buFont typeface="Arial" panose="020B0604020202020204" pitchFamily="34" charset="0"/>
              <a:buChar char="•"/>
            </a:pPr>
            <a:endParaRPr lang="el-GR"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Το πολίτευμα εκείνο στο οποίο, ο λαός ασκεί την εξουσία και την λήψη των πολιτικών αποφάσεων άμεσα συμμετέχοντας σε λαϊκές συνελεύσεις .</a:t>
            </a:r>
          </a:p>
          <a:p>
            <a:pPr marL="285750" indent="-285750" algn="jus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Εφαρμόστηκε στην Αρχαία Ελλάδα με την Εκκλησία του Δήμου στην Αθήνα καθώς όμως και την Απέλλα στη Σπάρτη. </a:t>
            </a:r>
          </a:p>
        </p:txBody>
      </p:sp>
      <p:pic>
        <p:nvPicPr>
          <p:cNvPr id="12290" name="Picture 2" descr="Πώς εκλέγανε οι Αθηναίοι τους άρχοντες τους – ΔΗΜΟΚΡΑΤΙΑ | «Ο σημερινός  'πολίτης' είναι πελάτης, είναι ένας υπάκουος υπήκοος…»">
            <a:extLst>
              <a:ext uri="{FF2B5EF4-FFF2-40B4-BE49-F238E27FC236}">
                <a16:creationId xmlns:a16="http://schemas.microsoft.com/office/drawing/2014/main" id="{A4C8D40C-2D9B-418C-BFEA-F33924F1D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708" y="0"/>
            <a:ext cx="6810292" cy="318243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4.bp.blogspot.com/-PR3FHbIZvaQ/UbzqM7GmsWI/AAAAAAAAENs/r1CJ-m6yooY/s320/1.jpg">
            <a:extLst>
              <a:ext uri="{FF2B5EF4-FFF2-40B4-BE49-F238E27FC236}">
                <a16:creationId xmlns:a16="http://schemas.microsoft.com/office/drawing/2014/main" id="{6F40D3AF-0F1A-4D78-B324-ED99E037B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711" y="3182430"/>
            <a:ext cx="2948289" cy="364294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περί ... παιδείας - Σπάρτη: Η κοινωνία και το πολίτευμα.">
            <a:extLst>
              <a:ext uri="{FF2B5EF4-FFF2-40B4-BE49-F238E27FC236}">
                <a16:creationId xmlns:a16="http://schemas.microsoft.com/office/drawing/2014/main" id="{0457A07D-D23C-40F8-9839-51BB92943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08" y="3182431"/>
            <a:ext cx="3958590" cy="367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2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45EBC5E-75EA-48BB-8D15-0F7F01939EF6}"/>
              </a:ext>
            </a:extLst>
          </p:cNvPr>
          <p:cNvSpPr>
            <a:spLocks noGrp="1"/>
          </p:cNvSpPr>
          <p:nvPr>
            <p:ph type="title"/>
          </p:nvPr>
        </p:nvSpPr>
        <p:spPr>
          <a:xfrm>
            <a:off x="723900" y="182217"/>
            <a:ext cx="3855720" cy="1063487"/>
          </a:xfrm>
        </p:spPr>
        <p:txBody>
          <a:bodyPr>
            <a:normAutofit/>
          </a:bodyPr>
          <a:lstStyle/>
          <a:p>
            <a:pPr algn="ctr"/>
            <a:r>
              <a:rPr lang="el-GR" sz="3600" dirty="0">
                <a:latin typeface="Times New Roman" panose="02020603050405020304" pitchFamily="18" charset="0"/>
                <a:cs typeface="Times New Roman" panose="02020603050405020304" pitchFamily="18" charset="0"/>
              </a:rPr>
              <a:t>Θεσμοί Άμεσης Δημοκρατίας</a:t>
            </a:r>
          </a:p>
        </p:txBody>
      </p:sp>
      <p:sp>
        <p:nvSpPr>
          <p:cNvPr id="9" name="Θέση κειμένου 8">
            <a:extLst>
              <a:ext uri="{FF2B5EF4-FFF2-40B4-BE49-F238E27FC236}">
                <a16:creationId xmlns:a16="http://schemas.microsoft.com/office/drawing/2014/main" id="{38A801D8-A1EF-4A68-AE9B-628AEE230CDF}"/>
              </a:ext>
            </a:extLst>
          </p:cNvPr>
          <p:cNvSpPr>
            <a:spLocks noGrp="1"/>
          </p:cNvSpPr>
          <p:nvPr>
            <p:ph type="body" sz="half" idx="2"/>
          </p:nvPr>
        </p:nvSpPr>
        <p:spPr>
          <a:xfrm>
            <a:off x="0" y="1245705"/>
            <a:ext cx="5280660" cy="5612294"/>
          </a:xfrm>
        </p:spPr>
        <p:txBody>
          <a:bodyPr>
            <a:normAutofit/>
          </a:bodyPr>
          <a:lstStyle/>
          <a:p>
            <a:pPr algn="just"/>
            <a:r>
              <a:rPr lang="el-GR" sz="2400" dirty="0">
                <a:latin typeface="Times New Roman" panose="02020603050405020304" pitchFamily="18" charset="0"/>
                <a:cs typeface="Times New Roman" panose="02020603050405020304" pitchFamily="18" charset="0"/>
              </a:rPr>
              <a:t>               1. «ΔΗΜΟΨΗΦΙΣΜΑ»</a:t>
            </a:r>
          </a:p>
          <a:p>
            <a:pPr algn="just"/>
            <a:r>
              <a:rPr lang="el-GR" sz="2400" dirty="0">
                <a:latin typeface="Times New Roman" panose="02020603050405020304" pitchFamily="18" charset="0"/>
                <a:cs typeface="Times New Roman" panose="02020603050405020304" pitchFamily="18" charset="0"/>
              </a:rPr>
              <a:t>Οι πολίτες ψηφίζουν και αποφασίζουν με ένα «Ναι» ή με ένα «Όχι» για ένα συγκεκριμένο θέμα. </a:t>
            </a:r>
          </a:p>
          <a:p>
            <a:pPr algn="just"/>
            <a:r>
              <a:rPr lang="el-GR" sz="2400" dirty="0">
                <a:latin typeface="Times New Roman" panose="02020603050405020304" pitchFamily="18" charset="0"/>
                <a:cs typeface="Times New Roman" panose="02020603050405020304" pitchFamily="18" charset="0"/>
              </a:rPr>
              <a:t>Το Σύνταγμά μας προβλέπει δύο τύπους δημοψηφίσματος:</a:t>
            </a:r>
          </a:p>
          <a:p>
            <a:pPr algn="just"/>
            <a:r>
              <a:rPr lang="el-GR" sz="2400" dirty="0">
                <a:latin typeface="Times New Roman" panose="02020603050405020304" pitchFamily="18" charset="0"/>
                <a:cs typeface="Times New Roman" panose="02020603050405020304" pitchFamily="18" charset="0"/>
              </a:rPr>
              <a:t>              Για κρίσιμα εθνικά θέματα</a:t>
            </a:r>
          </a:p>
          <a:p>
            <a:pPr algn="just"/>
            <a:r>
              <a:rPr lang="el-GR" sz="2400" dirty="0">
                <a:latin typeface="Times New Roman" panose="02020603050405020304" pitchFamily="18" charset="0"/>
                <a:cs typeface="Times New Roman" panose="02020603050405020304" pitchFamily="18" charset="0"/>
              </a:rPr>
              <a:t>              Για ψηφισμένα νομοσχέδια, όπου ρυθμίζουν ένα σοβαρό κοινωνικό ζήτημα</a:t>
            </a:r>
          </a:p>
        </p:txBody>
      </p:sp>
      <p:sp>
        <p:nvSpPr>
          <p:cNvPr id="10" name="Βέλος: Δεξιό 9">
            <a:extLst>
              <a:ext uri="{FF2B5EF4-FFF2-40B4-BE49-F238E27FC236}">
                <a16:creationId xmlns:a16="http://schemas.microsoft.com/office/drawing/2014/main" id="{DED53CD3-4448-4059-810D-01E883074A07}"/>
              </a:ext>
            </a:extLst>
          </p:cNvPr>
          <p:cNvSpPr/>
          <p:nvPr/>
        </p:nvSpPr>
        <p:spPr>
          <a:xfrm>
            <a:off x="180727" y="1245704"/>
            <a:ext cx="834886" cy="380998"/>
          </a:xfrm>
          <a:prstGeom prst="rightArrow">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dirty="0"/>
          </a:p>
        </p:txBody>
      </p:sp>
      <p:cxnSp>
        <p:nvCxnSpPr>
          <p:cNvPr id="13" name="Γραμμή σύνδεσης: Γωνιώδης 12">
            <a:extLst>
              <a:ext uri="{FF2B5EF4-FFF2-40B4-BE49-F238E27FC236}">
                <a16:creationId xmlns:a16="http://schemas.microsoft.com/office/drawing/2014/main" id="{364BDF05-C28E-4EED-A95F-D8FBC3E92FE2}"/>
              </a:ext>
            </a:extLst>
          </p:cNvPr>
          <p:cNvCxnSpPr>
            <a:cxnSpLocks/>
          </p:cNvCxnSpPr>
          <p:nvPr/>
        </p:nvCxnSpPr>
        <p:spPr>
          <a:xfrm>
            <a:off x="180727" y="4147932"/>
            <a:ext cx="958963" cy="397567"/>
          </a:xfrm>
          <a:prstGeom prst="bentConnector3">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6" name="Γραμμή σύνδεσης: Γωνιώδης 15">
            <a:extLst>
              <a:ext uri="{FF2B5EF4-FFF2-40B4-BE49-F238E27FC236}">
                <a16:creationId xmlns:a16="http://schemas.microsoft.com/office/drawing/2014/main" id="{BB0F193C-2C39-43BA-9685-0206F48AE94F}"/>
              </a:ext>
            </a:extLst>
          </p:cNvPr>
          <p:cNvCxnSpPr>
            <a:cxnSpLocks/>
          </p:cNvCxnSpPr>
          <p:nvPr/>
        </p:nvCxnSpPr>
        <p:spPr>
          <a:xfrm>
            <a:off x="28323" y="4346715"/>
            <a:ext cx="987290" cy="795128"/>
          </a:xfrm>
          <a:prstGeom prst="bentConnector3">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pic>
        <p:nvPicPr>
          <p:cNvPr id="10244" name="Picture 4" descr="https://upload.wikimedia.org/wikipedia/el/thumb/e/e4/Athenaiki_1974_plebiscite.jpg/300px-Athenaiki_1974_plebiscite.jpg">
            <a:extLst>
              <a:ext uri="{FF2B5EF4-FFF2-40B4-BE49-F238E27FC236}">
                <a16:creationId xmlns:a16="http://schemas.microsoft.com/office/drawing/2014/main" id="{5B465CA3-47B3-455F-AADC-4BDF417E3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012" y="1"/>
            <a:ext cx="3523586" cy="461942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6" descr="data:image/png;base64,iVBORw0KGgoAAAANSUhEUgAAAOgAAACECAYAAACan2dZAAAclElEQVR4Xu2dd3xUxdrHn9mW7KZXIFQhNEUMKhEQqYKIQa4iCQRiwQsIaEAioICXcDUWikhTbESKBCwgKEVA5AIiTUKoCTWUkJ5sNtlN2TLvZ5Y9vMdlN9ndbDnn7Kx/gOzMPPP8Zr47c+bMPIOAfqgCVAHOKoA4WzNaMaoAVQAooLQTUAU4rAAFlMONQ6tGFaCA0j5AFeCwAl4DKMbYDwBaAkAzAIgAgGAACAAAXwCQstooCgDOAkChKe0u8neEUDmH25FWTaAKCBJQjHF3AOgGAF21mspHRSJxe5HUJ7C2rKi6uvi2oaakCNcqS0XaSqVYp6mShj3UQ6Zp3wbWnFgDHSI6QGVtpToqMEofFRBlaBrQVBSiCPHRaDUlCFCZWCQ+EeQbdAIATgLATYRQnkD7BnWLAwoIAlCMcU8AGKCtUg2VyBWPVhflV5aePopLMw8HKXPOSFXXsqG60DpHD0yZByVP94X+X/S32iTNAptBx4iOMKTjEGgR1ELdvWV3rUwsUwb5BlWEyEN+AoDbCKFvONCmtAoCUoC3gGKMn9YU3HhV6hc0uFZZhvMP7hAVHNzlX3ziIGirVHY1kS2AWipQhEQwqP0gAq32+Qefrwn3C8d6g35PgE/ALwihNXZVQqiJZ8BIQBAGegAQQSkshB+c7ero0aObaEGyWW/Ak7dsWp/l7PI9WR6vAMUYx9SUFU2S+MgT1Hm5+NrPa4Lz9m2DquuXG6Who4CaG70v9D5I6ZMCsS1jy+5vcr9EJBJ9K5fIv0UIZTaqgnzMnArBoIZDgKAVYPADbHylpwYRXAcF9IZUULLdGpGY9JQIQ7KvBOLXrVunJt9Z+jdLUpB0YICOP21ct8wWqZKSkvxqdPA9BhgKACV6A36SgP1cwtiHxCK0FwDCAcGqHzesm2Re3guJSZ8DhtfY+Yh9hIGsVRAndxAfdDqdvxYk+wGgE0Yw5KcN636z1R+2TV4AijGOry66/Y5Y6tPhyg9fS3O3rpWqrl6wpS1sSuMsQNnGOkd2hnmD5uEn2z+pwYDPhyvCFyGEvrepQkJINBPOAoYHrLhyDhZCF/Pv2KAZR0UkSZWL4S0GWGfJwrZjhAvgX8ROtQ59pTcYPiawEhAxwM8ELMYuk5aAewdm0SwkwXNAByskoBuXkZFROGJUUrIxvQhyyI+GAeP/iUUoUS6B/7LLt9UXTgOKMZ5Qpyqfq76V65+9emHIje0bbfXLrnSuAJRdgVExo2BG3xnKtqFtK4PlwWkIoS/sqiDfEpNpLYbVgMDfYtURVAKGVy1Nd18YnfSx3oA3kE5N/iSwkE6PECy1UFa22AAj9SLjtLkTAGRLQdevxiBuyoyEzIhmDXIGOinWpbJ/ECyNyqYRNvHHjHWz2H83nwkQMM0BxQj2kR8CS6Nyfc3LSUAxxuPqVOVpqpwzsrOfvRdaeOR3l3ZRVwPKVH5g9ECYM3BORbeobppgefBchNBqlzrmqcJT4DVA8BkgqzvVDIBgCiyAVeZVND1P7scYPmdPWZkRSy7B46vqcDQBmIBiCST26GeEWwSdzcFgTXNjyRTXV6QvMAfUElDMdNYS+OwpLHuKixC8AhhG4juv72Y29KPB2SkuWfipLS9Zor55tcnpJbODC4/sc0sXcxegbFDTnkqriA6Pzg/zC5uOENrpFkfdZWQmvAYYVhonepY+GMh/k2HxvYCS5Mwoyl7wsQaoMX1i0ucIQyvy7Ef+v1oPi8iISKac7HyWRlECKkkv1sNKvRimMFNqS+CzYTeNoJ9JQfc8M7W19ENA6kPyiRAEYAQtjCM1SKYzs4OGmoQTIyjGuEVdeclyg043IPPj6YGumspaE8PdgDL1IFPfT+I+qZRJZHvDFGHJCKFbDTUYL76/s3L7DWDjRpB7PxiqAME4ayu69gBqfOYTQQ7zrMiMjAYEy5iFGfORkHlOJCM0GbF1IFkNOngdS1Bavc+gpudLdj7y7ElGXmyAC5YWqZjy9Uj/hgjEM3gHKMZ4or6udumldUv1WYveVniiA3oKUMbXtCFpOKVPSp2PxGeqYJ5PZxinc5YXiRCcgwX3LhIxetgD6D9WXgFKDAbDMJFY9BIZUU2rtMbnUjLKMeWbreICs8pqaRWXPQKT/KzVX2M+gx4X3F35NRnAGKYysN4z3UawlBdTXIxx05rSorW1pQXdj80dH1x25rgn2DTa9DSgpA6xLWPhyxe+rIgKjDoS4RfxMkKowGOCOMMwec2igUNggNYA4AfI+KJFDRhugN+9r1mcYZKUwUxZmSmus8r1VDkemeJijJ/VadRrLmeslHlq1GQLzgVA2aPp1N5TK/xkfi8hhLZ5qmM4zS6Z7hogDMQAgF2zUYFdVwpoI1tOq66cjw36t47MGKu4vX97I0tzTnYuAUo8eqbzM7B+9HpNsG/wBwihNOd4SUvhowJuHUGrC279qinMe/xQ8ojg+vbGultIrgFK/G8e1Bw2J21Wtgtv90e4X/jz7taE2uOGAm4B1Pi8WZy/J//Q7nbHZr8i54br/18LLgLK1C49Pl0Td39cTrgifCjvn0u51vA8qI/LAcUYd6pTlu69uH5F83Mr53NSEi4DSgSbN2geTOs97WawPHgwQiibkyLSSrlEAZcCSja3aysr9p1dPi/kom37mF3iZEOFch1QUv/k3snw/pD3SwNkAU8ihE415BP9XhgKuAxQE5wHshbNDLjy/VecVosPgBIBJzw2ARYPW6z0l/n35wukG++HkUgPYYY7Jz1KR+U4/7iZeecyvnu0snGA0x3RQuVcAiiZ1uqr1QcyP5oewXU4iSZ8AZSBdNGwRWQk7c3l6W56GwiW+6JDCKAVJsfNCJ/kPSjA9eoa3PuV3H8eNyO+mW9QcOR4VkOnYNhHw5gjZWYbF+7Z2MBwY75t0Fq+u0fSTEfWGnNe1emAkgUhrVr119ml/2nD5Wkt+8eKT4Ay093UQak3Q+QhsVxdONrYCVnfSQRwblQ2vue4GRtQ9tEuZ4165vAy9kQI9SU2yO4fa3YtbZJnbxk0PxXDnI4hf9ZhSQJTvr2+OB3QuorSEzlrlz/C1QUhSwLxDVDiQ+qgVJjca/KpSP9IEnuJU5+NHcleXONJHYvHzRBAJRbhV0ed/+d09y4wYtSUvX/WfKQCgG16BJliDPNMx8zI+LzKtM/VeEiabKfDCG7o9XgVs+neBNkAAHjWmM80wrF/GJi9s8z5TiKs0b4eRur0OJOcASUnasjGe/NzpeSYmQzpNpG9uQygGKPPRYA/ZJdnT2M5FVBNcf62wsN7+x6d9WKgPZXwdFo+Ako0+zbhW01c57jfuPaeNKMjvIYAWT9uhsGAAE9JyPnnaRYCCgJQYYD32REN2COVab/sJr0BJzBnRZnN8v/Y93onysGn7H24JkDv/huTnvwYMM+s5qdU2H3T0smYu2dVWREY2FNckh9huIUBppG/M9EbbO3zTgOU7BBSXT6fvCehBwlnyasPXwElIh9946gytmUsidbAmR1HmzrCaxjQSkDWj5thwJNHmwNKwokAADm7yT6lwgbPfIRj0inEcIgdscAiTGahURjwjaOeKTwJAOQAoJPMKFkfoOzFKEvPy3ejLgA+Z0BAIkGCPaFZjHA7gySyt1ZbVZGxM66Lgks7hGz1jc+AtghqAWdTzmqCfINGIYR+sdVnV6Yzrtwa0Df4TtxhS58qwHic+Youe6pp3FNrCkHCfkZszAjKhlsikVSRkynkWJoxAoLpGdRapATyvTn07B8OSz8IzPd3Iyx4AlCyKKTTqC/8lTIqmCt7a+3tfHwGlPga1zkOMsZkkNcvnbmyaNTYRaL/BwJtMhgML4tFoneZ42MI4Ord856s86BMNAbTc+lhBKDUGfBs9sFvS6u47HzMUTBi3zyGkDmEZvbuBh8jee+NX2QMRub+KW51SeHu3J+/fZwLp1LsBZNJz3dAiR/kTOn4x8bvjvSPHOKoDs7Mx7xmAYDWxqh+ABghUGOAG9ZeszjTvlDKatQUlxy2rrh4+qNdw2N499zJbkAhAEr8yXozq6Jrs64zEUJfcqWDkhVdDBBGYp9gMZSar9xypZ5crYfDgJIwJfq62sv7xvbx8eRha2cIKxRAyaHvg5MP1sjEsvaCCZ/ijAbmcRkOA1pbVrzl6ubVg/k8tRXSFJfxhUx1J/aY+DPXXr3wmBGPVt0hQEn0vZrigo1b+0Tx6n2nNaWFMoIy/t2ee7uyWWCzBMFFC/QoKp4x7hCgNWXF2SfTkju6O/qeqyQSGqCjY0bD8uHLs8P9wzu7SjNarnsUsBtQElS67PSxxXzckOAtIyjx07SBIUWwwbHdw4fHrdgNaG1FWf7hqSObuiuotDsUEtoISjQjUew3v7j5dpA8qLk7NKQ2XKOAXYCSu1JKjh/48PcX+4W6pjqeKVWIgBIl903cV9G/XX9OvXbxTAvz16pdgNZWlN04PDW+pavvSnG3nEIFlIyiPyT9cDNUEdrK3ZpSe85RwGZAyRWA5eczV+0e8UiIc0xzpxShAkoU/nvq38qHmz880auuPuRO12p0TWwGVFOYl3lqwVsxQlm5ZSsnZEDJiu6y4cuOR/hHxDa6t9AC3K6ATYCS+EJ15aV/bukV4ZG7U1ytipABJdqVpJaowxRhJEQKDTbm6s7k5PJtArS6tPCLaz+mv3J6yTtSJ9vnRHFCBzTtqTTDm33fXKGQKqZyQnBaCZsVsAlQbZVKuSe+R5Azr523uYZuSCh0QDtHdoZjyceUAT4Bgls/cEP38KiJBgEl2/oqLp7ZsGv4Q7w+sVKfykIHlPie9WaWsmuzrol0+59HebPbeIOAqvOv/3hx7bIROemf2F04XzJ4A6DT+0yHdwe+uz5EEZLEl3ah9bQh5EmdSqnaPbJ7QNX1y4LVyxsAjQ6PhlPTTin9ffzpNJdHPbneERRj3LPyxtXfdjwVbS22DI9ctV5VbwCUeH/l7SuqtqFthyCE/hJEw3mBEw0BOufS+hWzT6YlC/L1CtO+3gLokmeXaKf1njafSxEAvYCxRrlYL6B1KuXhIzPH9uRrMDBblfEWQMnFwOnx6Sci/SO726oNTedZBeoF1KDT1m7pES7TVqk8W0sXW/cWQAN9A8mmBa1MLJO5WFJavJMUsAooxri7puDmzl/6tw5zki3OFuMtgLKeQ8kVhsc52yC0YncVqA/QCTd/+zHt8LT4cKHr5U2Afjf6O3Vit0RykPsLoberEPyrD9AVpz6aPiFnzaeC3N7HbjxvApRcBDx/8Pz0EHnIOCF0YKH7YBXQOrXqyJ9Tnn9MaGc/LTWoNwFKzohuHLPxVIR/BOduRRM6bI74ZxVQXbW6dPuQjqF8vGvFXiG8CdDmQc0hZ0YO3bBgbyfxUHqLgGKM/bBer/y+i1TioXq51aw3AUqE1X6k1UlEkhCEUJVbhabG7FbAGqCdaorzj23t01zQO4gYtbwNUFPcXHI7d7bdPYZmcKsC1gDtX3buxM97XogVRGDqhhT1NkBNYVCeRwj90ZA29HvPKmAN0Pj8Azu/ODDxGcEeMfPWVVzi9/Zx21VDOw0dT+MUeRY+W6xbA3RC7rbvFhydlRRkSyF8T+NtI+g38d/Ujnt0XDKXbkHjex9yVf2tAZpyacPK1JPvveHvKsNcKtfbADVtmn8HIbSYS+1A63KvAtYAnZP99cdzsxa/4+sNonkboCRG0eyBs/9DT7Vwv3dbAzT13Mr/vnt2RSq5d1XwHwJo6Ivjofn73nFLQuqgVJg3aF4qQmi+4BuX5w5SQAEg9MFYiJnxsT6062Pi8+WX9J8e/FS8+vhqnjet9epTQPnTtHSKy2or/5ZtofWwMdA2YSIGua9h1/X94rd3vA2XSi7xp0VtqCmd4togEkeS0EUiKw3R9PHBcN9zLxtaDU0Q5ZXd0H198ltJ6p5UjjRb46qxZNgS7bQnptFFosbJ6Jbc9DVLAzJL/QONo2q70ZMMiuat0dHCU+iDfR/ArpxdbmkgVxhJT0jXvPzIy9PpkTNXqOvcMulGBTv0DLn/4Tuwxo/HVVqN/ofsrZI3tr4BtbpaO0rxfFK6UcHzbWBrDehWP1uVMkvXckg8tEuYoI94pLf4YvkV3dI/l0lW/bXKwdLcm41u9XOv3o2xRjfLN0Y9AFA0awWtnx0D0aMnGZDCD/bePCSavWs2nC0428iSXZedbpZ3nbbOLpkeN3OiopE9BkDbEeP0rZ5OEBcq83Srs9ZL5uya40QLzilK+6FWLxFLghBCaueUSEtxlQL0wLYLlBXLFdBm2BiITpys928VLTpRdAY+2v8R2npuqwus2Vdki6AWcGHGBXqRkn2yeSw1DXniYumDO3a9s7CUMAFrdLWGLVd2iN/c+iYoa5Qutmy5eBLyJGNMxqlI/0ga8sQjLWCfURo0zD69GpW6xaDnoN2oSbomj/WTXCm9oltx5HPJ0kNLG1WmvZlp0DB7FfNsehp20wP6yyOjjKNqdOIUgzgwEP649Zdo3u55cPyW60PVmsJuknegX3rAdWrSTgXqD1ydf3PnLwOEH7jaTs2cmjzi0SfgvpHjda2HJkhKVAW6tWc2SWZsn+FUG+zCTBco0cDVLlPYuQXTqx+cq6fDpYmkMuOo2n7s67qAtp3EWcXn8cL/LRRtytrkcJnmGY1XP8wr0cok9OoHp4nq4oLqvzypsuLPIzPG9BL65Uku1tju4gPbdYY2w1/EbePHQx3oDb9c3SNO+TUFCioL7C6LnSGucxysjl9NL09qlIruzdzw9YMbVr7tLZEV3Cu9bdai+g+D9omTtU16DZLmllzWrTrxjWTB/gW2ZTZLRa8fdEg2j2ZqCNCeVTev7do+uJ1XRPfzaEs0YNwnNALaDBsL7cZMMchCw+Hg7WOi+Xvmw6HcQzZXm17ga7NUnElYL6CklnUqpWr3yO4BVdcvc6bS3l6R8Jie0DZ+vLbV0FFSpbpU9935nyRTt02tV5bo8GjInJZJNyjwrPM0CKg6//qPF9cuG5GT/gnPXPOC6iJkHFWjx07RBXV4UHKuNEe/+MAn4nUn193jfEqfFJg7cO76EEVIkhcoIxgXGwQUY/x0xcUzG3YNf8grYuTytWUDWreHNv96ydA2fjzSi5Fhx/U/xDO3z4Tc8lyjS1lvZim7NuuaiBDayVcfvbHeDQJKRNFWqZR74nsEqa5e8EaNeOdzsyeehnaJk7TN+8VJbxZd1m2+uF3y79h/0wuTeNeSADYBWl1a+MW1H9NfOb3kHcHfFcrDNrRaZVlgiPEo3ANT5uHK4ryNER0eShSSf97gi02AYoxj6spL/9zSK0LhDaIIzcfnjpZWygJD+iKEMoXmm9D9sQlQIoKmMC/z1IK3Ym5s3yh0TQTlX+u4RO3D7y7/2ycotKegHPMSZ2wGFGMcX34+c9XuEY+EeIk2gnBzyC9nCoKiH5hKL0riZ3PaDChxr7ai7MbhqfEtC4/8zk9vvazWTXoMgMdXbMmV+Qfe52WuC8ZduwDFGE8oOX7gw99f7BcqGAUE7MiTG/4sCOvWk1zx8IWA3RS0a3YBahpF8w9PHdm08Mg+QQvDd+fI6Nl7xZY8qX9gC7774s31txtQjPG4stPHFu9J6EE3LnC45zy56YgyrGtsCkJIuJfMcFh/Z1XNbkCJ4Zqy4uyTackd6Yqus5rBueW0emYUxMxcfFXRJKqdc0umpblbAYcAJdv/aooLNm7tE0VPubi7xWywN/x/t6p8I6Pi6bY+G8TieBKHADU+i5YVb7m6efXgrEVv080LHGrkh1I+rGk1PGmvX2TzYRyqFq2Kgwo4DCjGuIW+rvbyvrF9fMrOuD7YlYP+eVW20Ae7w8DvDtaIpLL2CKFbXuW8QJ11GFCiB8Z4YsXF0x/tGh5DF4w40EGGbDtTFtT+AXKtII3Yx4H2cEYVGgUoqUB1SeHu3J+/fZxOdZ3RHI6XQaa2bZ57+aA8vOlgx0uhObmmQKMBxRg31WnUF/5KGRVMg4t5pnmj+j0DPRdlVEj8/DshhBoXWcwzLlCrVhRoNKCmqe6z2qqKjJ1xXRTVhXlUbDcqIG/SHIZsy6qRBYYmIIS2udE0NeUGBZwCKKmnVl05X3X5fDLdwOCGVmOZGPjdQY0sJOKboLYdk91rmVpzhwJOA9T4PFpw69f8w3sHHJv9itwdlfd2G7EfpFc36TFgv19Uq6HeroVQ/XcqoEZIi26fubzpyy7nVs4Xqmac8KtL8n+10aMmnvMNpbeUcaJBXFQJpwNKFo3qlKUnzn32XvOL65a5qNreXWyHpGToMu29a1JFQC+6KCTsvuB0QE2LRp20lRWHsxbNDLny/VfCVtDN3rWLHw/d3vm0UOwr74cQynazeWrOzQq4BFATpDHayooDWYtmBlBIndOqBM6HZy8tEfn4DkIInXJOqbQULivgMkAZSPXV6t2nl8yJoNPdxnUDMq3tOv1DMnIOoXA2Tks+5XYpoHenu2rVzpz0JW3owpFjXaPL66mGzhPeviSSyv5Fp7WOacjXXC4H1ARpU62q7Ne8/TvaH531Ij2iZkdv6bX0+9stB7+QAwCjEUKFdmSlSQWggFsAZXTSFOdvq75944lDySOC6Y6j+nuPomkL6Je+92pAmw6HEEIvCaCvURccUMCtgJL6kR1H2KB/68iMsQq6d9dyi0X1i4OeizNUEoXfAoRQmgPtSrMIRAG3A2qa8j6r06jXXM5YKaOnYP7Zk2JmLKyMTpxcJ/aVv4IQ+kUg/Yy64aACHgGUeS6tKS1aW1ta0P3Y3PHB3n7oO7RrLHR/7yulPCzyuE9YkyT6vOlgjxZYNo8ByuhIDn3r62qXXlq3VO+to2nMrE/K2o+ZrBBJZSQCPD1sLTDIGuOOxwE1jaYt6spLlht0ugGZH08P9JZoga3jRusenr1UJfaV7xHL/d6iYUoa05WFmZcTgLJG06dry0uWqG9ebXJ6yexgoQbHbtJjIMTMXFjo16pdkdQvYBaNvidMuJzhFacAZYE6rk5VnqbKOSM7+9l7oUK5C4aA+cCkd8tDHuimkfgF/IcGlXZGFxZ2GZwElAXqhDpV+Vz1rVz/7NULQ/g69W09LLGu879nKeVNW9bKAoPfp8+ZwobKmd5xGlAWqPHVRbffEUt9Olz54Wtp7ta1UtXVC87UwellBbbtBO3Hvn6zzbCxASAWnZXI/ZfTKwCdLrPgC+QFoCxQY2rKiiZJfOQJ6rxcfO3nNcF5+7ZB1fXLnGgo/1bR0HLIyIr7nn9Z4xfVSiqS+qwBgO/ozdacaB5eVoJXgLIVJtdPaApuvCr1CxpcU14KBQd2iAv+/E1RfOIgaKtUbmkMqX8gRHTvW9ti0HNFTXoN8vUJChUDoK1iX98f6MKPW5pA8EZ4C6gZrOR69wHayopnJAq/R6qL8ytLs47i0szDQcqcM1LVtWxo7N5fEj0v8L6OEHL/w5URj/YpD3nwUZlvaEQIQnAIkPgPANiHEPpL8D2GOuhWBQQBqLliGOPuANANALpqNZWPikTi9iKpT2BtWVG1pigP15YWG2qVZUhbpRTrNVUSfW2tDIlEOrGvvFoaEFwtCwrV+oRF6uUhEWJpSLhcFhgchHV1KoNed0ki9/8bAE4DQCZCiN554dbu6n3GBAmopWbEGPsBQEsAaAYAEQBArqsIAABfAJCa8mjJ7YoAUAkASgAoBoB8ALiJEFJ7X/egHntaAa8B1NNCU/tUAUcUoIA6ohrNQxVwkwIUUDcJTc1QBRxRgALqiGo0D1XATQpQQN0kNDVDFXBEgf8DoR6JSCCp2pQAAAAASUVORK5CYII=">
            <a:extLst>
              <a:ext uri="{FF2B5EF4-FFF2-40B4-BE49-F238E27FC236}">
                <a16:creationId xmlns:a16="http://schemas.microsoft.com/office/drawing/2014/main" id="{20B8A67A-8DC1-44DD-9431-FAB550573774}"/>
              </a:ext>
            </a:extLst>
          </p:cNvPr>
          <p:cNvSpPr>
            <a:spLocks noChangeAspect="1" noChangeArrowheads="1"/>
          </p:cNvSpPr>
          <p:nvPr/>
        </p:nvSpPr>
        <p:spPr bwMode="auto">
          <a:xfrm>
            <a:off x="7666383" y="35476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3" name="AutoShape 8" descr="data:image/png;base64,iVBORw0KGgoAAAANSUhEUgAAAOgAAACECAYAAACan2dZAAAclElEQVR4Xu2dd3xUxdrHn9mW7KZXIFQhNEUMKhEQqYKIQa4iCQRiwQsIaEAioICXcDUWikhTbESKBCwgKEVA5AIiTUKoCTWUkJ5sNtlN2TLvZ5Y9vMdlN9ndbDnn7Kx/gOzMPPP8Zr47c+bMPIOAfqgCVAHOKoA4WzNaMaoAVQAooLQTUAU4rAAFlMONQ6tGFaCA0j5AFeCwAl4DKMbYDwBaAkAzAIgAgGAACAAAXwCQstooCgDOAkChKe0u8neEUDmH25FWTaAKCBJQjHF3AOgGAF21mspHRSJxe5HUJ7C2rKi6uvi2oaakCNcqS0XaSqVYp6mShj3UQ6Zp3wbWnFgDHSI6QGVtpToqMEofFRBlaBrQVBSiCPHRaDUlCFCZWCQ+EeQbdAIATgLATYRQnkD7BnWLAwoIAlCMcU8AGKCtUg2VyBWPVhflV5aePopLMw8HKXPOSFXXsqG60DpHD0yZByVP94X+X/S32iTNAptBx4iOMKTjEGgR1ELdvWV3rUwsUwb5BlWEyEN+AoDbCKFvONCmtAoCUoC3gGKMn9YU3HhV6hc0uFZZhvMP7hAVHNzlX3ziIGirVHY1kS2AWipQhEQwqP0gAq32+Qefrwn3C8d6g35PgE/ALwihNXZVQqiJZ8BIQBAGegAQQSkshB+c7ero0aObaEGyWW/Ak7dsWp/l7PI9WR6vAMUYx9SUFU2S+MgT1Hm5+NrPa4Lz9m2DquuXG6Who4CaG70v9D5I6ZMCsS1jy+5vcr9EJBJ9K5fIv0UIZTaqgnzMnArBoIZDgKAVYPADbHylpwYRXAcF9IZUULLdGpGY9JQIQ7KvBOLXrVunJt9Z+jdLUpB0YICOP21ct8wWqZKSkvxqdPA9BhgKACV6A36SgP1cwtiHxCK0FwDCAcGqHzesm2Re3guJSZ8DhtfY+Yh9hIGsVRAndxAfdDqdvxYk+wGgE0Yw5KcN636z1R+2TV4AijGOry66/Y5Y6tPhyg9fS3O3rpWqrl6wpS1sSuMsQNnGOkd2hnmD5uEn2z+pwYDPhyvCFyGEvrepQkJINBPOAoYHrLhyDhZCF/Pv2KAZR0UkSZWL4S0GWGfJwrZjhAvgX8ROtQ59pTcYPiawEhAxwM8ELMYuk5aAewdm0SwkwXNAByskoBuXkZFROGJUUrIxvQhyyI+GAeP/iUUoUS6B/7LLt9UXTgOKMZ5Qpyqfq76V65+9emHIje0bbfXLrnSuAJRdgVExo2BG3xnKtqFtK4PlwWkIoS/sqiDfEpNpLYbVgMDfYtURVAKGVy1Nd18YnfSx3oA3kE5N/iSwkE6PECy1UFa22AAj9SLjtLkTAGRLQdevxiBuyoyEzIhmDXIGOinWpbJ/ECyNyqYRNvHHjHWz2H83nwkQMM0BxQj2kR8CS6Nyfc3LSUAxxuPqVOVpqpwzsrOfvRdaeOR3l3ZRVwPKVH5g9ECYM3BORbeobppgefBchNBqlzrmqcJT4DVA8BkgqzvVDIBgCiyAVeZVND1P7scYPmdPWZkRSy7B46vqcDQBmIBiCST26GeEWwSdzcFgTXNjyRTXV6QvMAfUElDMdNYS+OwpLHuKixC8AhhG4juv72Y29KPB2SkuWfipLS9Zor55tcnpJbODC4/sc0sXcxegbFDTnkqriA6Pzg/zC5uOENrpFkfdZWQmvAYYVhonepY+GMh/k2HxvYCS5Mwoyl7wsQaoMX1i0ucIQyvy7Ef+v1oPi8iISKac7HyWRlECKkkv1sNKvRimMFNqS+CzYTeNoJ9JQfc8M7W19ENA6kPyiRAEYAQtjCM1SKYzs4OGmoQTIyjGuEVdeclyg043IPPj6YGumspaE8PdgDL1IFPfT+I+qZRJZHvDFGHJCKFbDTUYL76/s3L7DWDjRpB7PxiqAME4ayu69gBqfOYTQQ7zrMiMjAYEy5iFGfORkHlOJCM0GbF1IFkNOngdS1Bavc+gpudLdj7y7ElGXmyAC5YWqZjy9Uj/hgjEM3gHKMZ4or6udumldUv1WYveVniiA3oKUMbXtCFpOKVPSp2PxGeqYJ5PZxinc5YXiRCcgwX3LhIxetgD6D9WXgFKDAbDMJFY9BIZUU2rtMbnUjLKMeWbreICs8pqaRWXPQKT/KzVX2M+gx4X3F35NRnAGKYysN4z3UawlBdTXIxx05rSorW1pQXdj80dH1x25rgn2DTa9DSgpA6xLWPhyxe+rIgKjDoS4RfxMkKowGOCOMMwec2igUNggNYA4AfI+KJFDRhugN+9r1mcYZKUwUxZmSmus8r1VDkemeJijJ/VadRrLmeslHlq1GQLzgVA2aPp1N5TK/xkfi8hhLZ5qmM4zS6Z7hogDMQAgF2zUYFdVwpoI1tOq66cjw36t47MGKu4vX97I0tzTnYuAUo8eqbzM7B+9HpNsG/wBwihNOd4SUvhowJuHUGrC279qinMe/xQ8ojg+vbGultIrgFK/G8e1Bw2J21Wtgtv90e4X/jz7taE2uOGAm4B1Pi8WZy/J//Q7nbHZr8i54br/18LLgLK1C49Pl0Td39cTrgifCjvn0u51vA8qI/LAcUYd6pTlu69uH5F83Mr53NSEi4DSgSbN2geTOs97WawPHgwQiibkyLSSrlEAZcCSja3aysr9p1dPi/kom37mF3iZEOFch1QUv/k3snw/pD3SwNkAU8ihE415BP9XhgKuAxQE5wHshbNDLjy/VecVosPgBIBJzw2ARYPW6z0l/n35wukG++HkUgPYYY7Jz1KR+U4/7iZeecyvnu0snGA0x3RQuVcAiiZ1uqr1QcyP5oewXU4iSZ8AZSBdNGwRWQk7c3l6W56GwiW+6JDCKAVJsfNCJ/kPSjA9eoa3PuV3H8eNyO+mW9QcOR4VkOnYNhHw5gjZWYbF+7Z2MBwY75t0Fq+u0fSTEfWGnNe1emAkgUhrVr119ml/2nD5Wkt+8eKT4Ay093UQak3Q+QhsVxdONrYCVnfSQRwblQ2vue4GRtQ9tEuZ4165vAy9kQI9SU2yO4fa3YtbZJnbxk0PxXDnI4hf9ZhSQJTvr2+OB3QuorSEzlrlz/C1QUhSwLxDVDiQ+qgVJjca/KpSP9IEnuJU5+NHcleXONJHYvHzRBAJRbhV0ed/+d09y4wYtSUvX/WfKQCgG16BJliDPNMx8zI+LzKtM/VeEiabKfDCG7o9XgVs+neBNkAAHjWmM80wrF/GJi9s8z5TiKs0b4eRur0OJOcASUnasjGe/NzpeSYmQzpNpG9uQygGKPPRYA/ZJdnT2M5FVBNcf62wsN7+x6d9WKgPZXwdFo+Ako0+zbhW01c57jfuPaeNKMjvIYAWT9uhsGAAE9JyPnnaRYCCgJQYYD32REN2COVab/sJr0BJzBnRZnN8v/Y93onysGn7H24JkDv/huTnvwYMM+s5qdU2H3T0smYu2dVWREY2FNckh9huIUBppG/M9EbbO3zTgOU7BBSXT6fvCehBwlnyasPXwElIh9946gytmUsidbAmR1HmzrCaxjQSkDWj5thwJNHmwNKwokAADm7yT6lwgbPfIRj0inEcIgdscAiTGahURjwjaOeKTwJAOQAoJPMKFkfoOzFKEvPy3ejLgA+Z0BAIkGCPaFZjHA7gySyt1ZbVZGxM66Lgks7hGz1jc+AtghqAWdTzmqCfINGIYR+sdVnV6Yzrtwa0Df4TtxhS58qwHic+Youe6pp3FNrCkHCfkZszAjKhlsikVSRkynkWJoxAoLpGdRapATyvTn07B8OSz8IzPd3Iyx4AlCyKKTTqC/8lTIqmCt7a+3tfHwGlPga1zkOMsZkkNcvnbmyaNTYRaL/BwJtMhgML4tFoneZ42MI4Ord856s86BMNAbTc+lhBKDUGfBs9sFvS6u47HzMUTBi3zyGkDmEZvbuBh8jee+NX2QMRub+KW51SeHu3J+/fZwLp1LsBZNJz3dAiR/kTOn4x8bvjvSPHOKoDs7Mx7xmAYDWxqh+ABghUGOAG9ZeszjTvlDKatQUlxy2rrh4+qNdw2N499zJbkAhAEr8yXozq6Jrs64zEUJfcqWDkhVdDBBGYp9gMZSar9xypZ5crYfDgJIwJfq62sv7xvbx8eRha2cIKxRAyaHvg5MP1sjEsvaCCZ/ijAbmcRkOA1pbVrzl6ubVg/k8tRXSFJfxhUx1J/aY+DPXXr3wmBGPVt0hQEn0vZrigo1b+0Tx6n2nNaWFMoIy/t2ee7uyWWCzBMFFC/QoKp4x7hCgNWXF2SfTkju6O/qeqyQSGqCjY0bD8uHLs8P9wzu7SjNarnsUsBtQElS67PSxxXzckOAtIyjx07SBIUWwwbHdw4fHrdgNaG1FWf7hqSObuiuotDsUEtoISjQjUew3v7j5dpA8qLk7NKQ2XKOAXYCSu1JKjh/48PcX+4W6pjqeKVWIgBIl903cV9G/XX9OvXbxTAvz16pdgNZWlN04PDW+pavvSnG3nEIFlIyiPyT9cDNUEdrK3ZpSe85RwGZAyRWA5eczV+0e8UiIc0xzpxShAkoU/nvq38qHmz880auuPuRO12p0TWwGVFOYl3lqwVsxQlm5ZSsnZEDJiu6y4cuOR/hHxDa6t9AC3K6ATYCS+EJ15aV/bukV4ZG7U1ytipABJdqVpJaowxRhJEQKDTbm6s7k5PJtArS6tPCLaz+mv3J6yTtSJ9vnRHFCBzTtqTTDm33fXKGQKqZyQnBaCZsVsAlQbZVKuSe+R5Azr523uYZuSCh0QDtHdoZjyceUAT4Bgls/cEP38KiJBgEl2/oqLp7ZsGv4Q7w+sVKfykIHlPie9WaWsmuzrol0+59HebPbeIOAqvOv/3hx7bIROemf2F04XzJ4A6DT+0yHdwe+uz5EEZLEl3ah9bQh5EmdSqnaPbJ7QNX1y4LVyxsAjQ6PhlPTTin9ffzpNJdHPbneERRj3LPyxtXfdjwVbS22DI9ctV5VbwCUeH/l7SuqtqFthyCE/hJEw3mBEw0BOufS+hWzT6YlC/L1CtO+3gLokmeXaKf1njafSxEAvYCxRrlYL6B1KuXhIzPH9uRrMDBblfEWQMnFwOnx6Sci/SO726oNTedZBeoF1KDT1m7pES7TVqk8W0sXW/cWQAN9A8mmBa1MLJO5WFJavJMUsAooxri7puDmzl/6tw5zki3OFuMtgLKeQ8kVhsc52yC0YncVqA/QCTd/+zHt8LT4cKHr5U2Afjf6O3Vit0RykPsLoberEPyrD9AVpz6aPiFnzaeC3N7HbjxvApRcBDx/8Pz0EHnIOCF0YKH7YBXQOrXqyJ9Tnn9MaGc/LTWoNwFKzohuHLPxVIR/BOduRRM6bI74ZxVQXbW6dPuQjqF8vGvFXiG8CdDmQc0hZ0YO3bBgbyfxUHqLgGKM/bBer/y+i1TioXq51aw3AUqE1X6k1UlEkhCEUJVbhabG7FbAGqCdaorzj23t01zQO4gYtbwNUFPcXHI7d7bdPYZmcKsC1gDtX3buxM97XogVRGDqhhT1NkBNYVCeRwj90ZA29HvPKmAN0Pj8Azu/ODDxGcEeMfPWVVzi9/Zx21VDOw0dT+MUeRY+W6xbA3RC7rbvFhydlRRkSyF8T+NtI+g38d/Ujnt0XDKXbkHjex9yVf2tAZpyacPK1JPvveHvKsNcKtfbADVtmn8HIbSYS+1A63KvAtYAnZP99cdzsxa/4+sNonkboCRG0eyBs/9DT7Vwv3dbAzT13Mr/vnt2RSq5d1XwHwJo6Ivjofn73nFLQuqgVJg3aF4qQmi+4BuX5w5SQAEg9MFYiJnxsT6062Pi8+WX9J8e/FS8+vhqnjet9epTQPnTtHSKy2or/5ZtofWwMdA2YSIGua9h1/X94rd3vA2XSi7xp0VtqCmd4togEkeS0EUiKw3R9PHBcN9zLxtaDU0Q5ZXd0H198ltJ6p5UjjRb46qxZNgS7bQnptFFosbJ6Jbc9DVLAzJL/QONo2q70ZMMiuat0dHCU+iDfR/ArpxdbmkgVxhJT0jXvPzIy9PpkTNXqOvcMulGBTv0DLn/4Tuwxo/HVVqN/ofsrZI3tr4BtbpaO0rxfFK6UcHzbWBrDehWP1uVMkvXckg8tEuYoI94pLf4YvkV3dI/l0lW/bXKwdLcm41u9XOv3o2xRjfLN0Y9AFA0awWtnx0D0aMnGZDCD/bePCSavWs2nC0428iSXZedbpZ3nbbOLpkeN3OiopE9BkDbEeP0rZ5OEBcq83Srs9ZL5uya40QLzilK+6FWLxFLghBCaueUSEtxlQL0wLYLlBXLFdBm2BiITpys928VLTpRdAY+2v8R2npuqwus2Vdki6AWcGHGBXqRkn2yeSw1DXniYumDO3a9s7CUMAFrdLWGLVd2iN/c+iYoa5Qutmy5eBLyJGNMxqlI/0ga8sQjLWCfURo0zD69GpW6xaDnoN2oSbomj/WTXCm9oltx5HPJ0kNLG1WmvZlp0DB7FfNsehp20wP6yyOjjKNqdOIUgzgwEP649Zdo3u55cPyW60PVmsJuknegX3rAdWrSTgXqD1ydf3PnLwOEH7jaTs2cmjzi0SfgvpHjda2HJkhKVAW6tWc2SWZsn+FUG+zCTBco0cDVLlPYuQXTqx+cq6fDpYmkMuOo2n7s67qAtp3EWcXn8cL/LRRtytrkcJnmGY1XP8wr0cok9OoHp4nq4oLqvzypsuLPIzPG9BL65Uku1tju4gPbdYY2w1/EbePHQx3oDb9c3SNO+TUFCioL7C6LnSGucxysjl9NL09qlIruzdzw9YMbVr7tLZEV3Cu9bdai+g+D9omTtU16DZLmllzWrTrxjWTB/gW2ZTZLRa8fdEg2j2ZqCNCeVTev7do+uJ1XRPfzaEs0YNwnNALaDBsL7cZMMchCw+Hg7WOi+Xvmw6HcQzZXm17ga7NUnElYL6CklnUqpWr3yO4BVdcvc6bS3l6R8Jie0DZ+vLbV0FFSpbpU9935nyRTt02tV5bo8GjInJZJNyjwrPM0CKg6//qPF9cuG5GT/gnPXPOC6iJkHFWjx07RBXV4UHKuNEe/+MAn4nUn193jfEqfFJg7cO76EEVIkhcoIxgXGwQUY/x0xcUzG3YNf8grYuTytWUDWreHNv96ydA2fjzSi5Fhx/U/xDO3z4Tc8lyjS1lvZim7NuuaiBDayVcfvbHeDQJKRNFWqZR74nsEqa5e8EaNeOdzsyeehnaJk7TN+8VJbxZd1m2+uF3y79h/0wuTeNeSADYBWl1a+MW1H9NfOb3kHcHfFcrDNrRaZVlgiPEo3ANT5uHK4ryNER0eShSSf97gi02AYoxj6spL/9zSK0LhDaIIzcfnjpZWygJD+iKEMoXmm9D9sQlQIoKmMC/z1IK3Ym5s3yh0TQTlX+u4RO3D7y7/2ycotKegHPMSZ2wGFGMcX34+c9XuEY+EeIk2gnBzyC9nCoKiH5hKL0riZ3PaDChxr7ai7MbhqfEtC4/8zk9vvazWTXoMgMdXbMmV+Qfe52WuC8ZduwDFGE8oOX7gw99f7BcqGAUE7MiTG/4sCOvWk1zx8IWA3RS0a3YBahpF8w9PHdm08Mg+QQvDd+fI6Nl7xZY8qX9gC7774s31txtQjPG4stPHFu9J6EE3LnC45zy56YgyrGtsCkJIuJfMcFh/Z1XNbkCJ4Zqy4uyTackd6Yqus5rBueW0emYUxMxcfFXRJKqdc0umpblbAYcAJdv/aooLNm7tE0VPubi7xWywN/x/t6p8I6Pi6bY+G8TieBKHADU+i5YVb7m6efXgrEVv080LHGrkh1I+rGk1PGmvX2TzYRyqFq2Kgwo4DCjGuIW+rvbyvrF9fMrOuD7YlYP+eVW20Ae7w8DvDtaIpLL2CKFbXuW8QJ11GFCiB8Z4YsXF0x/tGh5DF4w40EGGbDtTFtT+AXKtII3Yx4H2cEYVGgUoqUB1SeHu3J+/fZxOdZ3RHI6XQaa2bZ57+aA8vOlgx0uhObmmQKMBxRg31WnUF/5KGRVMg4t5pnmj+j0DPRdlVEj8/DshhBoXWcwzLlCrVhRoNKCmqe6z2qqKjJ1xXRTVhXlUbDcqIG/SHIZsy6qRBYYmIIS2udE0NeUGBZwCKKmnVl05X3X5fDLdwOCGVmOZGPjdQY0sJOKboLYdk91rmVpzhwJOA9T4PFpw69f8w3sHHJv9itwdlfd2G7EfpFc36TFgv19Uq6HeroVQ/XcqoEZIi26fubzpyy7nVs4Xqmac8KtL8n+10aMmnvMNpbeUcaJBXFQJpwNKFo3qlKUnzn32XvOL65a5qNreXWyHpGToMu29a1JFQC+6KCTsvuB0QE2LRp20lRWHsxbNDLny/VfCVtDN3rWLHw/d3vm0UOwr74cQynazeWrOzQq4BFATpDHayooDWYtmBlBIndOqBM6HZy8tEfn4DkIInXJOqbQULivgMkAZSPXV6t2nl8yJoNPdxnUDMq3tOv1DMnIOoXA2Tks+5XYpoHenu2rVzpz0JW3owpFjXaPL66mGzhPeviSSyv5Fp7WOacjXXC4H1ARpU62q7Ne8/TvaH531Ij2iZkdv6bX0+9stB7+QAwCjEUKFdmSlSQWggFsAZXTSFOdvq75944lDySOC6Y6j+nuPomkL6Je+92pAmw6HEEIvCaCvURccUMCtgJL6kR1H2KB/68iMsQq6d9dyi0X1i4OeizNUEoXfAoRQmgPtSrMIRAG3A2qa8j6r06jXXM5YKaOnYP7Zk2JmLKyMTpxcJ/aVv4IQ+kUg/Yy64aACHgGUeS6tKS1aW1ta0P3Y3PHB3n7oO7RrLHR/7yulPCzyuE9YkyT6vOlgjxZYNo8ByuhIDn3r62qXXlq3VO+to2nMrE/K2o+ZrBBJZSQCPD1sLTDIGuOOxwE1jaYt6spLlht0ugGZH08P9JZoga3jRusenr1UJfaV7xHL/d6iYUoa05WFmZcTgLJG06dry0uWqG9ebXJ6yexgoQbHbtJjIMTMXFjo16pdkdQvYBaNvidMuJzhFacAZYE6rk5VnqbKOSM7+9l7oUK5C4aA+cCkd8tDHuimkfgF/IcGlXZGFxZ2GZwElAXqhDpV+Vz1rVz/7NULQ/g69W09LLGu879nKeVNW9bKAoPfp8+ZwobKmd5xGlAWqPHVRbffEUt9Olz54Wtp7ta1UtXVC87UwellBbbtBO3Hvn6zzbCxASAWnZXI/ZfTKwCdLrPgC+QFoCxQY2rKiiZJfOQJ6rxcfO3nNcF5+7ZB1fXLnGgo/1bR0HLIyIr7nn9Z4xfVSiqS+qwBgO/ozdacaB5eVoJXgLIVJtdPaApuvCr1CxpcU14KBQd2iAv+/E1RfOIgaKtUbmkMqX8gRHTvW9ti0HNFTXoN8vUJChUDoK1iX98f6MKPW5pA8EZ4C6gZrOR69wHayopnJAq/R6qL8ytLs47i0szDQcqcM1LVtWxo7N5fEj0v8L6OEHL/w5URj/YpD3nwUZlvaEQIQnAIkPgPANiHEPpL8D2GOuhWBQQBqLliGOPuANANALpqNZWPikTi9iKpT2BtWVG1pigP15YWG2qVZUhbpRTrNVUSfW2tDIlEOrGvvFoaEFwtCwrV+oRF6uUhEWJpSLhcFhgchHV1KoNed0ki9/8bAE4DQCZCiN554dbu6n3GBAmopWbEGPsBQEsAaAYAEQBArqsIAABfAJCa8mjJ7YoAUAkASgAoBoB8ALiJEFJ7X/egHntaAa8B1NNCU/tUAUcUoIA6ohrNQxVwkwIUUDcJTc1QBRxRgALqiGo0D1XATQpQQN0kNDVDFXBEgf8DoR6JSCCp2pQAAAAASUVORK5CYII=">
            <a:extLst>
              <a:ext uri="{FF2B5EF4-FFF2-40B4-BE49-F238E27FC236}">
                <a16:creationId xmlns:a16="http://schemas.microsoft.com/office/drawing/2014/main" id="{DD029CD9-D5CD-419B-8954-BA14E99A83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29" name="AutoShape 12" descr="Το ελληνικό δημοψήφισμα του 1974 για τη μορφή του πολιτεύματος">
            <a:extLst>
              <a:ext uri="{FF2B5EF4-FFF2-40B4-BE49-F238E27FC236}">
                <a16:creationId xmlns:a16="http://schemas.microsoft.com/office/drawing/2014/main" id="{63745F04-1699-41B9-ADA0-FD5D0D20A2E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pic>
        <p:nvPicPr>
          <p:cNvPr id="10254" name="Picture 14" descr="Το ελληνικό δημοψήφισμα του 1974 για τη μορφή του πολιτεύματος">
            <a:extLst>
              <a:ext uri="{FF2B5EF4-FFF2-40B4-BE49-F238E27FC236}">
                <a16:creationId xmlns:a16="http://schemas.microsoft.com/office/drawing/2014/main" id="{F3E2C27F-1296-4F23-93AA-5BE6D1E8F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217" y="-37268"/>
            <a:ext cx="3246783" cy="3466268"/>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Τα επτά δημοψηφίσματα στην Ελλάδα. Τα πέντε ήταν για τον βασιλιά και τα δύο  τα έκανε η Χούντα για τον βασιλιά και την τροποποίηση του Συντάγματος -  ΜΗΧΑΝΗ ΤΟΥ ΧΡΟΝΟΥ">
            <a:extLst>
              <a:ext uri="{FF2B5EF4-FFF2-40B4-BE49-F238E27FC236}">
                <a16:creationId xmlns:a16="http://schemas.microsoft.com/office/drawing/2014/main" id="{F0D0B08A-C502-4226-A056-4FC8DF15F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011" y="4619421"/>
            <a:ext cx="3982377" cy="223857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3C231A8-F66B-4EBF-8F63-74FEB4219AEE}"/>
              </a:ext>
            </a:extLst>
          </p:cNvPr>
          <p:cNvSpPr txBox="1"/>
          <p:nvPr/>
        </p:nvSpPr>
        <p:spPr>
          <a:xfrm>
            <a:off x="9546140" y="3700085"/>
            <a:ext cx="2658289" cy="3046988"/>
          </a:xfrm>
          <a:prstGeom prst="rect">
            <a:avLst/>
          </a:prstGeom>
          <a:noFill/>
        </p:spPr>
        <p:txBody>
          <a:bodyPr wrap="square" rtlCol="0">
            <a:spAutoFit/>
          </a:bodyPr>
          <a:lstStyle/>
          <a:p>
            <a:pPr algn="just"/>
            <a:r>
              <a:rPr lang="el-GR" sz="1600" dirty="0">
                <a:latin typeface="Times New Roman" panose="02020603050405020304" pitchFamily="18" charset="0"/>
                <a:cs typeface="Times New Roman" panose="02020603050405020304" pitchFamily="18" charset="0"/>
              </a:rPr>
              <a:t>Στις 22 Νοεμβρίου 1974 προκηρύχθηκε δημοψήφισμα (ΦΕΚ Α΄ 353) και στις 8 Δεκεμβρίου του ίδιου έτους διεξήχθη στην Ελλάδα για τη μορφή του πολιτεύματος μεταξύ Βασιλευόμενης και Αβασίλευτης Δημοκρατίας. Το αποτέλεσμα του δημοψηφίσματος ήταν 69,2% υπέρ της Αβασίλευτης Δημοκρατίας.</a:t>
            </a:r>
          </a:p>
        </p:txBody>
      </p:sp>
    </p:spTree>
    <p:extLst>
      <p:ext uri="{BB962C8B-B14F-4D97-AF65-F5344CB8AC3E}">
        <p14:creationId xmlns:p14="http://schemas.microsoft.com/office/powerpoint/2010/main" val="3174160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5F913D-8CB5-4B29-BC7E-E8B8A2DFD5B9}"/>
              </a:ext>
            </a:extLst>
          </p:cNvPr>
          <p:cNvSpPr>
            <a:spLocks noGrp="1"/>
          </p:cNvSpPr>
          <p:nvPr>
            <p:ph type="title"/>
          </p:nvPr>
        </p:nvSpPr>
        <p:spPr>
          <a:xfrm>
            <a:off x="723900" y="221974"/>
            <a:ext cx="3855720" cy="1288774"/>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Θεσμοί Άμεσης Δημοκρατίας</a:t>
            </a:r>
            <a:endParaRPr lang="el-GR" dirty="0"/>
          </a:p>
        </p:txBody>
      </p:sp>
      <p:sp>
        <p:nvSpPr>
          <p:cNvPr id="4" name="Θέση κειμένου 3">
            <a:extLst>
              <a:ext uri="{FF2B5EF4-FFF2-40B4-BE49-F238E27FC236}">
                <a16:creationId xmlns:a16="http://schemas.microsoft.com/office/drawing/2014/main" id="{23A873A8-82F0-4473-AC60-34D620393C79}"/>
              </a:ext>
            </a:extLst>
          </p:cNvPr>
          <p:cNvSpPr>
            <a:spLocks noGrp="1"/>
          </p:cNvSpPr>
          <p:nvPr>
            <p:ph type="body" sz="half" idx="2"/>
          </p:nvPr>
        </p:nvSpPr>
        <p:spPr>
          <a:xfrm>
            <a:off x="1" y="1325217"/>
            <a:ext cx="5287616" cy="5532782"/>
          </a:xfrm>
        </p:spPr>
        <p:txBody>
          <a:bodyPr>
            <a:normAutofit/>
          </a:bodyPr>
          <a:lstStyle/>
          <a:p>
            <a:r>
              <a:rPr lang="el-GR" sz="2400" dirty="0">
                <a:latin typeface="Times New Roman" panose="02020603050405020304" pitchFamily="18" charset="0"/>
                <a:cs typeface="Times New Roman" panose="02020603050405020304" pitchFamily="18" charset="0"/>
              </a:rPr>
              <a:t>                         </a:t>
            </a:r>
          </a:p>
          <a:p>
            <a:r>
              <a:rPr lang="el-GR" sz="2400" dirty="0">
                <a:latin typeface="Times New Roman" panose="02020603050405020304" pitchFamily="18" charset="0"/>
                <a:cs typeface="Times New Roman" panose="02020603050405020304" pitchFamily="18" charset="0"/>
              </a:rPr>
              <a:t>     	 2. «ΛΑΙΚΗ ΝΟΜΟΘΕΤΙΚΗ                      	          ΠΡΩΤΟΒΟΥΛΙΑ»</a:t>
            </a:r>
          </a:p>
          <a:p>
            <a:r>
              <a:rPr lang="el-GR" sz="2400" dirty="0">
                <a:latin typeface="Times New Roman" panose="02020603050405020304" pitchFamily="18" charset="0"/>
                <a:cs typeface="Times New Roman" panose="02020603050405020304" pitchFamily="18" charset="0"/>
              </a:rPr>
              <a:t>Ορισμένος αριθμός πολιτών υποβάλλει αίτηση προς τα νομοθετικά όργανα της πολιτείας για ψήφιση, κατάργηση ή τροποποίηση ενός νόμου. Ή ακόμα να κάνει πρόταση νόμου επί της οποίας, στη συνέχεια οι πολίτες θα αποφανθούν με δημοψήφισμα.  </a:t>
            </a:r>
          </a:p>
        </p:txBody>
      </p:sp>
      <p:sp>
        <p:nvSpPr>
          <p:cNvPr id="5" name="Βέλος: Δεξιό 4">
            <a:extLst>
              <a:ext uri="{FF2B5EF4-FFF2-40B4-BE49-F238E27FC236}">
                <a16:creationId xmlns:a16="http://schemas.microsoft.com/office/drawing/2014/main" id="{BFF3E35A-2035-4590-B72B-3771C767F396}"/>
              </a:ext>
            </a:extLst>
          </p:cNvPr>
          <p:cNvSpPr/>
          <p:nvPr/>
        </p:nvSpPr>
        <p:spPr>
          <a:xfrm>
            <a:off x="171782" y="2001078"/>
            <a:ext cx="834886" cy="380998"/>
          </a:xfrm>
          <a:prstGeom prst="rightArrow">
            <a:avLst/>
          </a:prstGeom>
          <a:solidFill>
            <a:schemeClr val="accent2">
              <a:lumMod val="75000"/>
            </a:schemeClr>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l-GR" dirty="0"/>
          </a:p>
        </p:txBody>
      </p:sp>
      <p:pic>
        <p:nvPicPr>
          <p:cNvPr id="9228" name="Picture 12" descr="Ο νέος θεσμός της λαϊκής νομοθετικής πρωτοβουλίας - Syntagma Watch">
            <a:extLst>
              <a:ext uri="{FF2B5EF4-FFF2-40B4-BE49-F238E27FC236}">
                <a16:creationId xmlns:a16="http://schemas.microsoft.com/office/drawing/2014/main" id="{DE7B2452-2BC4-407F-86FB-8E8E9FC6C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398" y="-1"/>
            <a:ext cx="673260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72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96F752-B1E2-4A38-A14C-2AF5B7BAD50F}"/>
              </a:ext>
            </a:extLst>
          </p:cNvPr>
          <p:cNvSpPr>
            <a:spLocks noGrp="1"/>
          </p:cNvSpPr>
          <p:nvPr>
            <p:ph type="title"/>
          </p:nvPr>
        </p:nvSpPr>
        <p:spPr>
          <a:xfrm>
            <a:off x="414213" y="155712"/>
            <a:ext cx="4475093" cy="1302027"/>
          </a:xfrm>
        </p:spPr>
        <p:txBody>
          <a:bodyPr>
            <a:noAutofit/>
          </a:bodyPr>
          <a:lstStyle/>
          <a:p>
            <a:pPr algn="ctr"/>
            <a:r>
              <a:rPr lang="el-GR" sz="3200" dirty="0">
                <a:latin typeface="Times New Roman" panose="02020603050405020304" pitchFamily="18" charset="0"/>
                <a:cs typeface="Times New Roman" panose="02020603050405020304" pitchFamily="18" charset="0"/>
              </a:rPr>
              <a:t>Αντιπροσωπευτική Κοινοβουλευτική Δημοκρατία</a:t>
            </a:r>
          </a:p>
        </p:txBody>
      </p:sp>
      <p:sp>
        <p:nvSpPr>
          <p:cNvPr id="4" name="Θέση κειμένου 3">
            <a:extLst>
              <a:ext uri="{FF2B5EF4-FFF2-40B4-BE49-F238E27FC236}">
                <a16:creationId xmlns:a16="http://schemas.microsoft.com/office/drawing/2014/main" id="{3E1B7C4D-FE96-40CD-963E-4277203BE0D6}"/>
              </a:ext>
            </a:extLst>
          </p:cNvPr>
          <p:cNvSpPr>
            <a:spLocks noGrp="1"/>
          </p:cNvSpPr>
          <p:nvPr>
            <p:ph type="body" sz="half" idx="2"/>
          </p:nvPr>
        </p:nvSpPr>
        <p:spPr>
          <a:xfrm>
            <a:off x="104527" y="1457739"/>
            <a:ext cx="5063821" cy="5400261"/>
          </a:xfrm>
        </p:spPr>
        <p:txBody>
          <a:bodyPr>
            <a:noAutofit/>
          </a:bodyPr>
          <a:lstStyle/>
          <a:p>
            <a:pPr marL="285750" indent="-285750" algn="just">
              <a:buFont typeface="Arial" panose="020B0604020202020204" pitchFamily="34" charset="0"/>
              <a:buChar char="•"/>
            </a:pPr>
            <a:r>
              <a:rPr lang="el-GR" sz="1700" dirty="0">
                <a:latin typeface="Times New Roman" panose="02020603050405020304" pitchFamily="18" charset="0"/>
                <a:cs typeface="Times New Roman" panose="02020603050405020304" pitchFamily="18" charset="0"/>
              </a:rPr>
              <a:t>Το πολίτευμα, το οποίο κυβερνούν οι αντιπρόσωποι του λαού. Ο λαός μπορεί και εκλέγει ανά τακτά χρονικά διαστήματα, αναλόγως με τον ακριβή τύπο του πολιτεύματος, πρόεδρο, πρωθυπουργό, βουλευτές κλπ.</a:t>
            </a:r>
          </a:p>
          <a:p>
            <a:pPr marL="285750" indent="-285750" algn="just">
              <a:buFont typeface="Arial" panose="020B0604020202020204" pitchFamily="34" charset="0"/>
              <a:buChar char="•"/>
            </a:pPr>
            <a:r>
              <a:rPr lang="el-GR" sz="1700" dirty="0">
                <a:latin typeface="Times New Roman" panose="02020603050405020304" pitchFamily="18" charset="0"/>
                <a:cs typeface="Times New Roman" panose="02020603050405020304" pitchFamily="18" charset="0"/>
              </a:rPr>
              <a:t>Με κριτήριο τον τρόπο ανάδειξης του ανώτατου άρχοντος της πολιτείας, αυτή η μορφή της δημοκρατίας, η Αντιπροσωπευτική Κοινοβουλευτική Δημοκρατία, μπορεί να κατηγοριοποιηθεί ως εξής: </a:t>
            </a:r>
          </a:p>
          <a:p>
            <a:pPr algn="just"/>
            <a:r>
              <a:rPr lang="el-GR" sz="1700" dirty="0">
                <a:latin typeface="Times New Roman" panose="02020603050405020304" pitchFamily="18" charset="0"/>
                <a:cs typeface="Times New Roman" panose="02020603050405020304" pitchFamily="18" charset="0"/>
              </a:rPr>
              <a:t>                Βασιλευόμενη Κοινοβουλευτική Δημοκρατία</a:t>
            </a:r>
          </a:p>
          <a:p>
            <a:pPr algn="just"/>
            <a:r>
              <a:rPr lang="el-GR" sz="1700" dirty="0">
                <a:latin typeface="Times New Roman" panose="02020603050405020304" pitchFamily="18" charset="0"/>
                <a:cs typeface="Times New Roman" panose="02020603050405020304" pitchFamily="18" charset="0"/>
              </a:rPr>
              <a:t>              Προεδρευόμενη Κοινοβουλευτική Δημοκρατία</a:t>
            </a:r>
          </a:p>
          <a:p>
            <a:pPr algn="just"/>
            <a:r>
              <a:rPr lang="el-GR" sz="1700" dirty="0">
                <a:latin typeface="Times New Roman" panose="02020603050405020304" pitchFamily="18" charset="0"/>
                <a:cs typeface="Times New Roman" panose="02020603050405020304" pitchFamily="18" charset="0"/>
              </a:rPr>
              <a:t>                Προεδρική Κοινοβουλευτική Δημοκρατία  </a:t>
            </a:r>
          </a:p>
          <a:p>
            <a:pPr marL="285750" indent="-285750" algn="just">
              <a:buFont typeface="Arial" panose="020B0604020202020204" pitchFamily="34" charset="0"/>
              <a:buChar char="•"/>
            </a:pPr>
            <a:endParaRPr lang="el-GR" sz="1700" dirty="0">
              <a:latin typeface="Times New Roman" panose="02020603050405020304" pitchFamily="18" charset="0"/>
              <a:cs typeface="Times New Roman" panose="02020603050405020304" pitchFamily="18" charset="0"/>
            </a:endParaRPr>
          </a:p>
        </p:txBody>
      </p:sp>
      <p:cxnSp>
        <p:nvCxnSpPr>
          <p:cNvPr id="6" name="Γραμμή σύνδεσης: Γωνιώδης 5">
            <a:extLst>
              <a:ext uri="{FF2B5EF4-FFF2-40B4-BE49-F238E27FC236}">
                <a16:creationId xmlns:a16="http://schemas.microsoft.com/office/drawing/2014/main" id="{B0303C6B-6F6E-4128-9122-EDDFD6B937B1}"/>
              </a:ext>
            </a:extLst>
          </p:cNvPr>
          <p:cNvCxnSpPr>
            <a:cxnSpLocks/>
          </p:cNvCxnSpPr>
          <p:nvPr/>
        </p:nvCxnSpPr>
        <p:spPr>
          <a:xfrm>
            <a:off x="377686" y="4293706"/>
            <a:ext cx="490331" cy="304800"/>
          </a:xfrm>
          <a:prstGeom prst="bentConnector3">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8" name="Γραμμή σύνδεσης: Γωνιώδης 7">
            <a:extLst>
              <a:ext uri="{FF2B5EF4-FFF2-40B4-BE49-F238E27FC236}">
                <a16:creationId xmlns:a16="http://schemas.microsoft.com/office/drawing/2014/main" id="{928B0115-2B76-401A-B54B-16772C842B06}"/>
              </a:ext>
            </a:extLst>
          </p:cNvPr>
          <p:cNvCxnSpPr>
            <a:cxnSpLocks/>
          </p:cNvCxnSpPr>
          <p:nvPr/>
        </p:nvCxnSpPr>
        <p:spPr>
          <a:xfrm>
            <a:off x="377684" y="4846983"/>
            <a:ext cx="490331" cy="304800"/>
          </a:xfrm>
          <a:prstGeom prst="bentConnector3">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9" name="Γραμμή σύνδεσης: Γωνιώδης 8">
            <a:extLst>
              <a:ext uri="{FF2B5EF4-FFF2-40B4-BE49-F238E27FC236}">
                <a16:creationId xmlns:a16="http://schemas.microsoft.com/office/drawing/2014/main" id="{D124AF16-AA9D-4A26-AC3C-EEAD38151BDC}"/>
              </a:ext>
            </a:extLst>
          </p:cNvPr>
          <p:cNvCxnSpPr>
            <a:cxnSpLocks/>
          </p:cNvCxnSpPr>
          <p:nvPr/>
        </p:nvCxnSpPr>
        <p:spPr>
          <a:xfrm>
            <a:off x="414213" y="5299214"/>
            <a:ext cx="490331" cy="304800"/>
          </a:xfrm>
          <a:prstGeom prst="bentConnector3">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pic>
        <p:nvPicPr>
          <p:cNvPr id="13314" name="Picture 2" descr="αντιπροσωπευτική δημοκρατία και η ευθύνη της αριστεράς - iloveithaki.gr">
            <a:extLst>
              <a:ext uri="{FF2B5EF4-FFF2-40B4-BE49-F238E27FC236}">
                <a16:creationId xmlns:a16="http://schemas.microsoft.com/office/drawing/2014/main" id="{32E0D591-F4DA-4A39-9B4C-097C27E70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034" y="3277644"/>
            <a:ext cx="6713966" cy="358035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Η αντιπροσωπευτική δημοκρατία - ΤΟ ΒΗΜΑ">
            <a:extLst>
              <a:ext uri="{FF2B5EF4-FFF2-40B4-BE49-F238E27FC236}">
                <a16:creationId xmlns:a16="http://schemas.microsoft.com/office/drawing/2014/main" id="{9B8CA9C5-9A35-4834-93AC-B70153BEB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034" y="1"/>
            <a:ext cx="6713966" cy="327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9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9AA5925-3283-484D-9C3C-48653F9966E2}"/>
              </a:ext>
            </a:extLst>
          </p:cNvPr>
          <p:cNvSpPr>
            <a:spLocks noGrp="1"/>
          </p:cNvSpPr>
          <p:nvPr>
            <p:ph type="title"/>
          </p:nvPr>
        </p:nvSpPr>
        <p:spPr>
          <a:xfrm>
            <a:off x="1636644" y="102705"/>
            <a:ext cx="9601200" cy="586409"/>
          </a:xfrm>
        </p:spPr>
        <p:txBody>
          <a:bodyPr>
            <a:normAutofit/>
          </a:bodyPr>
          <a:lstStyle/>
          <a:p>
            <a:pPr algn="ctr"/>
            <a:r>
              <a:rPr lang="el-GR" sz="3200" dirty="0">
                <a:latin typeface="Times New Roman" panose="02020603050405020304" pitchFamily="18" charset="0"/>
                <a:cs typeface="Times New Roman" panose="02020603050405020304" pitchFamily="18" charset="0"/>
              </a:rPr>
              <a:t>Μελέτη Περίπτωσης – Ας εργαστούμε…</a:t>
            </a:r>
          </a:p>
        </p:txBody>
      </p:sp>
      <p:sp>
        <p:nvSpPr>
          <p:cNvPr id="6" name="Θέση περιεχομένου 5">
            <a:extLst>
              <a:ext uri="{FF2B5EF4-FFF2-40B4-BE49-F238E27FC236}">
                <a16:creationId xmlns:a16="http://schemas.microsoft.com/office/drawing/2014/main" id="{43E1E247-89C7-45E7-9F65-64026B02C006}"/>
              </a:ext>
            </a:extLst>
          </p:cNvPr>
          <p:cNvSpPr>
            <a:spLocks noGrp="1"/>
          </p:cNvSpPr>
          <p:nvPr>
            <p:ph idx="1"/>
          </p:nvPr>
        </p:nvSpPr>
        <p:spPr>
          <a:xfrm>
            <a:off x="742122" y="824947"/>
            <a:ext cx="11449878" cy="6033053"/>
          </a:xfrm>
        </p:spPr>
        <p:txBody>
          <a:bodyPr>
            <a:normAutofit/>
          </a:bodyPr>
          <a:lstStyle/>
          <a:p>
            <a:pPr marL="0" indent="0" algn="just">
              <a:buNone/>
            </a:pPr>
            <a:r>
              <a:rPr lang="el-GR" sz="1800">
                <a:latin typeface="Times New Roman" panose="02020603050405020304" pitchFamily="18" charset="0"/>
                <a:cs typeface="Times New Roman" panose="02020603050405020304" pitchFamily="18" charset="0"/>
              </a:rPr>
              <a:t>Σε ένα σχολείο στην Αθήνα και πιο συγκεκριμένα στα βόρεια προάστια, ο Σύλλογος Γονέων και Κηδεμόνων αποφάσισαν να με συντριπτική πλειοψηφία να μην δεχτούν Ρομά παιδάκια στο σχολείο τους. Ο Διευθυντής του σχολείου έχοντας αυτήν την απόφαση στα χέρια του συναντήθηκε με τον διευθυντή σπουδών του Υπουργείου Παιδείας, για να μην γίνονται δεκτά στα στο εν λόγω σχολείο τα παιδιά Ρομά. Η απόφαση αυτή των γονέων ελήφθη μετά από ψηφοφορία του συλλόγου κατά την οποία 234 οι γονείς ψήφισαν υπέρ του να μη γίνονται δεκτά τα παιδιά Ρομά στο σχολείο,  τέσσερις κατά,  ενώ υπήρχε μία λευκή ψήφος. Αυτό το αίτημα που είχε ο διευθυντής του σχολείου δεν έγινε αποδεκτό από τον υπεύθυνο του Υπουργείου. Και αυτό γιατί είχαν ψηφιστεί άλλοι νόμοι που προστάτευαν το δικαίωμα των παιδιών να φοιτήσουν υποχρεωτικά στο σχολείο. Η άμεση δημοκρατία δεν μπορεί να επιβληθεί όταν υπάρχει άλλο σύστημα διακυβέρνησης.</a:t>
            </a:r>
          </a:p>
          <a:p>
            <a:pPr marL="0" indent="0" algn="just">
              <a:buNone/>
            </a:pPr>
            <a:r>
              <a:rPr lang="el-GR" sz="1800">
                <a:solidFill>
                  <a:schemeClr val="tx1">
                    <a:lumMod val="85000"/>
                    <a:lumOff val="15000"/>
                  </a:schemeClr>
                </a:solidFill>
                <a:latin typeface="Times New Roman" panose="02020603050405020304" pitchFamily="18" charset="0"/>
                <a:cs typeface="Times New Roman" panose="02020603050405020304" pitchFamily="18" charset="0"/>
              </a:rPr>
              <a:t>    Άρα…</a:t>
            </a:r>
          </a:p>
          <a:p>
            <a:pPr marL="0" indent="0" algn="just">
              <a:buNone/>
            </a:pPr>
            <a:r>
              <a:rPr lang="el-GR" sz="1800">
                <a:latin typeface="Times New Roman" panose="02020603050405020304" pitchFamily="18" charset="0"/>
                <a:cs typeface="Times New Roman" panose="02020603050405020304" pitchFamily="18" charset="0"/>
              </a:rPr>
              <a:t>Σύμφωνα με τα όσα συζητήσαμε σήμερα, έχοντας στο μυαλό σας το αρχικό μας ερώτημα… </a:t>
            </a:r>
          </a:p>
          <a:p>
            <a:pPr marL="0" indent="0" algn="just">
              <a:buNone/>
            </a:pPr>
            <a:r>
              <a:rPr lang="el-GR" sz="1800">
                <a:latin typeface="Times New Roman" panose="02020603050405020304" pitchFamily="18" charset="0"/>
                <a:cs typeface="Times New Roman" panose="02020603050405020304" pitchFamily="18" charset="0"/>
              </a:rPr>
              <a:t>1) Γιατί δεν μπορεί να επιβληθεί η άμεση δημοκρατία στην αντιπροσωπευτική κοινοβουλευτική δημοκρατία;</a:t>
            </a:r>
            <a:endParaRPr lang="en-US" sz="1800">
              <a:latin typeface="Times New Roman" panose="02020603050405020304" pitchFamily="18" charset="0"/>
              <a:cs typeface="Times New Roman" panose="02020603050405020304" pitchFamily="18" charset="0"/>
            </a:endParaRPr>
          </a:p>
          <a:p>
            <a:pPr marL="0" indent="0">
              <a:buNone/>
            </a:pPr>
            <a:r>
              <a:rPr lang="el-GR" sz="1800">
                <a:latin typeface="Times New Roman" panose="02020603050405020304" pitchFamily="18" charset="0"/>
                <a:cs typeface="Times New Roman" panose="02020603050405020304" pitchFamily="18" charset="0"/>
              </a:rPr>
              <a:t>2) Πιστεύετε ότι θα έπρεπε να απορριφθεί το αίτημα των 234 γονέων που                                                                                          ψήφισαν υπέρ στο να μη γίνονται δεκτά αυτά τα παιδιά;</a:t>
            </a:r>
          </a:p>
          <a:p>
            <a:pPr marL="0" indent="0">
              <a:buNone/>
            </a:pPr>
            <a:endParaRPr lang="el-GR" sz="1800" dirty="0"/>
          </a:p>
        </p:txBody>
      </p:sp>
      <p:pic>
        <p:nvPicPr>
          <p:cNvPr id="19458" name="Picture 2" descr="Αναρωτιέμαι – προλετάριος">
            <a:extLst>
              <a:ext uri="{FF2B5EF4-FFF2-40B4-BE49-F238E27FC236}">
                <a16:creationId xmlns:a16="http://schemas.microsoft.com/office/drawing/2014/main" id="{7F703392-9D35-4638-A94B-56D8804C8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71" y="4320209"/>
            <a:ext cx="4511629" cy="253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78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80E0473-4C9C-4324-85A7-F8F1D58C2E10}"/>
              </a:ext>
            </a:extLst>
          </p:cNvPr>
          <p:cNvSpPr>
            <a:spLocks noGrp="1"/>
          </p:cNvSpPr>
          <p:nvPr>
            <p:ph type="title"/>
          </p:nvPr>
        </p:nvSpPr>
        <p:spPr>
          <a:xfrm>
            <a:off x="750405" y="142460"/>
            <a:ext cx="3738640" cy="420345"/>
          </a:xfrm>
        </p:spPr>
        <p:txBody>
          <a:bodyPr/>
          <a:lstStyle/>
          <a:p>
            <a:pPr algn="ctr"/>
            <a:r>
              <a:rPr lang="el-GR" sz="2800" dirty="0">
                <a:latin typeface="Times New Roman" panose="02020603050405020304" pitchFamily="18" charset="0"/>
                <a:cs typeface="Times New Roman" panose="02020603050405020304" pitchFamily="18" charset="0"/>
              </a:rPr>
              <a:t>Ομαδικό Φύλλο Αξιολόγησης</a:t>
            </a:r>
          </a:p>
        </p:txBody>
      </p:sp>
      <p:sp>
        <p:nvSpPr>
          <p:cNvPr id="6" name="Θέση περιεχομένου 5">
            <a:extLst>
              <a:ext uri="{FF2B5EF4-FFF2-40B4-BE49-F238E27FC236}">
                <a16:creationId xmlns:a16="http://schemas.microsoft.com/office/drawing/2014/main" id="{FB11EFE1-10C9-4CE3-82D1-2F0DE65838E4}"/>
              </a:ext>
            </a:extLst>
          </p:cNvPr>
          <p:cNvSpPr>
            <a:spLocks noGrp="1"/>
          </p:cNvSpPr>
          <p:nvPr>
            <p:ph idx="1"/>
          </p:nvPr>
        </p:nvSpPr>
        <p:spPr>
          <a:xfrm>
            <a:off x="5499652" y="0"/>
            <a:ext cx="6692347" cy="6858000"/>
          </a:xfrm>
        </p:spPr>
        <p:txBody>
          <a:bodyPr>
            <a:normAutofit/>
          </a:bodyPr>
          <a:lstStyle/>
          <a:p>
            <a:pPr marL="0" indent="0">
              <a:buNone/>
            </a:pPr>
            <a:r>
              <a:rPr lang="el-GR" sz="1400" b="1" u="sng" dirty="0">
                <a:solidFill>
                  <a:schemeClr val="tx1"/>
                </a:solidFill>
                <a:latin typeface="Times New Roman" panose="02020603050405020304" pitchFamily="18" charset="0"/>
                <a:cs typeface="Times New Roman" panose="02020603050405020304" pitchFamily="18" charset="0"/>
              </a:rPr>
              <a:t>Άσκηση 2</a:t>
            </a:r>
            <a:r>
              <a:rPr lang="el-GR" sz="1400" b="1" u="sng" baseline="30000" dirty="0">
                <a:solidFill>
                  <a:schemeClr val="tx1"/>
                </a:solidFill>
                <a:latin typeface="Times New Roman" panose="02020603050405020304" pitchFamily="18" charset="0"/>
                <a:cs typeface="Times New Roman" panose="02020603050405020304" pitchFamily="18" charset="0"/>
              </a:rPr>
              <a:t>η</a:t>
            </a:r>
            <a:r>
              <a:rPr lang="el-GR" sz="1400" b="1" u="sng" dirty="0">
                <a:solidFill>
                  <a:schemeClr val="tx1"/>
                </a:solidFill>
                <a:latin typeface="Times New Roman" panose="02020603050405020304" pitchFamily="18" charset="0"/>
                <a:cs typeface="Times New Roman" panose="02020603050405020304" pitchFamily="18" charset="0"/>
              </a:rPr>
              <a:t>:</a:t>
            </a:r>
          </a:p>
          <a:p>
            <a:pPr marL="0" indent="0" algn="just">
              <a:buNone/>
            </a:pPr>
            <a:r>
              <a:rPr lang="el-GR" sz="1400" dirty="0">
                <a:solidFill>
                  <a:schemeClr val="tx1"/>
                </a:solidFill>
                <a:latin typeface="Times New Roman" panose="02020603050405020304" pitchFamily="18" charset="0"/>
                <a:cs typeface="Times New Roman" panose="02020603050405020304" pitchFamily="18" charset="0"/>
              </a:rPr>
              <a:t>Να συμπληρώσετε τις λέξεις που σας δίνονται στα κενά:  άμεση,  αρχή λαϊκής κυριαρχίας, αντιπροσώπους, αντιπροσωπευτική, Αρχαία Αθήνα, Εκκλησία του Δήμου, νομοθετική πρωτοβουλία, αρχή της πλειοψηφίας. (1 λέξη περισσεύει)</a:t>
            </a:r>
          </a:p>
          <a:p>
            <a:pPr marL="0" indent="0" algn="just">
              <a:buNone/>
            </a:pPr>
            <a:r>
              <a:rPr lang="el-GR" sz="1400" dirty="0">
                <a:solidFill>
                  <a:schemeClr val="tx1"/>
                </a:solidFill>
                <a:latin typeface="Times New Roman" panose="02020603050405020304" pitchFamily="18" charset="0"/>
                <a:cs typeface="Times New Roman" panose="02020603050405020304" pitchFamily="18" charset="0"/>
              </a:rPr>
              <a:t>Α)Κύριο χαρακτηριστικό της δημοκρατίας είναι η </a:t>
            </a:r>
            <a:r>
              <a:rPr lang="el-GR" sz="1400" dirty="0">
                <a:solidFill>
                  <a:schemeClr val="tx1"/>
                </a:solidFill>
                <a:latin typeface="Bookman Old Style" panose="02050604050505020204" pitchFamily="18" charset="0"/>
                <a:cs typeface="Times New Roman" panose="02020603050405020304" pitchFamily="18" charset="0"/>
              </a:rPr>
              <a:t>…………………………………. . Αυτό συνεπάγεται τη διακυβέρνηση της χώρας απευθείας από τον λαό, δηλαδή ………….. δημοκρατία, είτε με ………………..., όπου ονομάζεται ……………………….. .</a:t>
            </a:r>
          </a:p>
          <a:p>
            <a:pPr marL="0" indent="0" algn="just">
              <a:buNone/>
            </a:pPr>
            <a:r>
              <a:rPr lang="el-GR" sz="1400" dirty="0">
                <a:solidFill>
                  <a:schemeClr val="tx1"/>
                </a:solidFill>
                <a:latin typeface="Bookman Old Style" panose="02050604050505020204" pitchFamily="18" charset="0"/>
                <a:cs typeface="Times New Roman" panose="02020603050405020304" pitchFamily="18" charset="0"/>
              </a:rPr>
              <a:t>Β)Στην …………………….., οι πολίτες συμμετείχαν στην …………………………………, όπου διατύπωναν την άποψη τους και ψήφιζαν αυτή που θεωρούσαν σωστή. </a:t>
            </a:r>
          </a:p>
          <a:p>
            <a:pPr marL="0" indent="0" algn="just">
              <a:buNone/>
            </a:pPr>
            <a:r>
              <a:rPr lang="el-GR" sz="1400" dirty="0">
                <a:solidFill>
                  <a:schemeClr val="tx1"/>
                </a:solidFill>
                <a:latin typeface="Bookman Old Style" panose="02050604050505020204" pitchFamily="18" charset="0"/>
                <a:cs typeface="Times New Roman" panose="02020603050405020304" pitchFamily="18" charset="0"/>
              </a:rPr>
              <a:t>Γ)Ένα από τα στοιχεία αυτής της άμεσης δημοκρατίας, είναι και η λαϊκή …………………………...... .  </a:t>
            </a:r>
            <a:endParaRPr lang="el-GR"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l-GR"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l-GR" sz="1400" dirty="0">
              <a:solidFill>
                <a:schemeClr val="tx1"/>
              </a:solidFill>
              <a:latin typeface="Times New Roman" panose="02020603050405020304" pitchFamily="18" charset="0"/>
              <a:cs typeface="Times New Roman" panose="02020603050405020304" pitchFamily="18" charset="0"/>
            </a:endParaRPr>
          </a:p>
        </p:txBody>
      </p:sp>
      <p:pic>
        <p:nvPicPr>
          <p:cNvPr id="15362" name="Picture 2" descr="Προσαρμογή του παιδιού μας στο νέο σχολείο. | paidorama.com">
            <a:extLst>
              <a:ext uri="{FF2B5EF4-FFF2-40B4-BE49-F238E27FC236}">
                <a16:creationId xmlns:a16="http://schemas.microsoft.com/office/drawing/2014/main" id="{935046BD-B463-4532-AB13-D8E868D8A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264" y="4706923"/>
            <a:ext cx="3324707" cy="2104926"/>
          </a:xfrm>
          <a:prstGeom prst="snip2DiagRect">
            <a:avLst>
              <a:gd name="adj1" fmla="val 881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5364" name="Picture 4" descr="Όσα δεν γνωρίζετε για τη συμπεριφορά του παιδιού σας στο σχολείο, σύμφωνα  με έναν δάσκαλο">
            <a:extLst>
              <a:ext uri="{FF2B5EF4-FFF2-40B4-BE49-F238E27FC236}">
                <a16:creationId xmlns:a16="http://schemas.microsoft.com/office/drawing/2014/main" id="{3A5EE680-A3DC-42DA-9AE7-7229863F5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868" y="3405320"/>
            <a:ext cx="3074180" cy="17417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3" name="Ορθογώνιο 32">
            <a:extLst>
              <a:ext uri="{FF2B5EF4-FFF2-40B4-BE49-F238E27FC236}">
                <a16:creationId xmlns:a16="http://schemas.microsoft.com/office/drawing/2014/main" id="{2CFDBA8D-8B24-43A2-9D0C-4E96E1F7F154}"/>
              </a:ext>
            </a:extLst>
          </p:cNvPr>
          <p:cNvSpPr/>
          <p:nvPr/>
        </p:nvSpPr>
        <p:spPr>
          <a:xfrm>
            <a:off x="1698220" y="1901204"/>
            <a:ext cx="1523183" cy="5081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ΔΗΜΟΚΡΑΤΙΑ</a:t>
            </a:r>
          </a:p>
        </p:txBody>
      </p:sp>
      <p:sp>
        <p:nvSpPr>
          <p:cNvPr id="34" name="Ορθογώνιο 33">
            <a:extLst>
              <a:ext uri="{FF2B5EF4-FFF2-40B4-BE49-F238E27FC236}">
                <a16:creationId xmlns:a16="http://schemas.microsoft.com/office/drawing/2014/main" id="{5FABCAF9-AA37-4484-988E-F335F0633E1A}"/>
              </a:ext>
            </a:extLst>
          </p:cNvPr>
          <p:cNvSpPr/>
          <p:nvPr/>
        </p:nvSpPr>
        <p:spPr>
          <a:xfrm>
            <a:off x="271431" y="2594570"/>
            <a:ext cx="1248241" cy="51146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ΣΥΣΤΑΤΙΚΑ ΣΤΟΙΧΕΙΑ</a:t>
            </a:r>
          </a:p>
        </p:txBody>
      </p:sp>
      <p:sp>
        <p:nvSpPr>
          <p:cNvPr id="35" name="Ορθογώνιο 34">
            <a:extLst>
              <a:ext uri="{FF2B5EF4-FFF2-40B4-BE49-F238E27FC236}">
                <a16:creationId xmlns:a16="http://schemas.microsoft.com/office/drawing/2014/main" id="{810C8A4E-3C78-4F61-BCA8-27486CF7F629}"/>
              </a:ext>
            </a:extLst>
          </p:cNvPr>
          <p:cNvSpPr/>
          <p:nvPr/>
        </p:nvSpPr>
        <p:spPr>
          <a:xfrm>
            <a:off x="3356252" y="2621640"/>
            <a:ext cx="1249873" cy="51424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ΜΟΡΦΕΣ </a:t>
            </a:r>
          </a:p>
        </p:txBody>
      </p:sp>
      <p:sp>
        <p:nvSpPr>
          <p:cNvPr id="36" name="Ορθογώνιο 35">
            <a:extLst>
              <a:ext uri="{FF2B5EF4-FFF2-40B4-BE49-F238E27FC236}">
                <a16:creationId xmlns:a16="http://schemas.microsoft.com/office/drawing/2014/main" id="{D09D52EF-12B8-4EF8-9563-47950F2DDA50}"/>
              </a:ext>
            </a:extLst>
          </p:cNvPr>
          <p:cNvSpPr/>
          <p:nvPr/>
        </p:nvSpPr>
        <p:spPr>
          <a:xfrm>
            <a:off x="2139081" y="3425870"/>
            <a:ext cx="1242728" cy="52150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sp>
        <p:nvSpPr>
          <p:cNvPr id="37" name="Ορθογώνιο 36">
            <a:extLst>
              <a:ext uri="{FF2B5EF4-FFF2-40B4-BE49-F238E27FC236}">
                <a16:creationId xmlns:a16="http://schemas.microsoft.com/office/drawing/2014/main" id="{C48E5710-DCCE-4247-8BD7-5CD940EC6CA3}"/>
              </a:ext>
            </a:extLst>
          </p:cNvPr>
          <p:cNvSpPr/>
          <p:nvPr/>
        </p:nvSpPr>
        <p:spPr>
          <a:xfrm>
            <a:off x="3725709" y="3399812"/>
            <a:ext cx="1526672" cy="58513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ΑΝΤΙΠΡΟΣΩΠΕΥΤΙΚΗ ΚΟΙΝΟΒΟΥΛΕΥΤΙΚΗ</a:t>
            </a:r>
          </a:p>
        </p:txBody>
      </p:sp>
      <p:sp>
        <p:nvSpPr>
          <p:cNvPr id="38" name="Ορθογώνιο 37">
            <a:extLst>
              <a:ext uri="{FF2B5EF4-FFF2-40B4-BE49-F238E27FC236}">
                <a16:creationId xmlns:a16="http://schemas.microsoft.com/office/drawing/2014/main" id="{ADAFD2C4-F686-4778-B2CD-EC9419D0240C}"/>
              </a:ext>
            </a:extLst>
          </p:cNvPr>
          <p:cNvSpPr/>
          <p:nvPr/>
        </p:nvSpPr>
        <p:spPr>
          <a:xfrm>
            <a:off x="3447337" y="4701373"/>
            <a:ext cx="1605966" cy="44568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ΒΑΣΙΛΕΥΟΜΕΝΗ ΚΟΙΝΟΒΟΥΛΕΥΤΙΚΗ </a:t>
            </a:r>
          </a:p>
        </p:txBody>
      </p:sp>
      <p:sp>
        <p:nvSpPr>
          <p:cNvPr id="39" name="Ορθογώνιο 38">
            <a:extLst>
              <a:ext uri="{FF2B5EF4-FFF2-40B4-BE49-F238E27FC236}">
                <a16:creationId xmlns:a16="http://schemas.microsoft.com/office/drawing/2014/main" id="{1C696AEF-AF81-42A2-BB48-7C0D608F92D3}"/>
              </a:ext>
            </a:extLst>
          </p:cNvPr>
          <p:cNvSpPr/>
          <p:nvPr/>
        </p:nvSpPr>
        <p:spPr>
          <a:xfrm>
            <a:off x="3517580" y="5428281"/>
            <a:ext cx="1605966" cy="46521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sp>
        <p:nvSpPr>
          <p:cNvPr id="40" name="Ορθογώνιο 39">
            <a:extLst>
              <a:ext uri="{FF2B5EF4-FFF2-40B4-BE49-F238E27FC236}">
                <a16:creationId xmlns:a16="http://schemas.microsoft.com/office/drawing/2014/main" id="{75DD9166-7392-4F5B-9ADE-99635CEE826F}"/>
              </a:ext>
            </a:extLst>
          </p:cNvPr>
          <p:cNvSpPr/>
          <p:nvPr/>
        </p:nvSpPr>
        <p:spPr>
          <a:xfrm>
            <a:off x="3517580" y="6174714"/>
            <a:ext cx="1638172" cy="46521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sp>
        <p:nvSpPr>
          <p:cNvPr id="41" name="Ορθογώνιο 40">
            <a:extLst>
              <a:ext uri="{FF2B5EF4-FFF2-40B4-BE49-F238E27FC236}">
                <a16:creationId xmlns:a16="http://schemas.microsoft.com/office/drawing/2014/main" id="{491649FA-A07E-4CAB-A2D6-7CCFBF0A73AF}"/>
              </a:ext>
            </a:extLst>
          </p:cNvPr>
          <p:cNvSpPr/>
          <p:nvPr/>
        </p:nvSpPr>
        <p:spPr>
          <a:xfrm>
            <a:off x="1956357" y="4996589"/>
            <a:ext cx="1433173" cy="5081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sp>
        <p:nvSpPr>
          <p:cNvPr id="42" name="Ορθογώνιο 41">
            <a:extLst>
              <a:ext uri="{FF2B5EF4-FFF2-40B4-BE49-F238E27FC236}">
                <a16:creationId xmlns:a16="http://schemas.microsoft.com/office/drawing/2014/main" id="{8B6ED8A9-645C-4E71-A4E2-C8C7FE4992EE}"/>
              </a:ext>
            </a:extLst>
          </p:cNvPr>
          <p:cNvSpPr/>
          <p:nvPr/>
        </p:nvSpPr>
        <p:spPr>
          <a:xfrm>
            <a:off x="1595398" y="4170535"/>
            <a:ext cx="1207848" cy="5081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ΔΗΜΟΨΗΦΙΣΜΑ</a:t>
            </a:r>
          </a:p>
        </p:txBody>
      </p:sp>
      <p:sp>
        <p:nvSpPr>
          <p:cNvPr id="43" name="Ορθογώνιο 42">
            <a:extLst>
              <a:ext uri="{FF2B5EF4-FFF2-40B4-BE49-F238E27FC236}">
                <a16:creationId xmlns:a16="http://schemas.microsoft.com/office/drawing/2014/main" id="{0A4BE848-56FD-43AB-8AD7-93505F4283DB}"/>
              </a:ext>
            </a:extLst>
          </p:cNvPr>
          <p:cNvSpPr/>
          <p:nvPr/>
        </p:nvSpPr>
        <p:spPr>
          <a:xfrm>
            <a:off x="111658" y="3487634"/>
            <a:ext cx="1120814" cy="51103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sp>
        <p:nvSpPr>
          <p:cNvPr id="44" name="Ορθογώνιο 43">
            <a:extLst>
              <a:ext uri="{FF2B5EF4-FFF2-40B4-BE49-F238E27FC236}">
                <a16:creationId xmlns:a16="http://schemas.microsoft.com/office/drawing/2014/main" id="{888F3E1C-E3D5-40E5-89B2-0431A25A2256}"/>
              </a:ext>
            </a:extLst>
          </p:cNvPr>
          <p:cNvSpPr/>
          <p:nvPr/>
        </p:nvSpPr>
        <p:spPr>
          <a:xfrm>
            <a:off x="252582" y="4350815"/>
            <a:ext cx="1120814" cy="44568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cxnSp>
        <p:nvCxnSpPr>
          <p:cNvPr id="47" name="Ευθύγραμμο βέλος σύνδεσης 46">
            <a:extLst>
              <a:ext uri="{FF2B5EF4-FFF2-40B4-BE49-F238E27FC236}">
                <a16:creationId xmlns:a16="http://schemas.microsoft.com/office/drawing/2014/main" id="{3AEB3C25-9E79-4157-BB62-07ACF77C6762}"/>
              </a:ext>
            </a:extLst>
          </p:cNvPr>
          <p:cNvCxnSpPr>
            <a:cxnSpLocks/>
          </p:cNvCxnSpPr>
          <p:nvPr/>
        </p:nvCxnSpPr>
        <p:spPr>
          <a:xfrm flipH="1">
            <a:off x="1415269" y="2328132"/>
            <a:ext cx="222002" cy="276770"/>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52" name="Ευθύγραμμο βέλος σύνδεσης 51">
            <a:extLst>
              <a:ext uri="{FF2B5EF4-FFF2-40B4-BE49-F238E27FC236}">
                <a16:creationId xmlns:a16="http://schemas.microsoft.com/office/drawing/2014/main" id="{6CC73A2C-3F30-4EEC-A08C-8C6D9840C7A0}"/>
              </a:ext>
            </a:extLst>
          </p:cNvPr>
          <p:cNvCxnSpPr>
            <a:cxnSpLocks/>
          </p:cNvCxnSpPr>
          <p:nvPr/>
        </p:nvCxnSpPr>
        <p:spPr>
          <a:xfrm>
            <a:off x="3243447" y="2341586"/>
            <a:ext cx="252141" cy="252984"/>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58" name="Ευθύγραμμο βέλος σύνδεσης 57">
            <a:extLst>
              <a:ext uri="{FF2B5EF4-FFF2-40B4-BE49-F238E27FC236}">
                <a16:creationId xmlns:a16="http://schemas.microsoft.com/office/drawing/2014/main" id="{333DABE4-E5F8-4B35-B050-F0DE2BF0DB03}"/>
              </a:ext>
            </a:extLst>
          </p:cNvPr>
          <p:cNvCxnSpPr>
            <a:cxnSpLocks/>
          </p:cNvCxnSpPr>
          <p:nvPr/>
        </p:nvCxnSpPr>
        <p:spPr>
          <a:xfrm>
            <a:off x="4489045" y="3154896"/>
            <a:ext cx="241340" cy="182241"/>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59" name="Ευθύγραμμο βέλος σύνδεσης 58">
            <a:extLst>
              <a:ext uri="{FF2B5EF4-FFF2-40B4-BE49-F238E27FC236}">
                <a16:creationId xmlns:a16="http://schemas.microsoft.com/office/drawing/2014/main" id="{DE549113-0408-4D52-98BC-5C0725BF9FC4}"/>
              </a:ext>
            </a:extLst>
          </p:cNvPr>
          <p:cNvCxnSpPr>
            <a:cxnSpLocks/>
          </p:cNvCxnSpPr>
          <p:nvPr/>
        </p:nvCxnSpPr>
        <p:spPr>
          <a:xfrm flipH="1">
            <a:off x="3033538" y="3096837"/>
            <a:ext cx="222002" cy="276770"/>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60" name="Ευθύγραμμο βέλος σύνδεσης 59">
            <a:extLst>
              <a:ext uri="{FF2B5EF4-FFF2-40B4-BE49-F238E27FC236}">
                <a16:creationId xmlns:a16="http://schemas.microsoft.com/office/drawing/2014/main" id="{B2D55D83-082B-44D2-B58D-845E9D149CE7}"/>
              </a:ext>
            </a:extLst>
          </p:cNvPr>
          <p:cNvCxnSpPr>
            <a:cxnSpLocks/>
          </p:cNvCxnSpPr>
          <p:nvPr/>
        </p:nvCxnSpPr>
        <p:spPr>
          <a:xfrm flipH="1">
            <a:off x="1319494" y="3154896"/>
            <a:ext cx="107413" cy="1147061"/>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61" name="Ευθύγραμμο βέλος σύνδεσης 60">
            <a:extLst>
              <a:ext uri="{FF2B5EF4-FFF2-40B4-BE49-F238E27FC236}">
                <a16:creationId xmlns:a16="http://schemas.microsoft.com/office/drawing/2014/main" id="{5A3CC58D-B4B5-4337-B339-6C7D33F9782F}"/>
              </a:ext>
            </a:extLst>
          </p:cNvPr>
          <p:cNvCxnSpPr>
            <a:cxnSpLocks/>
          </p:cNvCxnSpPr>
          <p:nvPr/>
        </p:nvCxnSpPr>
        <p:spPr>
          <a:xfrm flipH="1">
            <a:off x="561064" y="3106038"/>
            <a:ext cx="189341" cy="343922"/>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67" name="Ευθύγραμμο βέλος σύνδεσης 66">
            <a:extLst>
              <a:ext uri="{FF2B5EF4-FFF2-40B4-BE49-F238E27FC236}">
                <a16:creationId xmlns:a16="http://schemas.microsoft.com/office/drawing/2014/main" id="{C49062BA-7BB7-4CA1-9D17-6FE62F2F58B1}"/>
              </a:ext>
            </a:extLst>
          </p:cNvPr>
          <p:cNvCxnSpPr>
            <a:cxnSpLocks/>
          </p:cNvCxnSpPr>
          <p:nvPr/>
        </p:nvCxnSpPr>
        <p:spPr>
          <a:xfrm flipH="1">
            <a:off x="2860736" y="3998670"/>
            <a:ext cx="357790" cy="949941"/>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68" name="Ευθύγραμμο βέλος σύνδεσης 67">
            <a:extLst>
              <a:ext uri="{FF2B5EF4-FFF2-40B4-BE49-F238E27FC236}">
                <a16:creationId xmlns:a16="http://schemas.microsoft.com/office/drawing/2014/main" id="{3B92492D-7131-4E61-863D-6F71E5F05367}"/>
              </a:ext>
            </a:extLst>
          </p:cNvPr>
          <p:cNvCxnSpPr>
            <a:cxnSpLocks/>
          </p:cNvCxnSpPr>
          <p:nvPr/>
        </p:nvCxnSpPr>
        <p:spPr>
          <a:xfrm flipH="1">
            <a:off x="4170837" y="4087624"/>
            <a:ext cx="196793" cy="591027"/>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69" name="Ευθύγραμμο βέλος σύνδεσης 68">
            <a:extLst>
              <a:ext uri="{FF2B5EF4-FFF2-40B4-BE49-F238E27FC236}">
                <a16:creationId xmlns:a16="http://schemas.microsoft.com/office/drawing/2014/main" id="{A5C9233E-C79B-4C83-A87D-58CE0684A5BC}"/>
              </a:ext>
            </a:extLst>
          </p:cNvPr>
          <p:cNvCxnSpPr>
            <a:cxnSpLocks/>
          </p:cNvCxnSpPr>
          <p:nvPr/>
        </p:nvCxnSpPr>
        <p:spPr>
          <a:xfrm flipH="1">
            <a:off x="2565124" y="3968279"/>
            <a:ext cx="143842" cy="238690"/>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75" name="Ευθύγραμμο βέλος σύνδεσης 74">
            <a:extLst>
              <a:ext uri="{FF2B5EF4-FFF2-40B4-BE49-F238E27FC236}">
                <a16:creationId xmlns:a16="http://schemas.microsoft.com/office/drawing/2014/main" id="{AA52D1F9-F567-45D3-8F22-40210BCC34A0}"/>
              </a:ext>
            </a:extLst>
          </p:cNvPr>
          <p:cNvCxnSpPr>
            <a:cxnSpLocks/>
          </p:cNvCxnSpPr>
          <p:nvPr/>
        </p:nvCxnSpPr>
        <p:spPr>
          <a:xfrm flipH="1">
            <a:off x="5165497" y="4036418"/>
            <a:ext cx="31894" cy="2127097"/>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76" name="Ευθύγραμμο βέλος σύνδεσης 75">
            <a:extLst>
              <a:ext uri="{FF2B5EF4-FFF2-40B4-BE49-F238E27FC236}">
                <a16:creationId xmlns:a16="http://schemas.microsoft.com/office/drawing/2014/main" id="{BBA72108-BDFE-4BC8-AFF5-EA2D715012F0}"/>
              </a:ext>
            </a:extLst>
          </p:cNvPr>
          <p:cNvCxnSpPr>
            <a:cxnSpLocks/>
          </p:cNvCxnSpPr>
          <p:nvPr/>
        </p:nvCxnSpPr>
        <p:spPr>
          <a:xfrm flipH="1">
            <a:off x="4941746" y="4047617"/>
            <a:ext cx="237835" cy="1450813"/>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sp>
        <p:nvSpPr>
          <p:cNvPr id="77" name="TextBox 76">
            <a:extLst>
              <a:ext uri="{FF2B5EF4-FFF2-40B4-BE49-F238E27FC236}">
                <a16:creationId xmlns:a16="http://schemas.microsoft.com/office/drawing/2014/main" id="{866E5BB9-6AFF-4C04-BE42-D7F1C761088F}"/>
              </a:ext>
            </a:extLst>
          </p:cNvPr>
          <p:cNvSpPr txBox="1"/>
          <p:nvPr/>
        </p:nvSpPr>
        <p:spPr>
          <a:xfrm>
            <a:off x="22542" y="795605"/>
            <a:ext cx="5108952" cy="954107"/>
          </a:xfrm>
          <a:prstGeom prst="rect">
            <a:avLst/>
          </a:prstGeom>
          <a:noFill/>
        </p:spPr>
        <p:txBody>
          <a:bodyPr wrap="square" rtlCol="0">
            <a:spAutoFit/>
          </a:bodyPr>
          <a:lstStyle/>
          <a:p>
            <a:r>
              <a:rPr lang="el-GR" sz="1400" b="1" u="sng" baseline="30000" dirty="0">
                <a:latin typeface="Times New Roman" panose="02020603050405020304" pitchFamily="18" charset="0"/>
                <a:cs typeface="Times New Roman" panose="02020603050405020304" pitchFamily="18" charset="0"/>
              </a:rPr>
              <a:t> </a:t>
            </a:r>
            <a:r>
              <a:rPr lang="el-GR" sz="1400" b="1" u="sng" dirty="0">
                <a:latin typeface="Times New Roman" panose="02020603050405020304" pitchFamily="18" charset="0"/>
                <a:cs typeface="Times New Roman" panose="02020603050405020304" pitchFamily="18" charset="0"/>
              </a:rPr>
              <a:t>Άσκηση 1</a:t>
            </a:r>
            <a:r>
              <a:rPr lang="el-GR" sz="1400" b="1" u="sng" baseline="30000" dirty="0">
                <a:latin typeface="Times New Roman" panose="02020603050405020304" pitchFamily="18" charset="0"/>
                <a:cs typeface="Times New Roman" panose="02020603050405020304" pitchFamily="18" charset="0"/>
              </a:rPr>
              <a:t>η</a:t>
            </a:r>
            <a:r>
              <a:rPr lang="el-GR" sz="1400" b="1" u="sng" dirty="0">
                <a:latin typeface="Times New Roman" panose="02020603050405020304" pitchFamily="18" charset="0"/>
                <a:cs typeface="Times New Roman" panose="02020603050405020304" pitchFamily="18" charset="0"/>
              </a:rPr>
              <a:t>:</a:t>
            </a:r>
          </a:p>
          <a:p>
            <a:pPr algn="just"/>
            <a:r>
              <a:rPr lang="el-GR" sz="1400" dirty="0">
                <a:latin typeface="Times New Roman" panose="02020603050405020304" pitchFamily="18" charset="0"/>
                <a:cs typeface="Times New Roman" panose="02020603050405020304" pitchFamily="18" charset="0"/>
              </a:rPr>
              <a:t>Να συμπληρώσετε τις κατάλληλες λέξεις στα κενά: (ελευθερία, ισότητα, άμεση / συμμετοχική, λαϊκή νομοθετική πρωτοβουλία, προεδρευόμενη κοινοβουλευτική, προεδρική κοινοβουλευτική).</a:t>
            </a:r>
          </a:p>
        </p:txBody>
      </p:sp>
      <p:sp>
        <p:nvSpPr>
          <p:cNvPr id="82" name="Ορθογώνιο 81">
            <a:extLst>
              <a:ext uri="{FF2B5EF4-FFF2-40B4-BE49-F238E27FC236}">
                <a16:creationId xmlns:a16="http://schemas.microsoft.com/office/drawing/2014/main" id="{55D4E2A6-2ECA-419E-B3FA-D2F2312A6245}"/>
              </a:ext>
            </a:extLst>
          </p:cNvPr>
          <p:cNvSpPr/>
          <p:nvPr/>
        </p:nvSpPr>
        <p:spPr>
          <a:xfrm>
            <a:off x="1731498" y="1884466"/>
            <a:ext cx="1523183" cy="5081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ΔΗΜΟΚΡΑΤΙΑ</a:t>
            </a:r>
          </a:p>
        </p:txBody>
      </p:sp>
      <p:sp>
        <p:nvSpPr>
          <p:cNvPr id="83" name="Ορθογώνιο 82">
            <a:extLst>
              <a:ext uri="{FF2B5EF4-FFF2-40B4-BE49-F238E27FC236}">
                <a16:creationId xmlns:a16="http://schemas.microsoft.com/office/drawing/2014/main" id="{1E0ACB69-34BB-4800-AA17-767CBE33FB13}"/>
              </a:ext>
            </a:extLst>
          </p:cNvPr>
          <p:cNvSpPr/>
          <p:nvPr/>
        </p:nvSpPr>
        <p:spPr>
          <a:xfrm>
            <a:off x="304709" y="2577832"/>
            <a:ext cx="1248241" cy="51146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ΣΥΣΤΑΤΙΚΑ ΣΤΟΙΧΕΙΑ</a:t>
            </a:r>
          </a:p>
        </p:txBody>
      </p:sp>
      <p:sp>
        <p:nvSpPr>
          <p:cNvPr id="84" name="Ορθογώνιο 83">
            <a:extLst>
              <a:ext uri="{FF2B5EF4-FFF2-40B4-BE49-F238E27FC236}">
                <a16:creationId xmlns:a16="http://schemas.microsoft.com/office/drawing/2014/main" id="{8502FEA2-D861-4D59-B82A-F063913D4D69}"/>
              </a:ext>
            </a:extLst>
          </p:cNvPr>
          <p:cNvSpPr/>
          <p:nvPr/>
        </p:nvSpPr>
        <p:spPr>
          <a:xfrm>
            <a:off x="3389530" y="2604902"/>
            <a:ext cx="1249873" cy="51424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ΜΟΡΦΕΣ </a:t>
            </a:r>
          </a:p>
        </p:txBody>
      </p:sp>
      <p:sp>
        <p:nvSpPr>
          <p:cNvPr id="85" name="Ορθογώνιο 84">
            <a:extLst>
              <a:ext uri="{FF2B5EF4-FFF2-40B4-BE49-F238E27FC236}">
                <a16:creationId xmlns:a16="http://schemas.microsoft.com/office/drawing/2014/main" id="{160090B9-E043-4087-8136-E2F921556863}"/>
              </a:ext>
            </a:extLst>
          </p:cNvPr>
          <p:cNvSpPr/>
          <p:nvPr/>
        </p:nvSpPr>
        <p:spPr>
          <a:xfrm>
            <a:off x="2172359" y="3409132"/>
            <a:ext cx="1242728" cy="52150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sp>
        <p:nvSpPr>
          <p:cNvPr id="86" name="Ορθογώνιο 85">
            <a:extLst>
              <a:ext uri="{FF2B5EF4-FFF2-40B4-BE49-F238E27FC236}">
                <a16:creationId xmlns:a16="http://schemas.microsoft.com/office/drawing/2014/main" id="{1F75BB1B-420F-48E0-9CE6-7B2906DBB609}"/>
              </a:ext>
            </a:extLst>
          </p:cNvPr>
          <p:cNvSpPr/>
          <p:nvPr/>
        </p:nvSpPr>
        <p:spPr>
          <a:xfrm>
            <a:off x="1628676" y="4153797"/>
            <a:ext cx="1207848" cy="5081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dirty="0">
                <a:latin typeface="Times New Roman" panose="02020603050405020304" pitchFamily="18" charset="0"/>
                <a:cs typeface="Times New Roman" panose="02020603050405020304" pitchFamily="18" charset="0"/>
              </a:rPr>
              <a:t>ΔΗΜΟΨΗΦΙΣΜΑ</a:t>
            </a:r>
          </a:p>
        </p:txBody>
      </p:sp>
      <p:sp>
        <p:nvSpPr>
          <p:cNvPr id="87" name="Ορθογώνιο 86">
            <a:extLst>
              <a:ext uri="{FF2B5EF4-FFF2-40B4-BE49-F238E27FC236}">
                <a16:creationId xmlns:a16="http://schemas.microsoft.com/office/drawing/2014/main" id="{CBA98B5D-8BC4-4E63-B33E-6E78579D3F52}"/>
              </a:ext>
            </a:extLst>
          </p:cNvPr>
          <p:cNvSpPr/>
          <p:nvPr/>
        </p:nvSpPr>
        <p:spPr>
          <a:xfrm>
            <a:off x="144936" y="3470896"/>
            <a:ext cx="1120814" cy="51103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sp>
        <p:nvSpPr>
          <p:cNvPr id="88" name="Ορθογώνιο 87">
            <a:extLst>
              <a:ext uri="{FF2B5EF4-FFF2-40B4-BE49-F238E27FC236}">
                <a16:creationId xmlns:a16="http://schemas.microsoft.com/office/drawing/2014/main" id="{A26473A1-F100-4BB0-BBB3-30D0577973FE}"/>
              </a:ext>
            </a:extLst>
          </p:cNvPr>
          <p:cNvSpPr/>
          <p:nvPr/>
        </p:nvSpPr>
        <p:spPr>
          <a:xfrm>
            <a:off x="285860" y="4334077"/>
            <a:ext cx="1120814" cy="44568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36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9EC034E-999C-4DD2-98D9-F832AA591FE9}"/>
              </a:ext>
            </a:extLst>
          </p:cNvPr>
          <p:cNvSpPr>
            <a:spLocks noGrp="1"/>
          </p:cNvSpPr>
          <p:nvPr>
            <p:ph type="title"/>
          </p:nvPr>
        </p:nvSpPr>
        <p:spPr>
          <a:xfrm>
            <a:off x="1295400" y="0"/>
            <a:ext cx="9601200" cy="705678"/>
          </a:xfrm>
          <a:noFill/>
          <a:ln>
            <a:noFill/>
          </a:ln>
        </p:spPr>
        <p:txBody>
          <a:bodyPr>
            <a:normAutofit/>
          </a:bodyPr>
          <a:lstStyle/>
          <a:p>
            <a:pPr algn="ctr"/>
            <a:r>
              <a:rPr lang="el-GR" sz="3200" dirty="0">
                <a:latin typeface="Times New Roman" panose="02020603050405020304" pitchFamily="18" charset="0"/>
                <a:cs typeface="Times New Roman" panose="02020603050405020304" pitchFamily="18" charset="0"/>
              </a:rPr>
              <a:t>Ανακεφαλαίωση</a:t>
            </a:r>
          </a:p>
        </p:txBody>
      </p:sp>
      <p:sp>
        <p:nvSpPr>
          <p:cNvPr id="7" name="Ορθογώνιο 6">
            <a:extLst>
              <a:ext uri="{FF2B5EF4-FFF2-40B4-BE49-F238E27FC236}">
                <a16:creationId xmlns:a16="http://schemas.microsoft.com/office/drawing/2014/main" id="{BFB4F84B-7BD3-4FD5-990C-52323F474668}"/>
              </a:ext>
            </a:extLst>
          </p:cNvPr>
          <p:cNvSpPr/>
          <p:nvPr/>
        </p:nvSpPr>
        <p:spPr>
          <a:xfrm>
            <a:off x="4056824" y="549963"/>
            <a:ext cx="3805856" cy="51424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ΜΟΡΦΕΣ ΠΟΛΙΤΕΥΜΑΤΟΣ</a:t>
            </a:r>
          </a:p>
        </p:txBody>
      </p:sp>
      <p:sp>
        <p:nvSpPr>
          <p:cNvPr id="8" name="Ορθογώνιο 7">
            <a:extLst>
              <a:ext uri="{FF2B5EF4-FFF2-40B4-BE49-F238E27FC236}">
                <a16:creationId xmlns:a16="http://schemas.microsoft.com/office/drawing/2014/main" id="{1161322C-2C8C-447A-BFD8-FD748F492D93}"/>
              </a:ext>
            </a:extLst>
          </p:cNvPr>
          <p:cNvSpPr/>
          <p:nvPr/>
        </p:nvSpPr>
        <p:spPr>
          <a:xfrm>
            <a:off x="4296186" y="1647409"/>
            <a:ext cx="3231875" cy="51848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ΔΗΜΟΚΡΑΤΙΑ</a:t>
            </a:r>
          </a:p>
        </p:txBody>
      </p:sp>
      <p:sp>
        <p:nvSpPr>
          <p:cNvPr id="9" name="Ορθογώνιο 8">
            <a:extLst>
              <a:ext uri="{FF2B5EF4-FFF2-40B4-BE49-F238E27FC236}">
                <a16:creationId xmlns:a16="http://schemas.microsoft.com/office/drawing/2014/main" id="{CD76B6F8-6AF8-4E12-A762-CDA112FCCE1C}"/>
              </a:ext>
            </a:extLst>
          </p:cNvPr>
          <p:cNvSpPr/>
          <p:nvPr/>
        </p:nvSpPr>
        <p:spPr>
          <a:xfrm>
            <a:off x="1169095" y="2635731"/>
            <a:ext cx="3099352" cy="51848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ΣΥΣΤΑΤΙΚΑ ΣΤΟΙΧΕΙΑ</a:t>
            </a:r>
          </a:p>
        </p:txBody>
      </p:sp>
      <p:sp>
        <p:nvSpPr>
          <p:cNvPr id="10" name="Ορθογώνιο 9">
            <a:extLst>
              <a:ext uri="{FF2B5EF4-FFF2-40B4-BE49-F238E27FC236}">
                <a16:creationId xmlns:a16="http://schemas.microsoft.com/office/drawing/2014/main" id="{6C98BEC4-4C7F-4F4A-8AD8-AE7BFB906F77}"/>
              </a:ext>
            </a:extLst>
          </p:cNvPr>
          <p:cNvSpPr/>
          <p:nvPr/>
        </p:nvSpPr>
        <p:spPr>
          <a:xfrm>
            <a:off x="7113942" y="2689827"/>
            <a:ext cx="3296885" cy="51424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ΜΟΡΦΕΣ </a:t>
            </a:r>
          </a:p>
        </p:txBody>
      </p:sp>
      <p:sp>
        <p:nvSpPr>
          <p:cNvPr id="11" name="Ορθογώνιο 10">
            <a:extLst>
              <a:ext uri="{FF2B5EF4-FFF2-40B4-BE49-F238E27FC236}">
                <a16:creationId xmlns:a16="http://schemas.microsoft.com/office/drawing/2014/main" id="{24722038-A29B-43E9-A06D-B0C6EA1EB6D2}"/>
              </a:ext>
            </a:extLst>
          </p:cNvPr>
          <p:cNvSpPr/>
          <p:nvPr/>
        </p:nvSpPr>
        <p:spPr>
          <a:xfrm>
            <a:off x="5266814" y="4162252"/>
            <a:ext cx="2561188" cy="52150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ΑΜΕΣΗ / ΣΥΜΜΕΤΟΧΙΚΗ </a:t>
            </a:r>
          </a:p>
        </p:txBody>
      </p:sp>
      <p:sp>
        <p:nvSpPr>
          <p:cNvPr id="12" name="Ορθογώνιο 11">
            <a:extLst>
              <a:ext uri="{FF2B5EF4-FFF2-40B4-BE49-F238E27FC236}">
                <a16:creationId xmlns:a16="http://schemas.microsoft.com/office/drawing/2014/main" id="{19891CD5-84C1-4CD2-A713-E84BFAEE2D38}"/>
              </a:ext>
            </a:extLst>
          </p:cNvPr>
          <p:cNvSpPr/>
          <p:nvPr/>
        </p:nvSpPr>
        <p:spPr>
          <a:xfrm>
            <a:off x="9101602" y="3811958"/>
            <a:ext cx="2667312" cy="5142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ΑΝΤΙΠΡΟΣΩΠΕΥΤΙΚΗ ΚΟΙΝΟΒΟΥΛΕΥΤΙΚΗ</a:t>
            </a:r>
          </a:p>
        </p:txBody>
      </p:sp>
      <p:sp>
        <p:nvSpPr>
          <p:cNvPr id="13" name="Ορθογώνιο 12">
            <a:extLst>
              <a:ext uri="{FF2B5EF4-FFF2-40B4-BE49-F238E27FC236}">
                <a16:creationId xmlns:a16="http://schemas.microsoft.com/office/drawing/2014/main" id="{44826DC6-E621-46C6-8A09-B7809F073945}"/>
              </a:ext>
            </a:extLst>
          </p:cNvPr>
          <p:cNvSpPr/>
          <p:nvPr/>
        </p:nvSpPr>
        <p:spPr>
          <a:xfrm>
            <a:off x="8512020" y="4946912"/>
            <a:ext cx="2384579" cy="42201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ΒΑΣΙΛΕΥΟΜΕΝΗ ΚΟΙΝΟΒΥΛΕΥΤΙΚΗ </a:t>
            </a:r>
          </a:p>
        </p:txBody>
      </p:sp>
      <p:sp>
        <p:nvSpPr>
          <p:cNvPr id="14" name="Ορθογώνιο 13">
            <a:extLst>
              <a:ext uri="{FF2B5EF4-FFF2-40B4-BE49-F238E27FC236}">
                <a16:creationId xmlns:a16="http://schemas.microsoft.com/office/drawing/2014/main" id="{84DEC70E-4DA0-491E-AB8C-DFEF98EE3EF3}"/>
              </a:ext>
            </a:extLst>
          </p:cNvPr>
          <p:cNvSpPr/>
          <p:nvPr/>
        </p:nvSpPr>
        <p:spPr>
          <a:xfrm>
            <a:off x="8950480" y="5567616"/>
            <a:ext cx="2847997" cy="42201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ΠΡΟΕΔΡΕΥΟΜΕΝΗ ΚΟΙΝΟΒΟΥΛΕΥΤΙΚΗ</a:t>
            </a:r>
          </a:p>
        </p:txBody>
      </p:sp>
      <p:sp>
        <p:nvSpPr>
          <p:cNvPr id="15" name="Ορθογώνιο 14">
            <a:extLst>
              <a:ext uri="{FF2B5EF4-FFF2-40B4-BE49-F238E27FC236}">
                <a16:creationId xmlns:a16="http://schemas.microsoft.com/office/drawing/2014/main" id="{94E9B6B5-B174-4CBA-BD42-2B545C4EC200}"/>
              </a:ext>
            </a:extLst>
          </p:cNvPr>
          <p:cNvSpPr/>
          <p:nvPr/>
        </p:nvSpPr>
        <p:spPr>
          <a:xfrm>
            <a:off x="9260211" y="6249846"/>
            <a:ext cx="2508703" cy="471593"/>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ΠΡΟΕΔΡΙΚΗ ΚΟΙΝΟΒΟΥΛΕΥΤΙΚΗ </a:t>
            </a:r>
          </a:p>
        </p:txBody>
      </p:sp>
      <p:sp>
        <p:nvSpPr>
          <p:cNvPr id="16" name="Ορθογώνιο 15">
            <a:extLst>
              <a:ext uri="{FF2B5EF4-FFF2-40B4-BE49-F238E27FC236}">
                <a16:creationId xmlns:a16="http://schemas.microsoft.com/office/drawing/2014/main" id="{05A5AEA6-D3DE-4C9A-8796-09B367818D85}"/>
              </a:ext>
            </a:extLst>
          </p:cNvPr>
          <p:cNvSpPr/>
          <p:nvPr/>
        </p:nvSpPr>
        <p:spPr>
          <a:xfrm>
            <a:off x="5959134" y="5180322"/>
            <a:ext cx="2356403" cy="50811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ΛΑΙΚΗ ΝΟΜΟΘΕΤΙΚΗ ΠΡΩΤΟΒΟΥΛΙΑ</a:t>
            </a:r>
          </a:p>
        </p:txBody>
      </p:sp>
      <p:sp>
        <p:nvSpPr>
          <p:cNvPr id="17" name="Ορθογώνιο 16">
            <a:extLst>
              <a:ext uri="{FF2B5EF4-FFF2-40B4-BE49-F238E27FC236}">
                <a16:creationId xmlns:a16="http://schemas.microsoft.com/office/drawing/2014/main" id="{5B5D01F8-4617-4DEA-8264-B0F9AFD61B6B}"/>
              </a:ext>
            </a:extLst>
          </p:cNvPr>
          <p:cNvSpPr/>
          <p:nvPr/>
        </p:nvSpPr>
        <p:spPr>
          <a:xfrm>
            <a:off x="3492356" y="5382062"/>
            <a:ext cx="2356403" cy="51975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ΔΗΜΟΨΗΦΙΣΜΑ</a:t>
            </a:r>
          </a:p>
        </p:txBody>
      </p:sp>
      <p:sp>
        <p:nvSpPr>
          <p:cNvPr id="18" name="Ορθογώνιο 17">
            <a:extLst>
              <a:ext uri="{FF2B5EF4-FFF2-40B4-BE49-F238E27FC236}">
                <a16:creationId xmlns:a16="http://schemas.microsoft.com/office/drawing/2014/main" id="{0539100A-12D0-41D2-95B5-91B759CD5F78}"/>
              </a:ext>
            </a:extLst>
          </p:cNvPr>
          <p:cNvSpPr/>
          <p:nvPr/>
        </p:nvSpPr>
        <p:spPr>
          <a:xfrm>
            <a:off x="736742" y="4585452"/>
            <a:ext cx="1743074" cy="51103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ΕΛΕΥΘΕΡΙΑ</a:t>
            </a:r>
          </a:p>
        </p:txBody>
      </p:sp>
      <p:sp>
        <p:nvSpPr>
          <p:cNvPr id="19" name="Ορθογώνιο 18">
            <a:extLst>
              <a:ext uri="{FF2B5EF4-FFF2-40B4-BE49-F238E27FC236}">
                <a16:creationId xmlns:a16="http://schemas.microsoft.com/office/drawing/2014/main" id="{221CDE3E-D69D-4553-A088-2CE7DC7E21E7}"/>
              </a:ext>
            </a:extLst>
          </p:cNvPr>
          <p:cNvSpPr/>
          <p:nvPr/>
        </p:nvSpPr>
        <p:spPr>
          <a:xfrm>
            <a:off x="2718771" y="4066964"/>
            <a:ext cx="2030068" cy="51848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latin typeface="Times New Roman" panose="02020603050405020304" pitchFamily="18" charset="0"/>
                <a:cs typeface="Times New Roman" panose="02020603050405020304" pitchFamily="18" charset="0"/>
              </a:rPr>
              <a:t>ΙΣΟΤΗΤΑ</a:t>
            </a:r>
          </a:p>
        </p:txBody>
      </p:sp>
      <p:cxnSp>
        <p:nvCxnSpPr>
          <p:cNvPr id="25" name="Ευθύγραμμο βέλος σύνδεσης 24">
            <a:extLst>
              <a:ext uri="{FF2B5EF4-FFF2-40B4-BE49-F238E27FC236}">
                <a16:creationId xmlns:a16="http://schemas.microsoft.com/office/drawing/2014/main" id="{52EB2694-0460-4320-9EAA-BD936C25D63A}"/>
              </a:ext>
            </a:extLst>
          </p:cNvPr>
          <p:cNvCxnSpPr/>
          <p:nvPr/>
        </p:nvCxnSpPr>
        <p:spPr>
          <a:xfrm>
            <a:off x="5963478" y="1135023"/>
            <a:ext cx="0" cy="465483"/>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27" name="Ευθύγραμμο βέλος σύνδεσης 26">
            <a:extLst>
              <a:ext uri="{FF2B5EF4-FFF2-40B4-BE49-F238E27FC236}">
                <a16:creationId xmlns:a16="http://schemas.microsoft.com/office/drawing/2014/main" id="{2FD7076C-783D-43B0-BD71-C9CE2F849873}"/>
              </a:ext>
            </a:extLst>
          </p:cNvPr>
          <p:cNvCxnSpPr>
            <a:cxnSpLocks/>
          </p:cNvCxnSpPr>
          <p:nvPr/>
        </p:nvCxnSpPr>
        <p:spPr>
          <a:xfrm flipH="1">
            <a:off x="3910221" y="2215689"/>
            <a:ext cx="622852" cy="353665"/>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30" name="Ευθύγραμμο βέλος σύνδεσης 29">
            <a:extLst>
              <a:ext uri="{FF2B5EF4-FFF2-40B4-BE49-F238E27FC236}">
                <a16:creationId xmlns:a16="http://schemas.microsoft.com/office/drawing/2014/main" id="{1F1E8A11-E3C0-484A-8C42-F8865BD5AE70}"/>
              </a:ext>
            </a:extLst>
          </p:cNvPr>
          <p:cNvCxnSpPr>
            <a:cxnSpLocks/>
          </p:cNvCxnSpPr>
          <p:nvPr/>
        </p:nvCxnSpPr>
        <p:spPr>
          <a:xfrm flipH="1">
            <a:off x="1666153" y="3356508"/>
            <a:ext cx="534643" cy="1093929"/>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32" name="Ευθύγραμμο βέλος σύνδεσης 31">
            <a:extLst>
              <a:ext uri="{FF2B5EF4-FFF2-40B4-BE49-F238E27FC236}">
                <a16:creationId xmlns:a16="http://schemas.microsoft.com/office/drawing/2014/main" id="{3F20F06A-A6F3-4ADA-8B3E-CAC9E60EC75D}"/>
              </a:ext>
            </a:extLst>
          </p:cNvPr>
          <p:cNvCxnSpPr>
            <a:cxnSpLocks/>
          </p:cNvCxnSpPr>
          <p:nvPr/>
        </p:nvCxnSpPr>
        <p:spPr>
          <a:xfrm>
            <a:off x="2865063" y="3201224"/>
            <a:ext cx="603387" cy="818736"/>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39" name="Ευθύγραμμο βέλος σύνδεσης 38">
            <a:extLst>
              <a:ext uri="{FF2B5EF4-FFF2-40B4-BE49-F238E27FC236}">
                <a16:creationId xmlns:a16="http://schemas.microsoft.com/office/drawing/2014/main" id="{BD2FB050-23F3-433F-A0FF-17D5FB433471}"/>
              </a:ext>
            </a:extLst>
          </p:cNvPr>
          <p:cNvCxnSpPr>
            <a:cxnSpLocks/>
          </p:cNvCxnSpPr>
          <p:nvPr/>
        </p:nvCxnSpPr>
        <p:spPr>
          <a:xfrm>
            <a:off x="7290351" y="2218853"/>
            <a:ext cx="646872" cy="349935"/>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41" name="Ευθύγραμμο βέλος σύνδεσης 40">
            <a:extLst>
              <a:ext uri="{FF2B5EF4-FFF2-40B4-BE49-F238E27FC236}">
                <a16:creationId xmlns:a16="http://schemas.microsoft.com/office/drawing/2014/main" id="{F5E19936-372A-44E3-8E72-4F0054C4FD5B}"/>
              </a:ext>
            </a:extLst>
          </p:cNvPr>
          <p:cNvCxnSpPr>
            <a:cxnSpLocks/>
          </p:cNvCxnSpPr>
          <p:nvPr/>
        </p:nvCxnSpPr>
        <p:spPr>
          <a:xfrm>
            <a:off x="6737498" y="4714919"/>
            <a:ext cx="289462" cy="434245"/>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42" name="Ευθύγραμμο βέλος σύνδεσης 41">
            <a:extLst>
              <a:ext uri="{FF2B5EF4-FFF2-40B4-BE49-F238E27FC236}">
                <a16:creationId xmlns:a16="http://schemas.microsoft.com/office/drawing/2014/main" id="{47B7670A-D353-4EA0-8CEB-88D21DB0975F}"/>
              </a:ext>
            </a:extLst>
          </p:cNvPr>
          <p:cNvCxnSpPr>
            <a:cxnSpLocks/>
          </p:cNvCxnSpPr>
          <p:nvPr/>
        </p:nvCxnSpPr>
        <p:spPr>
          <a:xfrm flipH="1">
            <a:off x="5143078" y="4703724"/>
            <a:ext cx="311426" cy="561264"/>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43" name="Ευθύγραμμο βέλος σύνδεσης 42">
            <a:extLst>
              <a:ext uri="{FF2B5EF4-FFF2-40B4-BE49-F238E27FC236}">
                <a16:creationId xmlns:a16="http://schemas.microsoft.com/office/drawing/2014/main" id="{1E350674-ABFA-4A10-936E-229C572C1AC7}"/>
              </a:ext>
            </a:extLst>
          </p:cNvPr>
          <p:cNvCxnSpPr>
            <a:cxnSpLocks/>
          </p:cNvCxnSpPr>
          <p:nvPr/>
        </p:nvCxnSpPr>
        <p:spPr>
          <a:xfrm>
            <a:off x="9843148" y="3241805"/>
            <a:ext cx="531331" cy="458047"/>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44" name="Ευθύγραμμο βέλος σύνδεσης 43">
            <a:extLst>
              <a:ext uri="{FF2B5EF4-FFF2-40B4-BE49-F238E27FC236}">
                <a16:creationId xmlns:a16="http://schemas.microsoft.com/office/drawing/2014/main" id="{4DEE9901-137E-46D8-AEE5-C9A139DF8C05}"/>
              </a:ext>
            </a:extLst>
          </p:cNvPr>
          <p:cNvCxnSpPr>
            <a:cxnSpLocks/>
          </p:cNvCxnSpPr>
          <p:nvPr/>
        </p:nvCxnSpPr>
        <p:spPr>
          <a:xfrm flipH="1">
            <a:off x="7026960" y="3352103"/>
            <a:ext cx="501101" cy="667857"/>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59" name="Ευθύγραμμο βέλος σύνδεσης 58">
            <a:extLst>
              <a:ext uri="{FF2B5EF4-FFF2-40B4-BE49-F238E27FC236}">
                <a16:creationId xmlns:a16="http://schemas.microsoft.com/office/drawing/2014/main" id="{25F1BD4E-63BD-440C-9946-F43E1DC68E40}"/>
              </a:ext>
            </a:extLst>
          </p:cNvPr>
          <p:cNvCxnSpPr>
            <a:cxnSpLocks/>
          </p:cNvCxnSpPr>
          <p:nvPr/>
        </p:nvCxnSpPr>
        <p:spPr>
          <a:xfrm flipH="1">
            <a:off x="11854072" y="4604176"/>
            <a:ext cx="66498" cy="1649545"/>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60" name="Ευθύγραμμο βέλος σύνδεσης 59">
            <a:extLst>
              <a:ext uri="{FF2B5EF4-FFF2-40B4-BE49-F238E27FC236}">
                <a16:creationId xmlns:a16="http://schemas.microsoft.com/office/drawing/2014/main" id="{D664F6EE-C0DE-4EFF-9490-B51EA1550765}"/>
              </a:ext>
            </a:extLst>
          </p:cNvPr>
          <p:cNvCxnSpPr>
            <a:cxnSpLocks/>
          </p:cNvCxnSpPr>
          <p:nvPr/>
        </p:nvCxnSpPr>
        <p:spPr>
          <a:xfrm flipH="1">
            <a:off x="11338676" y="4452398"/>
            <a:ext cx="139817" cy="916529"/>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61" name="Ευθύγραμμο βέλος σύνδεσης 60">
            <a:extLst>
              <a:ext uri="{FF2B5EF4-FFF2-40B4-BE49-F238E27FC236}">
                <a16:creationId xmlns:a16="http://schemas.microsoft.com/office/drawing/2014/main" id="{9E3799C6-0FE0-4D2B-82EC-F8E969182791}"/>
              </a:ext>
            </a:extLst>
          </p:cNvPr>
          <p:cNvCxnSpPr>
            <a:cxnSpLocks/>
          </p:cNvCxnSpPr>
          <p:nvPr/>
        </p:nvCxnSpPr>
        <p:spPr>
          <a:xfrm flipH="1">
            <a:off x="9661047" y="4349259"/>
            <a:ext cx="210164" cy="509834"/>
          </a:xfrm>
          <a:prstGeom prst="straightConnector1">
            <a:avLst/>
          </a:prstGeom>
          <a:ln>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pic>
        <p:nvPicPr>
          <p:cNvPr id="17410" name="Picture 2" descr="Πόλεμος στην Ουκρανία: Είναι ένας αγώνας για την ίδια τη Δημοκρατία;">
            <a:extLst>
              <a:ext uri="{FF2B5EF4-FFF2-40B4-BE49-F238E27FC236}">
                <a16:creationId xmlns:a16="http://schemas.microsoft.com/office/drawing/2014/main" id="{52CC09F1-D677-4817-92C9-512813957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117" y="0"/>
            <a:ext cx="4015883" cy="24911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2186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4722DE0C-B1F3-4EF1-8EDB-5C9073AA18F0}"/>
              </a:ext>
            </a:extLst>
          </p:cNvPr>
          <p:cNvSpPr>
            <a:spLocks noGrp="1"/>
          </p:cNvSpPr>
          <p:nvPr>
            <p:ph type="title"/>
          </p:nvPr>
        </p:nvSpPr>
        <p:spPr>
          <a:xfrm>
            <a:off x="723900" y="288235"/>
            <a:ext cx="3855720" cy="1010478"/>
          </a:xfrm>
        </p:spPr>
        <p:txBody>
          <a:bodyPr>
            <a:normAutofit/>
          </a:bodyPr>
          <a:lstStyle/>
          <a:p>
            <a:pPr algn="ctr"/>
            <a:r>
              <a:rPr lang="el-GR" sz="3200" dirty="0">
                <a:latin typeface="Times New Roman" panose="02020603050405020304" pitchFamily="18" charset="0"/>
                <a:cs typeface="Times New Roman" panose="02020603050405020304" pitchFamily="18" charset="0"/>
              </a:rPr>
              <a:t>Εργασία για το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σπίτι</a:t>
            </a:r>
          </a:p>
        </p:txBody>
      </p:sp>
      <p:sp>
        <p:nvSpPr>
          <p:cNvPr id="12" name="Θέση εικόνας 11">
            <a:extLst>
              <a:ext uri="{FF2B5EF4-FFF2-40B4-BE49-F238E27FC236}">
                <a16:creationId xmlns:a16="http://schemas.microsoft.com/office/drawing/2014/main" id="{385B1829-4428-4743-8C6B-BE5595A0D15B}"/>
              </a:ext>
            </a:extLst>
          </p:cNvPr>
          <p:cNvSpPr>
            <a:spLocks noGrp="1"/>
          </p:cNvSpPr>
          <p:nvPr>
            <p:ph type="pic" idx="1"/>
          </p:nvPr>
        </p:nvSpPr>
        <p:spPr/>
      </p:sp>
      <p:pic>
        <p:nvPicPr>
          <p:cNvPr id="5130" name="Picture 10" descr="Εργασία από το σπίτι; Κι όμως γίνεται! | JobFind.gr">
            <a:extLst>
              <a:ext uri="{FF2B5EF4-FFF2-40B4-BE49-F238E27FC236}">
                <a16:creationId xmlns:a16="http://schemas.microsoft.com/office/drawing/2014/main" id="{2671B2DF-CCF0-4F27-83A4-A12A7ACCF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120" y="0"/>
            <a:ext cx="6659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Πάπυρος: Κατακόρυφος 12">
            <a:extLst>
              <a:ext uri="{FF2B5EF4-FFF2-40B4-BE49-F238E27FC236}">
                <a16:creationId xmlns:a16="http://schemas.microsoft.com/office/drawing/2014/main" id="{FA581848-B029-4EF7-9D2D-499AECC91AF6}"/>
              </a:ext>
            </a:extLst>
          </p:cNvPr>
          <p:cNvSpPr/>
          <p:nvPr/>
        </p:nvSpPr>
        <p:spPr>
          <a:xfrm>
            <a:off x="0" y="1298713"/>
            <a:ext cx="5134555" cy="549633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dirty="0">
                <a:solidFill>
                  <a:schemeClr val="tx1"/>
                </a:solidFill>
                <a:latin typeface="Times New Roman" panose="02020603050405020304" pitchFamily="18" charset="0"/>
                <a:cs typeface="Times New Roman" panose="02020603050405020304" pitchFamily="18" charset="0"/>
              </a:rPr>
              <a:t>Ποιο είναι κατά τη γνώμη σας το πολίτευμα, το οποίο μάλιστα με τη σειρά του οδηγεί ένα κράτος τόσο στην πρόοδο όσο και στην ανάπτυξη; </a:t>
            </a:r>
          </a:p>
          <a:p>
            <a:pPr algn="just"/>
            <a:r>
              <a:rPr lang="el-GR" sz="2400" dirty="0">
                <a:solidFill>
                  <a:schemeClr val="tx1"/>
                </a:solidFill>
                <a:latin typeface="Times New Roman" panose="02020603050405020304" pitchFamily="18" charset="0"/>
                <a:cs typeface="Times New Roman" panose="02020603050405020304" pitchFamily="18" charset="0"/>
              </a:rPr>
              <a:t>Με βάση τα όσα μελετήσαμε στο μάθημα, να αιτιολογήσετε την απάντηση σας με επιχειρήματα και παραδείγματα. </a:t>
            </a:r>
          </a:p>
        </p:txBody>
      </p:sp>
    </p:spTree>
    <p:extLst>
      <p:ext uri="{BB962C8B-B14F-4D97-AF65-F5344CB8AC3E}">
        <p14:creationId xmlns:p14="http://schemas.microsoft.com/office/powerpoint/2010/main" val="1863382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D3D683-A108-495A-A7A5-FD7AC8EF7202}"/>
              </a:ext>
            </a:extLst>
          </p:cNvPr>
          <p:cNvSpPr>
            <a:spLocks noGrp="1"/>
          </p:cNvSpPr>
          <p:nvPr>
            <p:ph type="title"/>
          </p:nvPr>
        </p:nvSpPr>
        <p:spPr>
          <a:xfrm>
            <a:off x="838200" y="0"/>
            <a:ext cx="10515600" cy="681038"/>
          </a:xfrm>
        </p:spPr>
        <p:txBody>
          <a:bodyPr>
            <a:normAutofit/>
          </a:bodyPr>
          <a:lstStyle/>
          <a:p>
            <a:pPr algn="ctr"/>
            <a:r>
              <a:rPr lang="el-GR" sz="3200" b="1" dirty="0">
                <a:latin typeface="Times New Roman" panose="02020603050405020304" pitchFamily="18" charset="0"/>
                <a:cs typeface="Times New Roman" panose="02020603050405020304" pitchFamily="18" charset="0"/>
              </a:rPr>
              <a:t>Στο προηγούμενο μάθημα μιλήσαμε για:</a:t>
            </a:r>
          </a:p>
        </p:txBody>
      </p:sp>
      <p:sp>
        <p:nvSpPr>
          <p:cNvPr id="5" name="Ορθογώνιο 4">
            <a:extLst>
              <a:ext uri="{FF2B5EF4-FFF2-40B4-BE49-F238E27FC236}">
                <a16:creationId xmlns:a16="http://schemas.microsoft.com/office/drawing/2014/main" id="{FE7D7B00-E85F-4F17-B6CE-5D67F6AFC1DE}"/>
              </a:ext>
            </a:extLst>
          </p:cNvPr>
          <p:cNvSpPr/>
          <p:nvPr/>
        </p:nvSpPr>
        <p:spPr>
          <a:xfrm>
            <a:off x="716812" y="688776"/>
            <a:ext cx="2592455" cy="954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ΕΘΝΟΣ</a:t>
            </a:r>
          </a:p>
        </p:txBody>
      </p:sp>
      <p:cxnSp>
        <p:nvCxnSpPr>
          <p:cNvPr id="7" name="Γραμμή σύνδεσης: Γωνιώδης 6">
            <a:extLst>
              <a:ext uri="{FF2B5EF4-FFF2-40B4-BE49-F238E27FC236}">
                <a16:creationId xmlns:a16="http://schemas.microsoft.com/office/drawing/2014/main" id="{211891F6-19ED-4087-8AF3-11BEE8DABAD0}"/>
              </a:ext>
            </a:extLst>
          </p:cNvPr>
          <p:cNvCxnSpPr>
            <a:cxnSpLocks/>
          </p:cNvCxnSpPr>
          <p:nvPr/>
        </p:nvCxnSpPr>
        <p:spPr>
          <a:xfrm rot="16200000" flipH="1">
            <a:off x="1027008" y="1739365"/>
            <a:ext cx="914266" cy="819981"/>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sp>
        <p:nvSpPr>
          <p:cNvPr id="8" name="Ορθογώνιο 7">
            <a:extLst>
              <a:ext uri="{FF2B5EF4-FFF2-40B4-BE49-F238E27FC236}">
                <a16:creationId xmlns:a16="http://schemas.microsoft.com/office/drawing/2014/main" id="{1D987E45-3B9A-4E92-890B-528A35DBE529}"/>
              </a:ext>
            </a:extLst>
          </p:cNvPr>
          <p:cNvSpPr/>
          <p:nvPr/>
        </p:nvSpPr>
        <p:spPr>
          <a:xfrm>
            <a:off x="889476" y="2672559"/>
            <a:ext cx="2009312" cy="9343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ΕΘΝΙΚΕΣ ΕΠΑΝΑΣΤΑΣΕΙΣ</a:t>
            </a:r>
          </a:p>
        </p:txBody>
      </p:sp>
      <p:sp>
        <p:nvSpPr>
          <p:cNvPr id="9" name="Ορθογώνιο 8">
            <a:extLst>
              <a:ext uri="{FF2B5EF4-FFF2-40B4-BE49-F238E27FC236}">
                <a16:creationId xmlns:a16="http://schemas.microsoft.com/office/drawing/2014/main" id="{C2243BCB-6E01-41C8-A9C2-D7D9AA102BDD}"/>
              </a:ext>
            </a:extLst>
          </p:cNvPr>
          <p:cNvSpPr/>
          <p:nvPr/>
        </p:nvSpPr>
        <p:spPr>
          <a:xfrm>
            <a:off x="1035202" y="4698591"/>
            <a:ext cx="2061118" cy="9826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ΕΘΝΙΚΑ ΚΡΑΤΗ</a:t>
            </a:r>
          </a:p>
        </p:txBody>
      </p:sp>
      <p:cxnSp>
        <p:nvCxnSpPr>
          <p:cNvPr id="11" name="Γραμμή σύνδεσης: Γωνιώδης 10">
            <a:extLst>
              <a:ext uri="{FF2B5EF4-FFF2-40B4-BE49-F238E27FC236}">
                <a16:creationId xmlns:a16="http://schemas.microsoft.com/office/drawing/2014/main" id="{14825806-BBE2-4FC9-BD81-42DF495C8440}"/>
              </a:ext>
            </a:extLst>
          </p:cNvPr>
          <p:cNvCxnSpPr>
            <a:cxnSpLocks/>
          </p:cNvCxnSpPr>
          <p:nvPr/>
        </p:nvCxnSpPr>
        <p:spPr>
          <a:xfrm rot="16200000" flipH="1">
            <a:off x="1241171" y="3728066"/>
            <a:ext cx="982685" cy="776909"/>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sp>
        <p:nvSpPr>
          <p:cNvPr id="17" name="Ορθογώνιο 16">
            <a:extLst>
              <a:ext uri="{FF2B5EF4-FFF2-40B4-BE49-F238E27FC236}">
                <a16:creationId xmlns:a16="http://schemas.microsoft.com/office/drawing/2014/main" id="{E1970F2F-7B81-4A06-BBBF-7D0BA5B91B38}"/>
              </a:ext>
            </a:extLst>
          </p:cNvPr>
          <p:cNvSpPr/>
          <p:nvPr/>
        </p:nvSpPr>
        <p:spPr>
          <a:xfrm>
            <a:off x="4240695" y="683816"/>
            <a:ext cx="2750233" cy="9939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ΚΡΑΤΟΣ</a:t>
            </a:r>
          </a:p>
        </p:txBody>
      </p:sp>
      <p:sp>
        <p:nvSpPr>
          <p:cNvPr id="18" name="Ορθογώνιο 17">
            <a:extLst>
              <a:ext uri="{FF2B5EF4-FFF2-40B4-BE49-F238E27FC236}">
                <a16:creationId xmlns:a16="http://schemas.microsoft.com/office/drawing/2014/main" id="{FAFF1DF1-F7B8-4FD7-96D1-053B529A0BE3}"/>
              </a:ext>
            </a:extLst>
          </p:cNvPr>
          <p:cNvSpPr/>
          <p:nvPr/>
        </p:nvSpPr>
        <p:spPr>
          <a:xfrm>
            <a:off x="4929809" y="4635266"/>
            <a:ext cx="2061119" cy="10610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ΕΔΑΦΟΣ</a:t>
            </a:r>
          </a:p>
        </p:txBody>
      </p:sp>
      <p:sp>
        <p:nvSpPr>
          <p:cNvPr id="19" name="Ορθογώνιο 18">
            <a:extLst>
              <a:ext uri="{FF2B5EF4-FFF2-40B4-BE49-F238E27FC236}">
                <a16:creationId xmlns:a16="http://schemas.microsoft.com/office/drawing/2014/main" id="{4C30F65E-5344-462C-84F6-0CB3B6AE98DD}"/>
              </a:ext>
            </a:extLst>
          </p:cNvPr>
          <p:cNvSpPr/>
          <p:nvPr/>
        </p:nvSpPr>
        <p:spPr>
          <a:xfrm>
            <a:off x="6196014" y="2646860"/>
            <a:ext cx="1863586" cy="9343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ΛΑΟΣ</a:t>
            </a:r>
          </a:p>
        </p:txBody>
      </p:sp>
      <p:sp>
        <p:nvSpPr>
          <p:cNvPr id="20" name="Ορθογώνιο 19">
            <a:extLst>
              <a:ext uri="{FF2B5EF4-FFF2-40B4-BE49-F238E27FC236}">
                <a16:creationId xmlns:a16="http://schemas.microsoft.com/office/drawing/2014/main" id="{DB804289-45CE-4D0F-B2FC-BBC4BA1D4732}"/>
              </a:ext>
            </a:extLst>
          </p:cNvPr>
          <p:cNvSpPr/>
          <p:nvPr/>
        </p:nvSpPr>
        <p:spPr>
          <a:xfrm>
            <a:off x="3708282" y="2677215"/>
            <a:ext cx="1863586" cy="9246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ΕΞΟΥΣΙΑ</a:t>
            </a:r>
          </a:p>
        </p:txBody>
      </p:sp>
      <p:sp>
        <p:nvSpPr>
          <p:cNvPr id="22" name="Ορθογώνιο 21">
            <a:extLst>
              <a:ext uri="{FF2B5EF4-FFF2-40B4-BE49-F238E27FC236}">
                <a16:creationId xmlns:a16="http://schemas.microsoft.com/office/drawing/2014/main" id="{F4215406-9064-415B-81BA-7CA6AE4A1219}"/>
              </a:ext>
            </a:extLst>
          </p:cNvPr>
          <p:cNvSpPr/>
          <p:nvPr/>
        </p:nvSpPr>
        <p:spPr>
          <a:xfrm>
            <a:off x="8761345" y="681038"/>
            <a:ext cx="2592455" cy="9548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ΥΠΟΧΡΕΩΣΕΙΣ ΤΟΥ ΠΟΛΙΤΗ</a:t>
            </a:r>
          </a:p>
        </p:txBody>
      </p:sp>
      <p:sp>
        <p:nvSpPr>
          <p:cNvPr id="23" name="Ορθογώνιο 22">
            <a:extLst>
              <a:ext uri="{FF2B5EF4-FFF2-40B4-BE49-F238E27FC236}">
                <a16:creationId xmlns:a16="http://schemas.microsoft.com/office/drawing/2014/main" id="{B08B5A92-D550-4B8E-BA38-A5002659E7A0}"/>
              </a:ext>
            </a:extLst>
          </p:cNvPr>
          <p:cNvSpPr/>
          <p:nvPr/>
        </p:nvSpPr>
        <p:spPr>
          <a:xfrm>
            <a:off x="9889224" y="2706531"/>
            <a:ext cx="2122627" cy="1286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ΕΝΗΜΕΡΩΣΗ ΓΙΑ ΤΟΠΙΚΑ, ΕΘΝΙΚΑ ΚΑΙ ΠΑΓΚΟΣΜΙΑ ΠΡΟΒΛΗΜΑΤΑ</a:t>
            </a:r>
          </a:p>
        </p:txBody>
      </p:sp>
      <p:sp>
        <p:nvSpPr>
          <p:cNvPr id="24" name="Ορθογώνιο 23">
            <a:extLst>
              <a:ext uri="{FF2B5EF4-FFF2-40B4-BE49-F238E27FC236}">
                <a16:creationId xmlns:a16="http://schemas.microsoft.com/office/drawing/2014/main" id="{514D0A37-0228-4BD5-819D-62B8A0DBA047}"/>
              </a:ext>
            </a:extLst>
          </p:cNvPr>
          <p:cNvSpPr/>
          <p:nvPr/>
        </p:nvSpPr>
        <p:spPr>
          <a:xfrm>
            <a:off x="8552412" y="4389873"/>
            <a:ext cx="2295529" cy="11858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ΣΥΜΜΕΤΟΧΗ ΣΤΗΝ ΚΟΙΝΩΝΙΚΗ ΖΩΗ</a:t>
            </a:r>
          </a:p>
        </p:txBody>
      </p:sp>
      <p:cxnSp>
        <p:nvCxnSpPr>
          <p:cNvPr id="26" name="Γραμμή σύνδεσης: Γωνιώδης 25">
            <a:extLst>
              <a:ext uri="{FF2B5EF4-FFF2-40B4-BE49-F238E27FC236}">
                <a16:creationId xmlns:a16="http://schemas.microsoft.com/office/drawing/2014/main" id="{682A89A2-AB5B-4AC8-A879-4A5227D21124}"/>
              </a:ext>
            </a:extLst>
          </p:cNvPr>
          <p:cNvCxnSpPr>
            <a:cxnSpLocks/>
          </p:cNvCxnSpPr>
          <p:nvPr/>
        </p:nvCxnSpPr>
        <p:spPr>
          <a:xfrm rot="16200000" flipH="1">
            <a:off x="4338829" y="1930243"/>
            <a:ext cx="970449" cy="607630"/>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30" name="Γραμμή σύνδεσης: Γωνιώδης 29">
            <a:extLst>
              <a:ext uri="{FF2B5EF4-FFF2-40B4-BE49-F238E27FC236}">
                <a16:creationId xmlns:a16="http://schemas.microsoft.com/office/drawing/2014/main" id="{A59B0122-6094-4544-B2E6-F73BE2FE44F8}"/>
              </a:ext>
            </a:extLst>
          </p:cNvPr>
          <p:cNvCxnSpPr>
            <a:cxnSpLocks/>
          </p:cNvCxnSpPr>
          <p:nvPr/>
        </p:nvCxnSpPr>
        <p:spPr>
          <a:xfrm rot="16200000" flipH="1">
            <a:off x="6459552" y="1813885"/>
            <a:ext cx="880236" cy="785707"/>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32" name="Γραμμή σύνδεσης: Γωνιώδης 31">
            <a:extLst>
              <a:ext uri="{FF2B5EF4-FFF2-40B4-BE49-F238E27FC236}">
                <a16:creationId xmlns:a16="http://schemas.microsoft.com/office/drawing/2014/main" id="{4368BF22-278F-4E15-A29D-52D573C620B7}"/>
              </a:ext>
            </a:extLst>
          </p:cNvPr>
          <p:cNvCxnSpPr>
            <a:cxnSpLocks/>
          </p:cNvCxnSpPr>
          <p:nvPr/>
        </p:nvCxnSpPr>
        <p:spPr>
          <a:xfrm rot="16200000" flipH="1">
            <a:off x="4462480" y="2974344"/>
            <a:ext cx="2841240" cy="425796"/>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34" name="Γραμμή σύνδεσης: Γωνιώδης 33">
            <a:extLst>
              <a:ext uri="{FF2B5EF4-FFF2-40B4-BE49-F238E27FC236}">
                <a16:creationId xmlns:a16="http://schemas.microsoft.com/office/drawing/2014/main" id="{45A5928B-41E5-4285-AD8D-B93983CA616F}"/>
              </a:ext>
            </a:extLst>
          </p:cNvPr>
          <p:cNvCxnSpPr>
            <a:cxnSpLocks/>
          </p:cNvCxnSpPr>
          <p:nvPr/>
        </p:nvCxnSpPr>
        <p:spPr>
          <a:xfrm rot="16200000" flipH="1">
            <a:off x="8070712" y="2799225"/>
            <a:ext cx="2641037" cy="540255"/>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cxnSp>
        <p:nvCxnSpPr>
          <p:cNvPr id="36" name="Γραμμή σύνδεσης: Γωνιώδης 35">
            <a:extLst>
              <a:ext uri="{FF2B5EF4-FFF2-40B4-BE49-F238E27FC236}">
                <a16:creationId xmlns:a16="http://schemas.microsoft.com/office/drawing/2014/main" id="{98BA1D6B-AD43-4380-B617-3AE11EF27644}"/>
              </a:ext>
            </a:extLst>
          </p:cNvPr>
          <p:cNvCxnSpPr>
            <a:cxnSpLocks/>
          </p:cNvCxnSpPr>
          <p:nvPr/>
        </p:nvCxnSpPr>
        <p:spPr>
          <a:xfrm rot="16200000" flipH="1">
            <a:off x="10105369" y="1958485"/>
            <a:ext cx="954835" cy="530311"/>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4383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2 πανέξυπνες ατάκες για την Δημοκρατία">
            <a:extLst>
              <a:ext uri="{FF2B5EF4-FFF2-40B4-BE49-F238E27FC236}">
                <a16:creationId xmlns:a16="http://schemas.microsoft.com/office/drawing/2014/main" id="{A8D73399-3048-4DDF-8007-E71C497FB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56" y="-134963"/>
            <a:ext cx="4969565" cy="3379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ΕΝΕΡΓΟΣ ΠΟΛΙΤΗΣ">
            <a:extLst>
              <a:ext uri="{FF2B5EF4-FFF2-40B4-BE49-F238E27FC236}">
                <a16:creationId xmlns:a16="http://schemas.microsoft.com/office/drawing/2014/main" id="{324C4E65-A6A3-4CBF-A2E3-E886D2B0292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3429000"/>
            <a:ext cx="6773863" cy="3146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4" descr="φωτ. 8.1 Τα περισσότερα κράτη σήμερα έχουν δημοκρατικό πολίτευμα.">
            <a:extLst>
              <a:ext uri="{FF2B5EF4-FFF2-40B4-BE49-F238E27FC236}">
                <a16:creationId xmlns:a16="http://schemas.microsoft.com/office/drawing/2014/main" id="{BC1EE67E-C92F-428E-9536-8DBF5F01B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896" y="0"/>
            <a:ext cx="52743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0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8F0D4C-FF58-4822-8D33-83B5E38719A4}"/>
              </a:ext>
            </a:extLst>
          </p:cNvPr>
          <p:cNvSpPr>
            <a:spLocks noGrp="1"/>
          </p:cNvSpPr>
          <p:nvPr>
            <p:ph type="title"/>
          </p:nvPr>
        </p:nvSpPr>
        <p:spPr>
          <a:xfrm>
            <a:off x="715948" y="1255644"/>
            <a:ext cx="3855720" cy="1169504"/>
          </a:xfrm>
        </p:spPr>
        <p:txBody>
          <a:bodyPr>
            <a:normAutofit/>
          </a:bodyPr>
          <a:lstStyle/>
          <a:p>
            <a:pPr algn="ctr"/>
            <a:r>
              <a:rPr lang="el-GR" sz="3200" dirty="0">
                <a:latin typeface="Times New Roman" panose="02020603050405020304" pitchFamily="18" charset="0"/>
                <a:cs typeface="Times New Roman" panose="02020603050405020304" pitchFamily="18" charset="0"/>
              </a:rPr>
              <a:t>Στο επόμενο μάθημα θα μιλήσουμε για:</a:t>
            </a:r>
          </a:p>
        </p:txBody>
      </p:sp>
      <p:pic>
        <p:nvPicPr>
          <p:cNvPr id="1026" name="Picture 2" descr="ΤΑ ΠΟΛΙΤΕΥΜΑΤΑ | Social Studies - Quizizz">
            <a:extLst>
              <a:ext uri="{FF2B5EF4-FFF2-40B4-BE49-F238E27FC236}">
                <a16:creationId xmlns:a16="http://schemas.microsoft.com/office/drawing/2014/main" id="{9E7F04D6-E13D-41A4-8A6C-E2C3C483988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585" r="13585"/>
          <a:stretch>
            <a:fillRect/>
          </a:stretch>
        </p:blipFill>
        <p:spPr bwMode="auto">
          <a:xfrm>
            <a:off x="5539409" y="-6140"/>
            <a:ext cx="6652591" cy="6864139"/>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Άργος - Ναύπλιο: Ιστορικός- φιλόλογος παραδίδει μαθήματα φιλολογικών και  αγγλικών σε μαθητές όλων των τάξεων - Αργολικές Ειδήσεις">
            <a:extLst>
              <a:ext uri="{FF2B5EF4-FFF2-40B4-BE49-F238E27FC236}">
                <a16:creationId xmlns:a16="http://schemas.microsoft.com/office/drawing/2014/main" id="{90C05B60-0A38-4BDD-87F3-AFCB84526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7937"/>
            <a:ext cx="5287617" cy="380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42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0A5D5-9589-470C-80DA-61E080103143}"/>
              </a:ext>
            </a:extLst>
          </p:cNvPr>
          <p:cNvSpPr>
            <a:spLocks noGrp="1"/>
          </p:cNvSpPr>
          <p:nvPr>
            <p:ph type="title"/>
          </p:nvPr>
        </p:nvSpPr>
        <p:spPr/>
        <p:txBody>
          <a:bodyPr/>
          <a:lstStyle/>
          <a:p>
            <a:endParaRPr lang="el-GR" dirty="0"/>
          </a:p>
        </p:txBody>
      </p:sp>
      <p:pic>
        <p:nvPicPr>
          <p:cNvPr id="1026" name="Picture 2" descr="How to Write a Job Interview Thank You Email (With Template) - Forage">
            <a:extLst>
              <a:ext uri="{FF2B5EF4-FFF2-40B4-BE49-F238E27FC236}">
                <a16:creationId xmlns:a16="http://schemas.microsoft.com/office/drawing/2014/main" id="{CE2BF6F3-3249-469B-84C6-F93B01127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96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D6937FF-222A-4809-A847-FDC466445B7C}"/>
              </a:ext>
            </a:extLst>
          </p:cNvPr>
          <p:cNvSpPr>
            <a:spLocks noGrp="1"/>
          </p:cNvSpPr>
          <p:nvPr>
            <p:ph type="title"/>
          </p:nvPr>
        </p:nvSpPr>
        <p:spPr>
          <a:xfrm>
            <a:off x="222315" y="1078701"/>
            <a:ext cx="4651512" cy="2332383"/>
          </a:xfrm>
        </p:spPr>
        <p:txBody>
          <a:bodyPr>
            <a:noAutofit/>
          </a:bodyPr>
          <a:lstStyle/>
          <a:p>
            <a:pPr algn="ctr"/>
            <a:r>
              <a:rPr lang="el-GR" sz="4800" dirty="0">
                <a:latin typeface="Times New Roman" panose="02020603050405020304" pitchFamily="18" charset="0"/>
                <a:cs typeface="Times New Roman" panose="02020603050405020304" pitchFamily="18" charset="0"/>
              </a:rPr>
              <a:t>Ας </a:t>
            </a:r>
            <a:br>
              <a:rPr lang="el-GR" sz="4800" dirty="0">
                <a:latin typeface="Times New Roman" panose="02020603050405020304" pitchFamily="18" charset="0"/>
                <a:cs typeface="Times New Roman" panose="02020603050405020304" pitchFamily="18" charset="0"/>
              </a:rPr>
            </a:br>
            <a:r>
              <a:rPr lang="el-GR" sz="4800" dirty="0">
                <a:latin typeface="Times New Roman" panose="02020603050405020304" pitchFamily="18" charset="0"/>
                <a:cs typeface="Times New Roman" panose="02020603050405020304" pitchFamily="18" charset="0"/>
              </a:rPr>
              <a:t>αναρωτηθούμε…</a:t>
            </a:r>
          </a:p>
        </p:txBody>
      </p:sp>
      <p:pic>
        <p:nvPicPr>
          <p:cNvPr id="7" name="Θέση περιεχομένου 6" descr="Εικόνα που περιέχει κείμενο&#10;&#10;Περιγραφή που δημιουργήθηκε αυτόματα">
            <a:extLst>
              <a:ext uri="{FF2B5EF4-FFF2-40B4-BE49-F238E27FC236}">
                <a16:creationId xmlns:a16="http://schemas.microsoft.com/office/drawing/2014/main" id="{F5A60E23-424B-4867-A267-DAAB63F0DF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5516658" y="3"/>
            <a:ext cx="6675342" cy="6857997"/>
          </a:xfrm>
          <a:prstGeom prst="rect">
            <a:avLst/>
          </a:prstGeom>
        </p:spPr>
      </p:pic>
      <p:sp>
        <p:nvSpPr>
          <p:cNvPr id="6" name="Θέση κειμένου 5">
            <a:extLst>
              <a:ext uri="{FF2B5EF4-FFF2-40B4-BE49-F238E27FC236}">
                <a16:creationId xmlns:a16="http://schemas.microsoft.com/office/drawing/2014/main" id="{6E2E1942-BC59-4FD6-86E6-86A9032C77FD}"/>
              </a:ext>
            </a:extLst>
          </p:cNvPr>
          <p:cNvSpPr>
            <a:spLocks noGrp="1"/>
          </p:cNvSpPr>
          <p:nvPr>
            <p:ph type="body" sz="half" idx="2"/>
          </p:nvPr>
        </p:nvSpPr>
        <p:spPr>
          <a:xfrm>
            <a:off x="222315" y="3692491"/>
            <a:ext cx="4772025" cy="2262805"/>
          </a:xfrm>
        </p:spPr>
        <p:txBody>
          <a:bodyPr>
            <a:noAutofit/>
          </a:bodyPr>
          <a:lstStyle/>
          <a:p>
            <a:pPr algn="ctr"/>
            <a:r>
              <a:rPr lang="el-GR" sz="3000" dirty="0">
                <a:latin typeface="Times New Roman" panose="02020603050405020304" pitchFamily="18" charset="0"/>
                <a:cs typeface="Times New Roman" panose="02020603050405020304" pitchFamily="18" charset="0"/>
              </a:rPr>
              <a:t>«Πώς φαίνεται η αντιπροσώπευση του λαού τη σημερινή εποχή;»</a:t>
            </a:r>
          </a:p>
        </p:txBody>
      </p:sp>
      <p:cxnSp>
        <p:nvCxnSpPr>
          <p:cNvPr id="9" name="Ευθεία γραμμή σύνδεσης 8">
            <a:extLst>
              <a:ext uri="{FF2B5EF4-FFF2-40B4-BE49-F238E27FC236}">
                <a16:creationId xmlns:a16="http://schemas.microsoft.com/office/drawing/2014/main" id="{6B3112E6-6C9B-4846-8164-2B7B553A9DC5}"/>
              </a:ext>
            </a:extLst>
          </p:cNvPr>
          <p:cNvCxnSpPr>
            <a:cxnSpLocks/>
          </p:cNvCxnSpPr>
          <p:nvPr/>
        </p:nvCxnSpPr>
        <p:spPr>
          <a:xfrm>
            <a:off x="0" y="3551787"/>
            <a:ext cx="5353878" cy="0"/>
          </a:xfrm>
          <a:prstGeom prst="line">
            <a:avLst/>
          </a:prstGeom>
          <a:ln w="57150" cmpd="sng">
            <a:solidFill>
              <a:schemeClr val="bg2">
                <a:lumMod val="10000"/>
              </a:schemeClr>
            </a:solidFill>
            <a:prstDash val="lgDashDotDot"/>
            <a:tailEnd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172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Η Δημοκρατία στην Αρχαία Ελλάδα - Flowmagazine">
            <a:extLst>
              <a:ext uri="{FF2B5EF4-FFF2-40B4-BE49-F238E27FC236}">
                <a16:creationId xmlns:a16="http://schemas.microsoft.com/office/drawing/2014/main" id="{01A77C63-696C-427D-8E99-3D991356813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83294" y="229797"/>
            <a:ext cx="4188137" cy="26388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52" name="Picture 4" descr="Το σκίτσο του Sportime για τις εκλογές!">
            <a:extLst>
              <a:ext uri="{FF2B5EF4-FFF2-40B4-BE49-F238E27FC236}">
                <a16:creationId xmlns:a16="http://schemas.microsoft.com/office/drawing/2014/main" id="{D1C22470-AC36-4848-B2D3-18C2DEB2C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089" y="4715640"/>
            <a:ext cx="3745489" cy="2099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Εκλογές 2023: Νέες δημοσκοπήσεις σε Νέα Δημοκρατία και ΣΥΡΙΖΑ, μετά την  τραγωδία στα Τέμπη! Ποιοι καταρρέουν, ποιοι κερδίζουν; - Πολιτική - Athens  magazine">
            <a:extLst>
              <a:ext uri="{FF2B5EF4-FFF2-40B4-BE49-F238E27FC236}">
                <a16:creationId xmlns:a16="http://schemas.microsoft.com/office/drawing/2014/main" id="{A86EB6A0-95BA-4CBB-9DF3-C76362E5A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6192" y="342355"/>
            <a:ext cx="4302514" cy="25263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2056" name="Picture 8" descr="Λαοθάλασσα οργής για την τραγωδία στα Τέμπη - Δεκάδες χιλιάδες πολίτες  στους δρόμους (Photos - Video) - Documento">
            <a:extLst>
              <a:ext uri="{FF2B5EF4-FFF2-40B4-BE49-F238E27FC236}">
                <a16:creationId xmlns:a16="http://schemas.microsoft.com/office/drawing/2014/main" id="{F6EBC032-6D9B-4FCF-99D9-4F293B885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1992" y="3396641"/>
            <a:ext cx="4302514" cy="31190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2058" name="Picture 10" descr="Τέμπη: Βούλιαξε η Ελλάδα από το πλήθος του κόσμου που συμμετέχουν στις  απεργιακές συγκεντρώσεις">
            <a:extLst>
              <a:ext uri="{FF2B5EF4-FFF2-40B4-BE49-F238E27FC236}">
                <a16:creationId xmlns:a16="http://schemas.microsoft.com/office/drawing/2014/main" id="{80181B70-D62E-4838-AFB1-51762FC674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8661" y="2469220"/>
            <a:ext cx="3591942" cy="209994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ι δείχνουν δυο νέες δημοσκοπήσεις και τι ζητούν οι πολίτες">
            <a:extLst>
              <a:ext uri="{FF2B5EF4-FFF2-40B4-BE49-F238E27FC236}">
                <a16:creationId xmlns:a16="http://schemas.microsoft.com/office/drawing/2014/main" id="{CD6574B0-CD18-4C55-B24A-B77FD0FA79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87" y="3752058"/>
            <a:ext cx="3745489" cy="28697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66" name="Picture 18" descr="A- Αθηνά και Τηλέμαχος - Οδύσσεια">
            <a:extLst>
              <a:ext uri="{FF2B5EF4-FFF2-40B4-BE49-F238E27FC236}">
                <a16:creationId xmlns:a16="http://schemas.microsoft.com/office/drawing/2014/main" id="{6F299381-C7CF-49DF-ABA6-4C58BC77B2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8661" y="236199"/>
            <a:ext cx="3975204" cy="208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681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643D9F-0417-450C-808B-11062B7ECFEC}"/>
              </a:ext>
            </a:extLst>
          </p:cNvPr>
          <p:cNvSpPr>
            <a:spLocks noGrp="1"/>
          </p:cNvSpPr>
          <p:nvPr>
            <p:ph type="title"/>
          </p:nvPr>
        </p:nvSpPr>
        <p:spPr>
          <a:xfrm>
            <a:off x="1189382" y="206100"/>
            <a:ext cx="10515600" cy="496264"/>
          </a:xfrm>
        </p:spPr>
        <p:txBody>
          <a:bodyPr>
            <a:noAutofit/>
          </a:bodyPr>
          <a:lstStyle/>
          <a:p>
            <a:pPr algn="ctr"/>
            <a:r>
              <a:rPr lang="el-GR" sz="3200" dirty="0">
                <a:latin typeface="Times New Roman" panose="02020603050405020304" pitchFamily="18" charset="0"/>
                <a:cs typeface="Times New Roman" panose="02020603050405020304" pitchFamily="18" charset="0"/>
              </a:rPr>
              <a:t>1</a:t>
            </a:r>
            <a:r>
              <a:rPr lang="el-GR" sz="3200" baseline="30000" dirty="0">
                <a:latin typeface="Times New Roman" panose="02020603050405020304" pitchFamily="18" charset="0"/>
                <a:cs typeface="Times New Roman" panose="02020603050405020304" pitchFamily="18" charset="0"/>
              </a:rPr>
              <a:t>ο</a:t>
            </a:r>
            <a:r>
              <a:rPr lang="el-GR" sz="3200" dirty="0">
                <a:latin typeface="Times New Roman" panose="02020603050405020304" pitchFamily="18" charset="0"/>
                <a:cs typeface="Times New Roman" panose="02020603050405020304" pitchFamily="18" charset="0"/>
              </a:rPr>
              <a:t> Άρθρο – Ομάδα Α’</a:t>
            </a:r>
          </a:p>
        </p:txBody>
      </p:sp>
      <p:sp>
        <p:nvSpPr>
          <p:cNvPr id="3" name="Θέση περιεχομένου 2">
            <a:extLst>
              <a:ext uri="{FF2B5EF4-FFF2-40B4-BE49-F238E27FC236}">
                <a16:creationId xmlns:a16="http://schemas.microsoft.com/office/drawing/2014/main" id="{6F6B0401-9F56-45A4-B3F0-D3CB1233C142}"/>
              </a:ext>
            </a:extLst>
          </p:cNvPr>
          <p:cNvSpPr>
            <a:spLocks noGrp="1"/>
          </p:cNvSpPr>
          <p:nvPr>
            <p:ph idx="1"/>
          </p:nvPr>
        </p:nvSpPr>
        <p:spPr>
          <a:xfrm>
            <a:off x="1316934" y="861391"/>
            <a:ext cx="10260496" cy="5996609"/>
          </a:xfrm>
        </p:spPr>
        <p:txBody>
          <a:bodyPr>
            <a:noAutofit/>
          </a:bodyPr>
          <a:lstStyle/>
          <a:p>
            <a:pPr marL="0" indent="0" algn="just">
              <a:buNone/>
            </a:pPr>
            <a:r>
              <a:rPr lang="el-GR" sz="2600" dirty="0">
                <a:latin typeface="Times New Roman" panose="02020603050405020304" pitchFamily="18" charset="0"/>
                <a:cs typeface="Times New Roman" panose="02020603050405020304" pitchFamily="18" charset="0"/>
              </a:rPr>
              <a:t>Η Αθηναϊκή Δημοκρατία ήταν το πολιτικό σύστημα που αναπτύχθηκε στην πόλη-κράτος της αρχαίας Αθήνας. Η Αθήνα ήταν η πρώτη γνωστή δημοκρατία και ίσως η πιο σημαντική κατά την αρχαιότητα. Παραμένει ένα μοναδικό και εξαιρετικό ενδιαφέρον πείραμα, καθώς οι άνθρωποι δεν εξέλεγαν αντιπροσώπους για να αποφασίζουν στο όνομα τους, αλλά έπαιρναν οι ίδιοι αποφάσεις τόσο νομοθετικού όσο και εκτελεστικού περιεχομένου. Σε αντίθεση μάλιστα με τα απολυταρχικά καθεστώτα όπου οι πολίτες οφείλουν να ακολουθούν τις απόψεις και τις θελήσεις του ηγέτη, στην περίπτωση εδώ η δημοκρατία διασφαλίζει την ελευθερία της έκφρασης. Επιπλέον, μέσω ενός δημοψηφίσματος, παρέχεται η δυνατότητα και σε μικρές πρωτοβουλίες πολιτών να διαδραματίζουν σημαντικό ρόλο στις διαδικασίες λήψης απόφασης, με συνέπεια να επιτυγχάνεται ο πολιτικός πλουραλισμός και η ευρεία συμμετοχή στη λήψη αποφάσεων να μπορούν να λάβουν σάρκα και οστά. Ποτέ μέχρι τότε τόσοι πολλοί άνθρωποι δεν είχαν περάσει τόσο χρόνο αυτοκυβερνώμενοι. </a:t>
            </a:r>
          </a:p>
        </p:txBody>
      </p:sp>
    </p:spTree>
    <p:extLst>
      <p:ext uri="{BB962C8B-B14F-4D97-AF65-F5344CB8AC3E}">
        <p14:creationId xmlns:p14="http://schemas.microsoft.com/office/powerpoint/2010/main" val="953042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2E6E51-BDA2-4336-953F-0BFB5E96E501}"/>
              </a:ext>
            </a:extLst>
          </p:cNvPr>
          <p:cNvSpPr>
            <a:spLocks noGrp="1"/>
          </p:cNvSpPr>
          <p:nvPr>
            <p:ph type="title"/>
          </p:nvPr>
        </p:nvSpPr>
        <p:spPr>
          <a:xfrm>
            <a:off x="735496" y="298173"/>
            <a:ext cx="10515600" cy="662782"/>
          </a:xfrm>
        </p:spPr>
        <p:txBody>
          <a:bodyPr>
            <a:normAutofit/>
          </a:bodyPr>
          <a:lstStyle/>
          <a:p>
            <a:pPr algn="ctr"/>
            <a:r>
              <a:rPr lang="el-GR" sz="3200" dirty="0">
                <a:latin typeface="Times New Roman" panose="02020603050405020304" pitchFamily="18" charset="0"/>
                <a:cs typeface="Times New Roman" panose="02020603050405020304" pitchFamily="18" charset="0"/>
              </a:rPr>
              <a:t>2</a:t>
            </a:r>
            <a:r>
              <a:rPr lang="el-GR" sz="3200" baseline="30000" dirty="0">
                <a:latin typeface="Times New Roman" panose="02020603050405020304" pitchFamily="18" charset="0"/>
                <a:cs typeface="Times New Roman" panose="02020603050405020304" pitchFamily="18" charset="0"/>
              </a:rPr>
              <a:t>ο</a:t>
            </a:r>
            <a:r>
              <a:rPr lang="el-GR" sz="3200" dirty="0">
                <a:latin typeface="Times New Roman" panose="02020603050405020304" pitchFamily="18" charset="0"/>
                <a:cs typeface="Times New Roman" panose="02020603050405020304" pitchFamily="18" charset="0"/>
              </a:rPr>
              <a:t>  Άρθρο – Ομάδα Β’</a:t>
            </a:r>
          </a:p>
        </p:txBody>
      </p:sp>
      <p:sp>
        <p:nvSpPr>
          <p:cNvPr id="3" name="Θέση περιεχομένου 2">
            <a:extLst>
              <a:ext uri="{FF2B5EF4-FFF2-40B4-BE49-F238E27FC236}">
                <a16:creationId xmlns:a16="http://schemas.microsoft.com/office/drawing/2014/main" id="{EAF7746F-3DAF-4280-989A-D44020BD65BC}"/>
              </a:ext>
            </a:extLst>
          </p:cNvPr>
          <p:cNvSpPr>
            <a:spLocks noGrp="1"/>
          </p:cNvSpPr>
          <p:nvPr>
            <p:ph idx="1"/>
          </p:nvPr>
        </p:nvSpPr>
        <p:spPr>
          <a:xfrm>
            <a:off x="940904" y="1119983"/>
            <a:ext cx="10813774" cy="5439844"/>
          </a:xfrm>
        </p:spPr>
        <p:txBody>
          <a:bodyPr>
            <a:noAutofit/>
          </a:bodyPr>
          <a:lstStyle/>
          <a:p>
            <a:pPr marL="0" indent="0" algn="just">
              <a:buNone/>
            </a:pPr>
            <a:r>
              <a:rPr lang="el-GR" sz="2600" dirty="0">
                <a:latin typeface="Times New Roman" panose="02020603050405020304" pitchFamily="18" charset="0"/>
                <a:cs typeface="Times New Roman" panose="02020603050405020304" pitchFamily="18" charset="0"/>
              </a:rPr>
              <a:t>«Έγκειται εις την οργάνωσιν της ασκήσεως της νομοθετικής εξουσίας κυρίως υπό πολυμελούς οργάνου του κράτους κατ’ ανάθεσιν εκ μέρους του λαού, επαληθευομένην περιοδικώς δι’ εκλογής». Το σύστημα είναι αναντικατάστατο  γιατί, επρόκειτο για το πολίτευμα της συνύπαρξης. Αυτή η δημοκρατία «αποπροσωποποιεί» αξιώσεις και απόψεις, συνταιριάζοντας τον αφαιρετικό χαρακτήρα της αντιπροσώπευσης με τον γενικό χαρακτήρα των νόμων σε ένα κράτος δικαίου. Αυτός είναι ένας ακόμα τρόπος με τον οποίο η αντιπροσωπευτικότητα συμβάλλει στην «καταλλαγή» των πολιτικών παθών και στη σύνδεση των πολιτών σε ένα συμβιωτικό όλον». Συνεπώς επρόκειτο για μια δημοκρατία που αντιστοιχεί περισσότερο σε μια εικονική δημοκρατία. Η άποψη και η θέληση των πολιτών εκφράζεται με σαφή τρόπο μόνο στο πλαίσιο των εκλογών. Εφόσον στην ουσία, στην πραγματικότητα η εξουσία δεν ασκείται από τους ίδιους τους πολίτες αλλά από το μικρό αριθμό αντιπροσώπων που αυτοί εκλέγουν. </a:t>
            </a:r>
          </a:p>
        </p:txBody>
      </p:sp>
    </p:spTree>
    <p:extLst>
      <p:ext uri="{BB962C8B-B14F-4D97-AF65-F5344CB8AC3E}">
        <p14:creationId xmlns:p14="http://schemas.microsoft.com/office/powerpoint/2010/main" val="428665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00+ SCHOOL CLIP ART ideas | κανόνες σχολικής τάξης, οπτικό πρόγραμμα,  τέχνη μαυροπίνακα">
            <a:extLst>
              <a:ext uri="{FF2B5EF4-FFF2-40B4-BE49-F238E27FC236}">
                <a16:creationId xmlns:a16="http://schemas.microsoft.com/office/drawing/2014/main" id="{143E15FF-BEFE-4164-8900-2699546A7B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4730" y="3406958"/>
            <a:ext cx="3167270" cy="334455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900+ SCHOOL CLIP ART ideas | κανόνες σχολικής τάξης, οπτικό πρόγραμμα,  τέχνη μαυροπίνακα">
            <a:extLst>
              <a:ext uri="{FF2B5EF4-FFF2-40B4-BE49-F238E27FC236}">
                <a16:creationId xmlns:a16="http://schemas.microsoft.com/office/drawing/2014/main" id="{EB3DAC3E-D7D1-48CF-A947-5AA39B9C8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58" y="3424048"/>
            <a:ext cx="3522594" cy="3374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D7BAB7-E8FF-4ED3-BBC6-6A80B0C173F8}"/>
              </a:ext>
            </a:extLst>
          </p:cNvPr>
          <p:cNvSpPr txBox="1"/>
          <p:nvPr/>
        </p:nvSpPr>
        <p:spPr>
          <a:xfrm>
            <a:off x="967408" y="821635"/>
            <a:ext cx="5128592" cy="2585323"/>
          </a:xfrm>
          <a:prstGeom prst="rect">
            <a:avLst/>
          </a:prstGeom>
          <a:noFill/>
        </p:spPr>
        <p:txBody>
          <a:bodyPr wrap="square" rtlCol="0">
            <a:spAutoFit/>
          </a:bodyPr>
          <a:lstStyle/>
          <a:p>
            <a:r>
              <a:rPr lang="el-GR" b="1" u="sng" dirty="0">
                <a:latin typeface="Times New Roman" panose="02020603050405020304" pitchFamily="18" charset="0"/>
                <a:cs typeface="Times New Roman" panose="02020603050405020304" pitchFamily="18" charset="0"/>
              </a:rPr>
              <a:t>ΟΜΑΔΑ Α’</a:t>
            </a:r>
          </a:p>
          <a:p>
            <a:r>
              <a:rPr lang="el-GR" dirty="0">
                <a:latin typeface="Times New Roman" panose="02020603050405020304" pitchFamily="18" charset="0"/>
                <a:cs typeface="Times New Roman" panose="02020603050405020304" pitchFamily="18" charset="0"/>
              </a:rPr>
              <a:t>Ερώτηση 1: Στην Αρχαία Αθήνα είχαν άμεση ή έμμεση δημοκρατία;</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Ερώτηση 2: Τι διασφάλιζαν με τη δημοκρατία στην Αρχαία Αθήνα;</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Ερώτηση 3: Τι μπορούσαν να κάνουν με ένα απλό δημοψήφισμα;</a:t>
            </a:r>
          </a:p>
        </p:txBody>
      </p:sp>
      <p:sp>
        <p:nvSpPr>
          <p:cNvPr id="5" name="TextBox 4">
            <a:extLst>
              <a:ext uri="{FF2B5EF4-FFF2-40B4-BE49-F238E27FC236}">
                <a16:creationId xmlns:a16="http://schemas.microsoft.com/office/drawing/2014/main" id="{D054580C-3290-4861-A92E-6C2609EBEBE5}"/>
              </a:ext>
            </a:extLst>
          </p:cNvPr>
          <p:cNvSpPr txBox="1"/>
          <p:nvPr/>
        </p:nvSpPr>
        <p:spPr>
          <a:xfrm>
            <a:off x="6904383" y="901148"/>
            <a:ext cx="5115339" cy="2585323"/>
          </a:xfrm>
          <a:prstGeom prst="rect">
            <a:avLst/>
          </a:prstGeom>
          <a:noFill/>
        </p:spPr>
        <p:txBody>
          <a:bodyPr wrap="square" rtlCol="0">
            <a:spAutoFit/>
          </a:bodyPr>
          <a:lstStyle/>
          <a:p>
            <a:pPr algn="just"/>
            <a:r>
              <a:rPr lang="el-GR" b="1" u="sng" dirty="0">
                <a:latin typeface="Times New Roman" panose="02020603050405020304" pitchFamily="18" charset="0"/>
                <a:cs typeface="Times New Roman" panose="02020603050405020304" pitchFamily="18" charset="0"/>
              </a:rPr>
              <a:t>ΟΜΑΔΑ Β’</a:t>
            </a:r>
          </a:p>
          <a:p>
            <a:pPr algn="just"/>
            <a:r>
              <a:rPr lang="el-GR" dirty="0">
                <a:latin typeface="Times New Roman" panose="02020603050405020304" pitchFamily="18" charset="0"/>
                <a:cs typeface="Times New Roman" panose="02020603050405020304" pitchFamily="18" charset="0"/>
              </a:rPr>
              <a:t>Ερώτηση 1: Τι είδους δημοκρατία περιγράφει το παραπάνω άρθρο;</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Ερώτηση 2: Σε αυτή την μορφή της δημοκρατίας, οι πολίτες αντιπροσωπεύονται;</a:t>
            </a:r>
          </a:p>
          <a:p>
            <a:pPr algn="just"/>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Ερώτηση 3: Διασφαλίζει με κάποιο τρόπο την ελευθερία των πολιτών;</a:t>
            </a:r>
          </a:p>
        </p:txBody>
      </p:sp>
    </p:spTree>
    <p:extLst>
      <p:ext uri="{BB962C8B-B14F-4D97-AF65-F5344CB8AC3E}">
        <p14:creationId xmlns:p14="http://schemas.microsoft.com/office/powerpoint/2010/main" val="1455908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31F73-289A-490D-B7BF-041AC21E12C2}"/>
              </a:ext>
            </a:extLst>
          </p:cNvPr>
          <p:cNvSpPr>
            <a:spLocks noGrp="1"/>
          </p:cNvSpPr>
          <p:nvPr>
            <p:ph type="title"/>
          </p:nvPr>
        </p:nvSpPr>
        <p:spPr>
          <a:xfrm>
            <a:off x="670891" y="259026"/>
            <a:ext cx="3855720" cy="681878"/>
          </a:xfrm>
        </p:spPr>
        <p:txBody>
          <a:bodyPr>
            <a:normAutofit/>
          </a:bodyPr>
          <a:lstStyle/>
          <a:p>
            <a:pPr algn="ctr"/>
            <a:r>
              <a:rPr lang="el-GR" sz="2800" dirty="0">
                <a:latin typeface="Times New Roman" panose="02020603050405020304" pitchFamily="18" charset="0"/>
                <a:cs typeface="Times New Roman" panose="02020603050405020304" pitchFamily="18" charset="0"/>
              </a:rPr>
              <a:t>Τι είναι η Δημοκρατία;</a:t>
            </a:r>
          </a:p>
        </p:txBody>
      </p:sp>
      <p:sp>
        <p:nvSpPr>
          <p:cNvPr id="22" name="Θέση περιεχομένου 21">
            <a:extLst>
              <a:ext uri="{FF2B5EF4-FFF2-40B4-BE49-F238E27FC236}">
                <a16:creationId xmlns:a16="http://schemas.microsoft.com/office/drawing/2014/main" id="{119D856F-695B-4605-9DE4-C1942C09F720}"/>
              </a:ext>
            </a:extLst>
          </p:cNvPr>
          <p:cNvSpPr>
            <a:spLocks noGrp="1"/>
          </p:cNvSpPr>
          <p:nvPr>
            <p:ph type="body" sz="half" idx="2"/>
          </p:nvPr>
        </p:nvSpPr>
        <p:spPr>
          <a:xfrm>
            <a:off x="121235" y="679236"/>
            <a:ext cx="5075583" cy="3011432"/>
          </a:xfrm>
          <a:noFill/>
        </p:spPr>
        <p:txBody>
          <a:bodyPr>
            <a:normAutofit fontScale="77500" lnSpcReduction="20000"/>
          </a:bodyPr>
          <a:lstStyle/>
          <a:p>
            <a:pPr algn="just"/>
            <a:r>
              <a:rPr lang="el-GR" sz="2400" dirty="0">
                <a:latin typeface="Times New Roman" panose="02020603050405020304" pitchFamily="18" charset="0"/>
                <a:cs typeface="Times New Roman" panose="02020603050405020304" pitchFamily="18" charset="0"/>
              </a:rPr>
              <a:t>Επρόκειτο για πολίτευμα και συγκεκριμένα πηγή εξουσίας.</a:t>
            </a:r>
          </a:p>
          <a:p>
            <a:pPr algn="just"/>
            <a:r>
              <a:rPr lang="el-GR" sz="2400" dirty="0">
                <a:latin typeface="Times New Roman" panose="02020603050405020304" pitchFamily="18" charset="0"/>
                <a:cs typeface="Times New Roman" panose="02020603050405020304" pitchFamily="18" charset="0"/>
              </a:rPr>
              <a:t>Ανώτερο όργανο της πολιτείας είναι ο «Λαός».</a:t>
            </a:r>
          </a:p>
          <a:p>
            <a:pPr algn="just"/>
            <a:r>
              <a:rPr lang="el-GR" sz="2400" dirty="0">
                <a:latin typeface="Times New Roman" panose="02020603050405020304" pitchFamily="18" charset="0"/>
                <a:cs typeface="Times New Roman" panose="02020603050405020304" pitchFamily="18" charset="0"/>
              </a:rPr>
              <a:t>Ισχύει η αρχή της πλειοψηφίας, αλλά παράλληλα και η γνώμη της μειοψηφίας ακούγεται.</a:t>
            </a:r>
          </a:p>
          <a:p>
            <a:pPr algn="just"/>
            <a:r>
              <a:rPr lang="el-GR" sz="2400" dirty="0">
                <a:latin typeface="Times New Roman" panose="02020603050405020304" pitchFamily="18" charset="0"/>
                <a:cs typeface="Times New Roman" panose="02020603050405020304" pitchFamily="18" charset="0"/>
              </a:rPr>
              <a:t>Θεσπίστηκε από τον Κλεισθένη για πρώτη φορά, στην Ελλάδα (στην Αθήνα συγκεκριμένα) το, 508 π.Χ.</a:t>
            </a:r>
          </a:p>
          <a:p>
            <a:pPr algn="just"/>
            <a:endParaRPr lang="el-GR" sz="2400" dirty="0">
              <a:latin typeface="Times New Roman" panose="02020603050405020304" pitchFamily="18" charset="0"/>
              <a:cs typeface="Times New Roman" panose="02020603050405020304" pitchFamily="18" charset="0"/>
            </a:endParaRPr>
          </a:p>
        </p:txBody>
      </p:sp>
      <p:graphicFrame>
        <p:nvGraphicFramePr>
          <p:cNvPr id="17" name="Διάγραμμα 16">
            <a:extLst>
              <a:ext uri="{FF2B5EF4-FFF2-40B4-BE49-F238E27FC236}">
                <a16:creationId xmlns:a16="http://schemas.microsoft.com/office/drawing/2014/main" id="{38476CA1-D652-43A0-8397-CA3FAC8F32C7}"/>
              </a:ext>
            </a:extLst>
          </p:cNvPr>
          <p:cNvGraphicFramePr/>
          <p:nvPr>
            <p:extLst>
              <p:ext uri="{D42A27DB-BD31-4B8C-83A1-F6EECF244321}">
                <p14:modId xmlns:p14="http://schemas.microsoft.com/office/powerpoint/2010/main" val="1123843573"/>
              </p:ext>
            </p:extLst>
          </p:nvPr>
        </p:nvGraphicFramePr>
        <p:xfrm>
          <a:off x="909016" y="3429000"/>
          <a:ext cx="3967783" cy="32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Η Δημοκρατία: Κορυφαίο πολίτευμα - Ανώτατο αγαθό - PatrisNews - Εφημερίδα  Πατρίς Ηλείας">
            <a:extLst>
              <a:ext uri="{FF2B5EF4-FFF2-40B4-BE49-F238E27FC236}">
                <a16:creationId xmlns:a16="http://schemas.microsoft.com/office/drawing/2014/main" id="{8C0F1F08-A20A-48DE-83BE-5687E474B8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838" y="0"/>
            <a:ext cx="66751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55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DA23AED2-A49B-4F98-8904-7027B075C1C1}"/>
              </a:ext>
            </a:extLst>
          </p:cNvPr>
          <p:cNvSpPr>
            <a:spLocks noGrp="1"/>
          </p:cNvSpPr>
          <p:nvPr>
            <p:ph type="title"/>
          </p:nvPr>
        </p:nvSpPr>
        <p:spPr>
          <a:xfrm>
            <a:off x="0" y="0"/>
            <a:ext cx="4772025" cy="1099930"/>
          </a:xfrm>
        </p:spPr>
        <p:txBody>
          <a:bodyPr>
            <a:normAutofit fontScale="90000"/>
          </a:bodyPr>
          <a:lstStyle/>
          <a:p>
            <a:pPr algn="ctr"/>
            <a:r>
              <a:rPr lang="el-GR" dirty="0"/>
              <a:t>Συστατικά στοιχεία της Δημοκρατίας</a:t>
            </a:r>
          </a:p>
        </p:txBody>
      </p:sp>
      <p:pic>
        <p:nvPicPr>
          <p:cNvPr id="6146" name="Picture 2" descr="https://player.slideplayer.gr/10/2919255/data/images/img4.jpg">
            <a:extLst>
              <a:ext uri="{FF2B5EF4-FFF2-40B4-BE49-F238E27FC236}">
                <a16:creationId xmlns:a16="http://schemas.microsoft.com/office/drawing/2014/main" id="{161E0DCA-E794-49F5-97E8-71379E8F932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766" r="17766"/>
          <a:stretch>
            <a:fillRect/>
          </a:stretch>
        </p:blipFill>
        <p:spPr bwMode="auto">
          <a:xfrm>
            <a:off x="5446642" y="-1"/>
            <a:ext cx="3651123" cy="4407621"/>
          </a:xfrm>
          <a:prstGeom prst="rect">
            <a:avLst/>
          </a:prstGeom>
          <a:noFill/>
          <a:extLst>
            <a:ext uri="{909E8E84-426E-40DD-AFC4-6F175D3DCCD1}">
              <a14:hiddenFill xmlns:a14="http://schemas.microsoft.com/office/drawing/2010/main">
                <a:solidFill>
                  <a:srgbClr val="FFFFFF"/>
                </a:solidFill>
              </a14:hiddenFill>
            </a:ext>
          </a:extLst>
        </p:spPr>
      </p:pic>
      <p:sp>
        <p:nvSpPr>
          <p:cNvPr id="8" name="Θέση κειμένου 7">
            <a:extLst>
              <a:ext uri="{FF2B5EF4-FFF2-40B4-BE49-F238E27FC236}">
                <a16:creationId xmlns:a16="http://schemas.microsoft.com/office/drawing/2014/main" id="{D53F8D8B-B3B4-4D17-9765-E052358EE4D4}"/>
              </a:ext>
            </a:extLst>
          </p:cNvPr>
          <p:cNvSpPr>
            <a:spLocks noGrp="1"/>
          </p:cNvSpPr>
          <p:nvPr>
            <p:ph type="body" sz="half" idx="2"/>
          </p:nvPr>
        </p:nvSpPr>
        <p:spPr>
          <a:xfrm>
            <a:off x="0" y="1364974"/>
            <a:ext cx="5446642" cy="5493026"/>
          </a:xfrm>
        </p:spPr>
        <p:txBody>
          <a:bodyPr>
            <a:normAutofit fontScale="92500" lnSpcReduction="20000"/>
          </a:bodyPr>
          <a:lstStyle/>
          <a:p>
            <a:pPr algn="ctr"/>
            <a:r>
              <a:rPr lang="el-GR" sz="3200" b="1" dirty="0">
                <a:latin typeface="Times New Roman" panose="02020603050405020304" pitchFamily="18" charset="0"/>
                <a:cs typeface="Times New Roman" panose="02020603050405020304" pitchFamily="18" charset="0"/>
              </a:rPr>
              <a:t>«Η Ελευθερία και η Ισότητα»</a:t>
            </a:r>
          </a:p>
          <a:p>
            <a:r>
              <a:rPr lang="el-GR" sz="2800" dirty="0">
                <a:latin typeface="Times New Roman" panose="02020603050405020304" pitchFamily="18" charset="0"/>
                <a:cs typeface="Times New Roman" panose="02020603050405020304" pitchFamily="18" charset="0"/>
              </a:rPr>
              <a:t>                                                            	         «ΕΛΕΥΘΕΡΙΑ»</a:t>
            </a:r>
          </a:p>
          <a:p>
            <a:pPr marL="285750" indent="-285750">
              <a:buFont typeface="Arial" panose="020B0604020202020204" pitchFamily="34" charset="0"/>
              <a:buChar char="•"/>
            </a:pPr>
            <a:endParaRPr lang="el-G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Δικαίωμα «εκλέγειν και εκλέγεσθαι»</a:t>
            </a:r>
          </a:p>
          <a:p>
            <a:pPr marL="285750" indent="-28575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Ελευθερία έκφρασης</a:t>
            </a:r>
          </a:p>
          <a:p>
            <a:pPr marL="285750" indent="-285750">
              <a:buFont typeface="Arial" panose="020B0604020202020204" pitchFamily="34" charset="0"/>
              <a:buChar char="•"/>
            </a:pPr>
            <a:r>
              <a:rPr lang="el-GR" sz="2800" dirty="0">
                <a:latin typeface="Times New Roman" panose="02020603050405020304" pitchFamily="18" charset="0"/>
                <a:cs typeface="Times New Roman" panose="02020603050405020304" pitchFamily="18" charset="0"/>
              </a:rPr>
              <a:t>Ελευθερία ομαδικής δράσης</a:t>
            </a:r>
          </a:p>
          <a:p>
            <a:r>
              <a:rPr lang="el-GR" sz="2800" dirty="0">
                <a:latin typeface="Times New Roman" panose="02020603050405020304" pitchFamily="18" charset="0"/>
                <a:cs typeface="Times New Roman" panose="02020603050405020304" pitchFamily="18" charset="0"/>
              </a:rPr>
              <a:t>(π.χ. συνέρχεσθαι, συνεταιρίζεσθαι κ.τλ.)</a:t>
            </a:r>
          </a:p>
          <a:p>
            <a:r>
              <a:rPr lang="el-GR" sz="2800" dirty="0">
                <a:latin typeface="Times New Roman" panose="02020603050405020304" pitchFamily="18" charset="0"/>
                <a:cs typeface="Times New Roman" panose="02020603050405020304" pitchFamily="18" charset="0"/>
              </a:rPr>
              <a:t>  </a:t>
            </a:r>
          </a:p>
        </p:txBody>
      </p:sp>
      <p:sp>
        <p:nvSpPr>
          <p:cNvPr id="9" name="Βέλος: Δεξιό 8">
            <a:extLst>
              <a:ext uri="{FF2B5EF4-FFF2-40B4-BE49-F238E27FC236}">
                <a16:creationId xmlns:a16="http://schemas.microsoft.com/office/drawing/2014/main" id="{C3DBC14C-960C-4926-B726-F358704D7E12}"/>
              </a:ext>
            </a:extLst>
          </p:cNvPr>
          <p:cNvSpPr/>
          <p:nvPr/>
        </p:nvSpPr>
        <p:spPr>
          <a:xfrm>
            <a:off x="371059" y="2398643"/>
            <a:ext cx="1020419" cy="377687"/>
          </a:xfrm>
          <a:prstGeom prst="rightArrow">
            <a:avLst/>
          </a:prstGeom>
          <a:solidFill>
            <a:schemeClr val="accent2">
              <a:lumMod val="75000"/>
            </a:schemeClr>
          </a:solidFill>
          <a:ln>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dirty="0"/>
          </a:p>
        </p:txBody>
      </p:sp>
      <p:pic>
        <p:nvPicPr>
          <p:cNvPr id="6148" name="Picture 4" descr="Premium Photo | Man with mouth sealed in adhesive tape with freedom  message. free of speech, freedom of press, human rights, protest  dictatorship, democracy, liberty, equality and fraternity concepts">
            <a:extLst>
              <a:ext uri="{FF2B5EF4-FFF2-40B4-BE49-F238E27FC236}">
                <a16:creationId xmlns:a16="http://schemas.microsoft.com/office/drawing/2014/main" id="{C2281266-E685-4239-88A8-2ECC53C4E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642" y="4407622"/>
            <a:ext cx="6745358" cy="2450378"/>
          </a:xfrm>
          <a:prstGeom prst="rect">
            <a:avLst/>
          </a:prstGeom>
          <a:noFill/>
          <a:extLst>
            <a:ext uri="{909E8E84-426E-40DD-AFC4-6F175D3DCCD1}">
              <a14:hiddenFill xmlns:a14="http://schemas.microsoft.com/office/drawing/2010/main">
                <a:solidFill>
                  <a:srgbClr val="FFFFFF"/>
                </a:solidFill>
              </a14:hiddenFill>
            </a:ext>
          </a:extLst>
        </p:spPr>
      </p:pic>
      <p:pic>
        <p:nvPicPr>
          <p:cNvPr id="14" name="Θέση εικόνας 11">
            <a:extLst>
              <a:ext uri="{FF2B5EF4-FFF2-40B4-BE49-F238E27FC236}">
                <a16:creationId xmlns:a16="http://schemas.microsoft.com/office/drawing/2014/main" id="{33EB7B31-0D0F-45EF-B8A5-71A896F09201}"/>
              </a:ext>
            </a:extLst>
          </p:cNvPr>
          <p:cNvPicPr>
            <a:picLocks noChangeAspect="1"/>
          </p:cNvPicPr>
          <p:nvPr/>
        </p:nvPicPr>
        <p:blipFill>
          <a:blip r:embed="rId4">
            <a:extLst>
              <a:ext uri="{28A0092B-C50C-407E-A947-70E740481C1C}">
                <a14:useLocalDpi xmlns:a14="http://schemas.microsoft.com/office/drawing/2010/main" val="0"/>
              </a:ext>
            </a:extLst>
          </a:blip>
          <a:srcRect l="3793" r="3793"/>
          <a:stretch>
            <a:fillRect/>
          </a:stretch>
        </p:blipFill>
        <p:spPr bwMode="auto">
          <a:xfrm>
            <a:off x="9062114" y="0"/>
            <a:ext cx="3127420" cy="440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5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Περικοπή">
  <a:themeElements>
    <a:clrScheme name="Περικοπή">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Περικοπή">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ερικοπή">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Περικοπή</Template>
  <TotalTime>9954</TotalTime>
  <Words>1261</Words>
  <Application>Microsoft Office PowerPoint</Application>
  <PresentationFormat>Ευρεία οθόνη</PresentationFormat>
  <Paragraphs>128</Paragraphs>
  <Slides>22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22</vt:i4>
      </vt:variant>
    </vt:vector>
  </HeadingPairs>
  <TitlesOfParts>
    <vt:vector size="28" baseType="lpstr">
      <vt:lpstr>Arial</vt:lpstr>
      <vt:lpstr>Bookman Old Style</vt:lpstr>
      <vt:lpstr>Calibri</vt:lpstr>
      <vt:lpstr>Franklin Gothic Book</vt:lpstr>
      <vt:lpstr>Times New Roman</vt:lpstr>
      <vt:lpstr>Περικοπή</vt:lpstr>
      <vt:lpstr>Κοινωνικη  και  πολιτικη αγωγη  γ’ γυμνασιου  Καπετανου καλλιοπη</vt:lpstr>
      <vt:lpstr>Στο προηγούμενο μάθημα μιλήσαμε για:</vt:lpstr>
      <vt:lpstr>Ας  αναρωτηθούμε…</vt:lpstr>
      <vt:lpstr>Παρουσίαση του PowerPoint</vt:lpstr>
      <vt:lpstr>1ο Άρθρο – Ομάδα Α’</vt:lpstr>
      <vt:lpstr>2ο  Άρθρο – Ομάδα Β’</vt:lpstr>
      <vt:lpstr>Παρουσίαση του PowerPoint</vt:lpstr>
      <vt:lpstr>Τι είναι η Δημοκρατία;</vt:lpstr>
      <vt:lpstr>Συστατικά στοιχεία της Δημοκρατίας</vt:lpstr>
      <vt:lpstr>Συστατικά στοιχεία της Δημοκρατίας</vt:lpstr>
      <vt:lpstr>Μορφές Δημοκρατίας</vt:lpstr>
      <vt:lpstr>Άμεση ή Συμμετοχική Δημοκρατία</vt:lpstr>
      <vt:lpstr>Θεσμοί Άμεσης Δημοκρατίας</vt:lpstr>
      <vt:lpstr>Θεσμοί Άμεσης Δημοκρατίας</vt:lpstr>
      <vt:lpstr>Αντιπροσωπευτική Κοινοβουλευτική Δημοκρατία</vt:lpstr>
      <vt:lpstr>Μελέτη Περίπτωσης – Ας εργαστούμε…</vt:lpstr>
      <vt:lpstr>Ομαδικό Φύλλο Αξιολόγησης</vt:lpstr>
      <vt:lpstr>Ανακεφαλαίωση</vt:lpstr>
      <vt:lpstr>Εργασία για το  σπίτι</vt:lpstr>
      <vt:lpstr>Παρουσίαση του PowerPoint</vt:lpstr>
      <vt:lpstr>Στο επόμενο μάθημα θα μιλήσουμε για: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ΚΟΙΝΩΝΙΚΗ ΚΑΙ ΠΟΛΙΤΙΚΗ ΑΓΩΓΗ Γ’ ΓΥΜΝΑΣΙΟΥ</dc:title>
  <dc:creator>user</dc:creator>
  <cp:lastModifiedBy>user</cp:lastModifiedBy>
  <cp:revision>115</cp:revision>
  <dcterms:created xsi:type="dcterms:W3CDTF">2023-03-08T21:36:15Z</dcterms:created>
  <dcterms:modified xsi:type="dcterms:W3CDTF">2023-04-23T16:21:52Z</dcterms:modified>
</cp:coreProperties>
</file>