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69" r:id="rId3"/>
    <p:sldId id="268" r:id="rId4"/>
    <p:sldId id="272" r:id="rId5"/>
    <p:sldId id="270" r:id="rId6"/>
    <p:sldId id="271" r:id="rId7"/>
    <p:sldId id="273" r:id="rId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3399"/>
    <a:srgbClr val="CC6600"/>
    <a:srgbClr val="0066FF"/>
    <a:srgbClr val="FF9900"/>
    <a:srgbClr val="FC1812"/>
    <a:srgbClr val="800000"/>
    <a:srgbClr val="FFFF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ED2D-5C30-451C-84B4-011D745E2516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57AA6D-DDF5-4CF8-9BF1-228ABB9D302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C85E1-1427-4BE4-916D-3BAFD460EE7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F5672-DB00-49DB-BAA2-DF6CE048DA54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6E671-871D-44FE-8005-9D7470BB31F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38E2E-2B79-41B9-AFE2-C9945E6817A0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049E-18B1-4D9F-92CA-E36D4E060216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FDAB5-6698-4989-87FB-E3BF830AADDE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E13D0-2C58-41C9-89F4-DD5B76605BA3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D5F57-50F8-4309-B03D-ADEC25331A1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1BBE0ED1-A6FE-4929-90C6-C547FD2ADD85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DCA6BD4-70B1-42DD-9F92-FECCF31E52C4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04813"/>
            <a:ext cx="7772400" cy="1223987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rgbClr val="FF9900"/>
                </a:solidFill>
              </a:rPr>
              <a:t>Μετρώ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33CC33"/>
                </a:solidFill>
              </a:rPr>
              <a:t>το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3399"/>
                </a:solidFill>
              </a:rPr>
              <a:t>μήκος</a:t>
            </a:r>
          </a:p>
        </p:txBody>
      </p:sp>
      <p:sp>
        <p:nvSpPr>
          <p:cNvPr id="9219" name="3 - TextBox"/>
          <p:cNvSpPr txBox="1">
            <a:spLocks noChangeArrowheads="1"/>
          </p:cNvSpPr>
          <p:nvPr/>
        </p:nvSpPr>
        <p:spPr bwMode="auto">
          <a:xfrm>
            <a:off x="7524750" y="6237288"/>
            <a:ext cx="1150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l-GR" b="1" dirty="0">
                <a:solidFill>
                  <a:schemeClr val="bg1"/>
                </a:solidFill>
                <a:latin typeface="+mn-lt"/>
              </a:rPr>
              <a:t>Γ.Φ</a:t>
            </a:r>
            <a:r>
              <a:rPr lang="el-GR" dirty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</p:txBody>
      </p:sp>
      <p:pic>
        <p:nvPicPr>
          <p:cNvPr id="1026" name="Picture 2" descr="C:\Documents and Settings\ferentinos\Επιφάνεια εργασίας\COLOURBOX20429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4716016" cy="4089648"/>
          </a:xfrm>
          <a:prstGeom prst="rect">
            <a:avLst/>
          </a:prstGeom>
          <a:noFill/>
        </p:spPr>
      </p:pic>
      <p:pic>
        <p:nvPicPr>
          <p:cNvPr id="1027" name="Picture 3" descr="C:\Documents and Settings\ferentinos\Επιφάνεια εργασίας\depositphotos_7026177-Wood-me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916832"/>
            <a:ext cx="4427984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9900"/>
                </a:solidFill>
              </a:rPr>
              <a:t>Ποια  είναι </a:t>
            </a:r>
            <a:r>
              <a:rPr lang="el-GR" b="1" dirty="0" smtClean="0">
                <a:solidFill>
                  <a:srgbClr val="0070C0"/>
                </a:solidFill>
              </a:rPr>
              <a:t>η μονάδα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μέτρησης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FF3399"/>
                </a:solidFill>
              </a:rPr>
              <a:t>του μήκους;</a:t>
            </a:r>
            <a:endParaRPr lang="el-GR" b="1" dirty="0">
              <a:solidFill>
                <a:srgbClr val="FF33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340768"/>
            <a:ext cx="8892480" cy="4839816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Μονάδα μέτρησης του μήκους είναι το </a:t>
            </a:r>
            <a:r>
              <a:rPr lang="el-GR" sz="3200" b="1" dirty="0" smtClean="0">
                <a:solidFill>
                  <a:srgbClr val="FF0000"/>
                </a:solidFill>
              </a:rPr>
              <a:t>μέτρο</a:t>
            </a:r>
            <a:r>
              <a:rPr lang="el-GR" sz="3200" dirty="0" smtClean="0"/>
              <a:t>.</a:t>
            </a:r>
            <a:endParaRPr lang="el-GR" sz="3200" dirty="0"/>
          </a:p>
        </p:txBody>
      </p:sp>
      <p:pic>
        <p:nvPicPr>
          <p:cNvPr id="1026" name="Picture 2" descr="C:\Documents and Settings\ferentinos\Επιφάνεια εργασίας\ΜΜ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88840"/>
            <a:ext cx="7776865" cy="46245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8"/>
          <p:cNvGraphicFramePr>
            <a:graphicFrameLocks/>
          </p:cNvGraphicFramePr>
          <p:nvPr/>
        </p:nvGraphicFramePr>
        <p:xfrm>
          <a:off x="2483768" y="1916832"/>
          <a:ext cx="4032498" cy="4608513"/>
        </p:xfrm>
        <a:graphic>
          <a:graphicData uri="http://schemas.openxmlformats.org/drawingml/2006/table">
            <a:tbl>
              <a:tblPr/>
              <a:tblGrid>
                <a:gridCol w="4032498"/>
              </a:tblGrid>
              <a:tr h="658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+mn-lt"/>
                        </a:rPr>
                        <a:t>χιλιόμετρο (χμ) – 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+mn-lt"/>
                        </a:rPr>
                        <a:t>km)</a:t>
                      </a: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2800" b="1" dirty="0" smtClean="0">
                        <a:solidFill>
                          <a:srgbClr val="7030A0"/>
                        </a:solidFill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μέτρο (μ) – 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m)</a:t>
                      </a:r>
                      <a:endParaRPr kumimoji="0" 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δέκατο (δεκ) – 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dm)</a:t>
                      </a:r>
                      <a:endParaRPr kumimoji="0" 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+mn-lt"/>
                        </a:rPr>
                        <a:t>εκατοστό (εκ) – 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+mn-lt"/>
                        </a:rPr>
                        <a:t>cm)</a:t>
                      </a:r>
                      <a:endParaRPr kumimoji="0" 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χιλιοστό (χιλ) – (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mm)</a:t>
                      </a:r>
                      <a:endParaRPr kumimoji="0" 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4" name="AutoShape 29"/>
          <p:cNvSpPr>
            <a:spLocks noChangeArrowheads="1"/>
          </p:cNvSpPr>
          <p:nvPr/>
        </p:nvSpPr>
        <p:spPr bwMode="auto">
          <a:xfrm>
            <a:off x="2123728" y="0"/>
            <a:ext cx="4679950" cy="1916832"/>
          </a:xfrm>
          <a:prstGeom prst="triangle">
            <a:avLst>
              <a:gd name="adj" fmla="val 50000"/>
            </a:avLst>
          </a:prstGeom>
          <a:solidFill>
            <a:srgbClr val="FC181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l-GR" sz="2800" b="1" i="1" dirty="0" smtClean="0">
              <a:latin typeface="+mj-lt"/>
            </a:endParaRPr>
          </a:p>
          <a:p>
            <a:pPr algn="ctr">
              <a:spcBef>
                <a:spcPct val="50000"/>
              </a:spcBef>
            </a:pPr>
            <a:r>
              <a:rPr lang="el-GR" sz="2800" b="1" i="1" dirty="0" smtClean="0">
                <a:latin typeface="+mj-lt"/>
              </a:rPr>
              <a:t>Το </a:t>
            </a:r>
            <a:r>
              <a:rPr lang="el-GR" sz="2800" b="1" i="1" dirty="0">
                <a:latin typeface="+mj-lt"/>
              </a:rPr>
              <a:t>σπίτι του </a:t>
            </a:r>
            <a:r>
              <a:rPr lang="el-GR" sz="2800" b="1" i="1" dirty="0" smtClean="0">
                <a:latin typeface="+mj-lt"/>
              </a:rPr>
              <a:t>μήκους</a:t>
            </a:r>
            <a:endParaRPr lang="el-GR" sz="2800" b="1" i="1" dirty="0">
              <a:latin typeface="+mj-lt"/>
            </a:endParaRPr>
          </a:p>
          <a:p>
            <a:pPr algn="ctr">
              <a:spcBef>
                <a:spcPct val="50000"/>
              </a:spcBef>
            </a:pPr>
            <a:endParaRPr lang="el-GR" sz="1600" b="1" i="1" dirty="0">
              <a:latin typeface="Comic Sans MS" pitchFamily="66" charset="0"/>
            </a:endParaRPr>
          </a:p>
          <a:p>
            <a:pPr algn="ctr"/>
            <a:endParaRPr lang="el-GR" sz="2800" dirty="0"/>
          </a:p>
        </p:txBody>
      </p:sp>
      <p:sp>
        <p:nvSpPr>
          <p:cNvPr id="15" name="14 - TextBox"/>
          <p:cNvSpPr txBox="1">
            <a:spLocks noChangeArrowheads="1"/>
          </p:cNvSpPr>
          <p:nvPr/>
        </p:nvSpPr>
        <p:spPr bwMode="auto">
          <a:xfrm>
            <a:off x="7308304" y="1844824"/>
            <a:ext cx="1584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33CC33"/>
                </a:solidFill>
                <a:latin typeface="Comic Sans MS" pitchFamily="66" charset="0"/>
              </a:rPr>
              <a:t>: 1.000</a:t>
            </a:r>
            <a:endParaRPr lang="el-GR" sz="2400" b="1" dirty="0">
              <a:solidFill>
                <a:srgbClr val="33CC33"/>
              </a:solidFill>
              <a:latin typeface="Comic Sans MS" pitchFamily="66" charset="0"/>
            </a:endParaRPr>
          </a:p>
        </p:txBody>
      </p:sp>
      <p:sp>
        <p:nvSpPr>
          <p:cNvPr id="24" name="AutoShape 63"/>
          <p:cNvSpPr>
            <a:spLocks noChangeArrowheads="1"/>
          </p:cNvSpPr>
          <p:nvPr/>
        </p:nvSpPr>
        <p:spPr bwMode="auto">
          <a:xfrm>
            <a:off x="1331640" y="1916832"/>
            <a:ext cx="1295970" cy="2593975"/>
          </a:xfrm>
          <a:prstGeom prst="curvedRightArrow">
            <a:avLst>
              <a:gd name="adj1" fmla="val 10053"/>
              <a:gd name="adj2" fmla="val 82539"/>
              <a:gd name="adj3" fmla="val 3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" name="AutoShape 62"/>
          <p:cNvSpPr>
            <a:spLocks noChangeArrowheads="1"/>
          </p:cNvSpPr>
          <p:nvPr/>
        </p:nvSpPr>
        <p:spPr bwMode="auto">
          <a:xfrm rot="10185409">
            <a:off x="6274507" y="1596273"/>
            <a:ext cx="1485616" cy="2585335"/>
          </a:xfrm>
          <a:prstGeom prst="curvedRightArrow">
            <a:avLst>
              <a:gd name="adj1" fmla="val 11569"/>
              <a:gd name="adj2" fmla="val 76697"/>
              <a:gd name="adj3" fmla="val 3405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" name="AutoShape 64"/>
          <p:cNvSpPr>
            <a:spLocks noChangeArrowheads="1"/>
          </p:cNvSpPr>
          <p:nvPr/>
        </p:nvSpPr>
        <p:spPr bwMode="auto">
          <a:xfrm>
            <a:off x="2051720" y="4221088"/>
            <a:ext cx="431800" cy="792163"/>
          </a:xfrm>
          <a:prstGeom prst="curvedRightArrow">
            <a:avLst>
              <a:gd name="adj1" fmla="val 36691"/>
              <a:gd name="adj2" fmla="val 73382"/>
              <a:gd name="adj3" fmla="val 33333"/>
            </a:avLst>
          </a:prstGeom>
          <a:solidFill>
            <a:srgbClr val="FC181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" name="AutoShape 69"/>
          <p:cNvSpPr>
            <a:spLocks noChangeArrowheads="1"/>
          </p:cNvSpPr>
          <p:nvPr/>
        </p:nvSpPr>
        <p:spPr bwMode="auto">
          <a:xfrm rot="11027167">
            <a:off x="6462763" y="4234715"/>
            <a:ext cx="431800" cy="576263"/>
          </a:xfrm>
          <a:prstGeom prst="curvedRightArrow">
            <a:avLst>
              <a:gd name="adj1" fmla="val 26691"/>
              <a:gd name="adj2" fmla="val 53382"/>
              <a:gd name="adj3" fmla="val 30662"/>
            </a:avLst>
          </a:prstGeom>
          <a:solidFill>
            <a:srgbClr val="FC181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8" name="AutoShape 65"/>
          <p:cNvSpPr>
            <a:spLocks noChangeArrowheads="1"/>
          </p:cNvSpPr>
          <p:nvPr/>
        </p:nvSpPr>
        <p:spPr bwMode="auto">
          <a:xfrm>
            <a:off x="2051720" y="4869160"/>
            <a:ext cx="576262" cy="720725"/>
          </a:xfrm>
          <a:prstGeom prst="curvedRightArrow">
            <a:avLst>
              <a:gd name="adj1" fmla="val 25014"/>
              <a:gd name="adj2" fmla="val 50028"/>
              <a:gd name="adj3" fmla="val 33333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9" name="AutoShape 68"/>
          <p:cNvSpPr>
            <a:spLocks noChangeArrowheads="1"/>
          </p:cNvSpPr>
          <p:nvPr/>
        </p:nvSpPr>
        <p:spPr bwMode="auto">
          <a:xfrm rot="10485946">
            <a:off x="6472453" y="4806791"/>
            <a:ext cx="622687" cy="647700"/>
          </a:xfrm>
          <a:prstGeom prst="curvedRightArrow">
            <a:avLst>
              <a:gd name="adj1" fmla="val 30000"/>
              <a:gd name="adj2" fmla="val 60000"/>
              <a:gd name="adj3" fmla="val 33333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" name="AutoShape 66"/>
          <p:cNvSpPr>
            <a:spLocks noChangeArrowheads="1"/>
          </p:cNvSpPr>
          <p:nvPr/>
        </p:nvSpPr>
        <p:spPr bwMode="auto">
          <a:xfrm>
            <a:off x="2051720" y="5589240"/>
            <a:ext cx="501650" cy="792163"/>
          </a:xfrm>
          <a:prstGeom prst="curvedRightArrow">
            <a:avLst>
              <a:gd name="adj1" fmla="val 31524"/>
              <a:gd name="adj2" fmla="val 63165"/>
              <a:gd name="adj3" fmla="val 33333"/>
            </a:avLst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" name="AutoShape 67"/>
          <p:cNvSpPr>
            <a:spLocks noChangeArrowheads="1"/>
          </p:cNvSpPr>
          <p:nvPr/>
        </p:nvSpPr>
        <p:spPr bwMode="auto">
          <a:xfrm rot="10417516">
            <a:off x="6482590" y="5470674"/>
            <a:ext cx="498475" cy="719137"/>
          </a:xfrm>
          <a:prstGeom prst="curvedRightArrow">
            <a:avLst>
              <a:gd name="adj1" fmla="val 28853"/>
              <a:gd name="adj2" fmla="val 57707"/>
              <a:gd name="adj3" fmla="val 33333"/>
            </a:avLst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2" name="31 - Καμπύλο δεξιό βέλος"/>
          <p:cNvSpPr/>
          <p:nvPr/>
        </p:nvSpPr>
        <p:spPr>
          <a:xfrm>
            <a:off x="1043608" y="4941168"/>
            <a:ext cx="1512168" cy="1440160"/>
          </a:xfrm>
          <a:prstGeom prst="curvedRightArrow">
            <a:avLst>
              <a:gd name="adj1" fmla="val 10427"/>
              <a:gd name="adj2" fmla="val 50000"/>
              <a:gd name="adj3" fmla="val 1578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3" name="32 - Καμπύλο δεξιό βέλος"/>
          <p:cNvSpPr/>
          <p:nvPr/>
        </p:nvSpPr>
        <p:spPr>
          <a:xfrm rot="10528622">
            <a:off x="6360889" y="4077119"/>
            <a:ext cx="1512168" cy="1281222"/>
          </a:xfrm>
          <a:prstGeom prst="curvedRightArrow">
            <a:avLst>
              <a:gd name="adj1" fmla="val 7699"/>
              <a:gd name="adj2" fmla="val 50000"/>
              <a:gd name="adj3" fmla="val 12794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4" name="33 - Καμπύλο δεξιό βέλος"/>
          <p:cNvSpPr/>
          <p:nvPr/>
        </p:nvSpPr>
        <p:spPr>
          <a:xfrm rot="10528622">
            <a:off x="6279753" y="4498523"/>
            <a:ext cx="1675430" cy="1785373"/>
          </a:xfrm>
          <a:prstGeom prst="curvedRightArrow">
            <a:avLst>
              <a:gd name="adj1" fmla="val 7699"/>
              <a:gd name="adj2" fmla="val 50000"/>
              <a:gd name="adj3" fmla="val 127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5" name="34 - Καμπύλο δεξιό βέλος"/>
          <p:cNvSpPr/>
          <p:nvPr/>
        </p:nvSpPr>
        <p:spPr>
          <a:xfrm>
            <a:off x="1115616" y="4293096"/>
            <a:ext cx="1440160" cy="1296144"/>
          </a:xfrm>
          <a:prstGeom prst="curvedRightArrow">
            <a:avLst>
              <a:gd name="adj1" fmla="val 6307"/>
              <a:gd name="adj2" fmla="val 50000"/>
              <a:gd name="adj3" fmla="val 1578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0" y="1988840"/>
            <a:ext cx="1556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33CC33"/>
                </a:solidFill>
                <a:latin typeface="Comic Sans MS" pitchFamily="66" charset="0"/>
              </a:rPr>
              <a:t>Χ  1.000</a:t>
            </a:r>
            <a:endParaRPr lang="el-GR" sz="2400" b="1" dirty="0">
              <a:solidFill>
                <a:srgbClr val="33CC33"/>
              </a:solidFill>
              <a:latin typeface="Comic Sans MS" pitchFamily="66" charset="0"/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1259632" y="393305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latin typeface="Comic Sans MS" pitchFamily="66" charset="0"/>
              </a:rPr>
              <a:t>Χ 10</a:t>
            </a:r>
            <a:endParaRPr lang="el-GR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6876256" y="407707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latin typeface="Comic Sans MS" pitchFamily="66" charset="0"/>
              </a:rPr>
              <a:t>: 10</a:t>
            </a:r>
            <a:endParaRPr lang="el-GR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1259632" y="4581128"/>
            <a:ext cx="11316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FF9900"/>
                </a:solidFill>
                <a:latin typeface="Comic Sans MS" pitchFamily="66" charset="0"/>
              </a:rPr>
              <a:t>Χ 10</a:t>
            </a:r>
            <a:endParaRPr lang="el-GR" sz="2400" b="1" dirty="0">
              <a:solidFill>
                <a:srgbClr val="FF9900"/>
              </a:solidFill>
              <a:latin typeface="Comic Sans MS" pitchFamily="66" charset="0"/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6876256" y="4581128"/>
            <a:ext cx="825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FF9900"/>
                </a:solidFill>
                <a:latin typeface="Comic Sans MS" pitchFamily="66" charset="0"/>
              </a:rPr>
              <a:t>: 10</a:t>
            </a:r>
            <a:endParaRPr lang="el-GR" sz="2400" b="1" dirty="0">
              <a:solidFill>
                <a:srgbClr val="FF9900"/>
              </a:solidFill>
              <a:latin typeface="Comic Sans MS" pitchFamily="66" charset="0"/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1259632" y="5373216"/>
            <a:ext cx="915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FF3399"/>
                </a:solidFill>
                <a:latin typeface="Comic Sans MS" pitchFamily="66" charset="0"/>
              </a:rPr>
              <a:t>Χ 10</a:t>
            </a:r>
            <a:endParaRPr lang="el-GR" sz="2400" b="1" dirty="0">
              <a:solidFill>
                <a:srgbClr val="FF3399"/>
              </a:solidFill>
              <a:latin typeface="Comic Sans MS" pitchFamily="66" charset="0"/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6948264" y="5373216"/>
            <a:ext cx="825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FF3399"/>
                </a:solidFill>
                <a:latin typeface="Comic Sans MS" pitchFamily="66" charset="0"/>
              </a:rPr>
              <a:t>: 10</a:t>
            </a:r>
            <a:endParaRPr lang="el-GR" sz="2400" b="1" dirty="0">
              <a:solidFill>
                <a:srgbClr val="FF3399"/>
              </a:solidFill>
              <a:latin typeface="Comic Sans MS" pitchFamily="66" charset="0"/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0" y="4581128"/>
            <a:ext cx="1103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7030A0"/>
                </a:solidFill>
                <a:latin typeface="Comic Sans MS" pitchFamily="66" charset="0"/>
              </a:rPr>
              <a:t>Χ 100</a:t>
            </a:r>
            <a:endParaRPr lang="el-GR" sz="24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7884368" y="4581128"/>
            <a:ext cx="1013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7030A0"/>
                </a:solidFill>
                <a:latin typeface="Comic Sans MS" pitchFamily="66" charset="0"/>
              </a:rPr>
              <a:t>: 100</a:t>
            </a:r>
            <a:endParaRPr lang="el-GR" sz="24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251520" y="5877272"/>
            <a:ext cx="1103187" cy="461665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FFFF00"/>
                </a:solidFill>
                <a:latin typeface="Comic Sans MS" pitchFamily="66" charset="0"/>
              </a:rPr>
              <a:t>Χ 100</a:t>
            </a:r>
            <a:endParaRPr lang="el-GR" sz="2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7668344" y="6021288"/>
            <a:ext cx="1013419" cy="461665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FFFF00"/>
                </a:solidFill>
                <a:latin typeface="Comic Sans MS" pitchFamily="66" charset="0"/>
              </a:rPr>
              <a:t>: 100</a:t>
            </a:r>
            <a:endParaRPr lang="el-GR" sz="2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45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5072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Με ποιους </a:t>
            </a:r>
            <a:r>
              <a:rPr lang="el-GR" b="1" dirty="0" smtClean="0">
                <a:solidFill>
                  <a:srgbClr val="FF9900"/>
                </a:solidFill>
              </a:rPr>
              <a:t>τρόπους</a:t>
            </a:r>
            <a:r>
              <a:rPr lang="el-GR" b="1" dirty="0" smtClean="0">
                <a:solidFill>
                  <a:srgbClr val="800000"/>
                </a:solidFill>
              </a:rPr>
              <a:t> </a:t>
            </a:r>
            <a:r>
              <a:rPr lang="el-GR" b="1" dirty="0" smtClean="0">
                <a:solidFill>
                  <a:srgbClr val="7030A0"/>
                </a:solidFill>
              </a:rPr>
              <a:t>μπορούμε</a:t>
            </a:r>
            <a:r>
              <a:rPr lang="el-GR" b="1" dirty="0" smtClean="0"/>
              <a:t> </a:t>
            </a:r>
            <a:r>
              <a:rPr lang="en-US" b="1" dirty="0" smtClean="0"/>
              <a:t>    </a:t>
            </a:r>
            <a:r>
              <a:rPr lang="el-GR" b="1" dirty="0" smtClean="0">
                <a:solidFill>
                  <a:srgbClr val="0070C0"/>
                </a:solidFill>
              </a:rPr>
              <a:t>να γράψουμε </a:t>
            </a:r>
            <a:r>
              <a:rPr lang="el-GR" b="1" dirty="0" smtClean="0">
                <a:solidFill>
                  <a:srgbClr val="FC1812"/>
                </a:solidFill>
              </a:rPr>
              <a:t>μια μέτρηση </a:t>
            </a:r>
            <a:r>
              <a:rPr lang="el-GR" b="1" dirty="0" smtClean="0">
                <a:solidFill>
                  <a:srgbClr val="FF3399"/>
                </a:solidFill>
              </a:rPr>
              <a:t>μήκους;</a:t>
            </a:r>
            <a:endParaRPr lang="el-GR" b="1" dirty="0">
              <a:solidFill>
                <a:srgbClr val="FF33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3200" dirty="0" smtClean="0"/>
              <a:t>   Μια μέτρηση μήκους μπορεί να γραφεί με:</a:t>
            </a:r>
          </a:p>
          <a:p>
            <a:r>
              <a:rPr lang="el-GR" sz="3200" b="1" dirty="0" smtClean="0">
                <a:solidFill>
                  <a:srgbClr val="33CC33"/>
                </a:solidFill>
              </a:rPr>
              <a:t>φυσικό</a:t>
            </a:r>
            <a:r>
              <a:rPr lang="el-GR" sz="3200" dirty="0" smtClean="0"/>
              <a:t> αριθμό  (</a:t>
            </a:r>
            <a:r>
              <a:rPr lang="el-GR" sz="3200" b="1" dirty="0" smtClean="0">
                <a:solidFill>
                  <a:srgbClr val="33CC33"/>
                </a:solidFill>
              </a:rPr>
              <a:t>160</a:t>
            </a:r>
            <a:r>
              <a:rPr lang="el-GR" sz="3200" b="1" dirty="0" smtClean="0"/>
              <a:t> </a:t>
            </a:r>
            <a:r>
              <a:rPr lang="el-GR" sz="3200" dirty="0" smtClean="0"/>
              <a:t>εκ)</a:t>
            </a:r>
          </a:p>
          <a:p>
            <a:r>
              <a:rPr lang="el-GR" sz="3200" b="1" dirty="0" smtClean="0">
                <a:solidFill>
                  <a:srgbClr val="FF0000"/>
                </a:solidFill>
              </a:rPr>
              <a:t>δεκαδικό</a:t>
            </a:r>
            <a:r>
              <a:rPr lang="el-GR" sz="3200" dirty="0" smtClean="0"/>
              <a:t> αριθμό (</a:t>
            </a:r>
            <a:r>
              <a:rPr lang="el-GR" sz="3200" b="1" dirty="0" smtClean="0">
                <a:solidFill>
                  <a:srgbClr val="FF0000"/>
                </a:solidFill>
              </a:rPr>
              <a:t>1,60</a:t>
            </a:r>
            <a:r>
              <a:rPr lang="el-GR" sz="3200" dirty="0" smtClean="0"/>
              <a:t> μ)</a:t>
            </a:r>
          </a:p>
          <a:p>
            <a:r>
              <a:rPr lang="el-GR" sz="3200" b="1" dirty="0" smtClean="0">
                <a:solidFill>
                  <a:srgbClr val="FF3399"/>
                </a:solidFill>
              </a:rPr>
              <a:t>συμμιγή</a:t>
            </a:r>
            <a:r>
              <a:rPr lang="el-GR" sz="3200" dirty="0" smtClean="0"/>
              <a:t> αριθμό (</a:t>
            </a:r>
            <a:r>
              <a:rPr lang="el-GR" sz="3200" b="1" dirty="0" smtClean="0">
                <a:solidFill>
                  <a:srgbClr val="FF3399"/>
                </a:solidFill>
              </a:rPr>
              <a:t>1</a:t>
            </a:r>
            <a:r>
              <a:rPr lang="el-GR" sz="3200" b="1" dirty="0" smtClean="0"/>
              <a:t> </a:t>
            </a:r>
            <a:r>
              <a:rPr lang="el-GR" sz="3200" dirty="0" smtClean="0"/>
              <a:t>μ </a:t>
            </a:r>
            <a:r>
              <a:rPr lang="el-GR" sz="3200" b="1" dirty="0" smtClean="0">
                <a:solidFill>
                  <a:srgbClr val="FF3399"/>
                </a:solidFill>
              </a:rPr>
              <a:t>60</a:t>
            </a:r>
            <a:r>
              <a:rPr lang="el-GR" sz="3200" dirty="0" smtClean="0"/>
              <a:t> εκ)</a:t>
            </a:r>
          </a:p>
          <a:p>
            <a:r>
              <a:rPr lang="el-GR" sz="3200" b="1" dirty="0" smtClean="0">
                <a:solidFill>
                  <a:srgbClr val="0066FF"/>
                </a:solidFill>
              </a:rPr>
              <a:t>κλασματικό</a:t>
            </a:r>
            <a:r>
              <a:rPr lang="el-GR" sz="3200" dirty="0" smtClean="0"/>
              <a:t> αριθμό (</a:t>
            </a:r>
            <a:r>
              <a:rPr lang="el-GR" sz="3200" b="1" u="sng" dirty="0" smtClean="0">
                <a:solidFill>
                  <a:srgbClr val="0066FF"/>
                </a:solidFill>
              </a:rPr>
              <a:t>160</a:t>
            </a:r>
            <a:r>
              <a:rPr lang="el-GR" sz="3200" u="sng" dirty="0" smtClean="0">
                <a:solidFill>
                  <a:srgbClr val="FF9900"/>
                </a:solidFill>
              </a:rPr>
              <a:t> </a:t>
            </a:r>
            <a:r>
              <a:rPr lang="el-GR" sz="3200" dirty="0" smtClean="0"/>
              <a:t>εκ)</a:t>
            </a:r>
          </a:p>
          <a:p>
            <a:pPr>
              <a:buNone/>
            </a:pPr>
            <a:r>
              <a:rPr lang="el-GR" sz="3200" dirty="0" smtClean="0"/>
              <a:t>                                        </a:t>
            </a:r>
            <a:r>
              <a:rPr lang="el-GR" sz="3200" b="1" dirty="0" smtClean="0">
                <a:solidFill>
                  <a:srgbClr val="0066FF"/>
                </a:solidFill>
              </a:rPr>
              <a:t>100</a:t>
            </a:r>
          </a:p>
          <a:p>
            <a:endParaRPr lang="el-GR" sz="3200" dirty="0"/>
          </a:p>
        </p:txBody>
      </p:sp>
      <p:pic>
        <p:nvPicPr>
          <p:cNvPr id="2051" name="Picture 3" descr="C:\Documents and Settings\ferentinos\Επιφάνεια εργασίας\metro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924944"/>
            <a:ext cx="2952328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3040" y="188640"/>
            <a:ext cx="864096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solidFill>
                  <a:srgbClr val="0066FF"/>
                </a:solidFill>
              </a:rPr>
              <a:t>Τι συμβαίνει </a:t>
            </a:r>
            <a:r>
              <a:rPr lang="el-GR" b="1" dirty="0" smtClean="0">
                <a:solidFill>
                  <a:srgbClr val="FFFF00"/>
                </a:solidFill>
              </a:rPr>
              <a:t>όταν μετατρέπουμε   </a:t>
            </a:r>
            <a:r>
              <a:rPr lang="el-GR" b="1" dirty="0" smtClean="0">
                <a:solidFill>
                  <a:srgbClr val="FF0000"/>
                </a:solidFill>
              </a:rPr>
              <a:t>τη μέτρηση </a:t>
            </a:r>
            <a:r>
              <a:rPr lang="el-GR" b="1" dirty="0" smtClean="0">
                <a:solidFill>
                  <a:srgbClr val="33CC33"/>
                </a:solidFill>
              </a:rPr>
              <a:t>σε μονάδα </a:t>
            </a:r>
            <a:r>
              <a:rPr lang="el-GR" b="1" dirty="0" smtClean="0">
                <a:solidFill>
                  <a:srgbClr val="FF9900"/>
                </a:solidFill>
              </a:rPr>
              <a:t>άλλης τάξης;</a:t>
            </a:r>
            <a:endParaRPr lang="el-GR" b="1" dirty="0">
              <a:solidFill>
                <a:srgbClr val="FF99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661872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Όταν μετατρέπουμε </a:t>
            </a:r>
            <a:r>
              <a:rPr lang="el-GR" sz="3200" b="1" dirty="0" smtClean="0">
                <a:solidFill>
                  <a:srgbClr val="FF3399"/>
                </a:solidFill>
              </a:rPr>
              <a:t>μεγαλύτερες</a:t>
            </a:r>
            <a:r>
              <a:rPr lang="el-GR" sz="3200" dirty="0" smtClean="0"/>
              <a:t> μονάδες σε </a:t>
            </a:r>
            <a:r>
              <a:rPr lang="el-GR" sz="3200" b="1" dirty="0" smtClean="0">
                <a:solidFill>
                  <a:srgbClr val="00B050"/>
                </a:solidFill>
              </a:rPr>
              <a:t>μικρότερες</a:t>
            </a:r>
            <a:r>
              <a:rPr lang="el-GR" sz="3200" dirty="0" smtClean="0"/>
              <a:t>, κάνουμε </a:t>
            </a:r>
            <a:r>
              <a:rPr lang="el-GR" sz="3200" b="1" dirty="0" smtClean="0">
                <a:solidFill>
                  <a:srgbClr val="FF0000"/>
                </a:solidFill>
              </a:rPr>
              <a:t>πολλαπλασιασμό</a:t>
            </a:r>
            <a:r>
              <a:rPr lang="el-GR" sz="3200" dirty="0" smtClean="0"/>
              <a:t>.</a:t>
            </a:r>
          </a:p>
          <a:p>
            <a:pPr>
              <a:buNone/>
            </a:pPr>
            <a:r>
              <a:rPr lang="el-GR" sz="3200" dirty="0" smtClean="0"/>
              <a:t>π.χ.</a:t>
            </a:r>
          </a:p>
          <a:p>
            <a:pPr>
              <a:buNone/>
            </a:pPr>
            <a:r>
              <a:rPr lang="el-GR" sz="3200" b="1" dirty="0" smtClean="0">
                <a:solidFill>
                  <a:srgbClr val="FF3399"/>
                </a:solidFill>
              </a:rPr>
              <a:t>1,20 μ</a:t>
            </a:r>
            <a:r>
              <a:rPr lang="el-GR" sz="3200" b="1" dirty="0" smtClean="0"/>
              <a:t> =                                 </a:t>
            </a:r>
            <a:r>
              <a:rPr lang="el-GR" sz="3200" b="1" dirty="0" smtClean="0">
                <a:solidFill>
                  <a:srgbClr val="00B050"/>
                </a:solidFill>
              </a:rPr>
              <a:t>εκ </a:t>
            </a:r>
          </a:p>
          <a:p>
            <a:r>
              <a:rPr lang="el-GR" sz="3200" dirty="0" smtClean="0"/>
              <a:t>Όταν </a:t>
            </a:r>
            <a:r>
              <a:rPr lang="el-GR" sz="3200" dirty="0" smtClean="0"/>
              <a:t>μετατρέπουμε </a:t>
            </a:r>
            <a:r>
              <a:rPr lang="el-GR" sz="3200" b="1" dirty="0" smtClean="0">
                <a:solidFill>
                  <a:srgbClr val="00B050"/>
                </a:solidFill>
              </a:rPr>
              <a:t>μικρότερες</a:t>
            </a:r>
            <a:r>
              <a:rPr lang="el-GR" sz="3200" dirty="0" smtClean="0"/>
              <a:t> μονάδες σε </a:t>
            </a:r>
            <a:r>
              <a:rPr lang="el-GR" sz="3200" b="1" dirty="0" smtClean="0">
                <a:solidFill>
                  <a:srgbClr val="FF3399"/>
                </a:solidFill>
              </a:rPr>
              <a:t>μεγαλύτερες</a:t>
            </a:r>
            <a:r>
              <a:rPr lang="el-GR" sz="3200" dirty="0" smtClean="0"/>
              <a:t>, κάνουμε </a:t>
            </a:r>
            <a:r>
              <a:rPr lang="el-GR" sz="3200" b="1" dirty="0" smtClean="0">
                <a:solidFill>
                  <a:srgbClr val="7030A0"/>
                </a:solidFill>
              </a:rPr>
              <a:t>διαίρεση</a:t>
            </a:r>
            <a:r>
              <a:rPr lang="el-GR" sz="3200" dirty="0" smtClean="0"/>
              <a:t>.</a:t>
            </a:r>
          </a:p>
          <a:p>
            <a:pPr>
              <a:buNone/>
            </a:pPr>
            <a:r>
              <a:rPr lang="el-GR" sz="3200" smtClean="0"/>
              <a:t>π.χ</a:t>
            </a:r>
            <a:r>
              <a:rPr lang="el-GR" sz="3200" smtClean="0"/>
              <a:t>.</a:t>
            </a:r>
          </a:p>
          <a:p>
            <a:pPr>
              <a:buNone/>
            </a:pPr>
            <a:r>
              <a:rPr lang="el-GR" sz="3200" b="1" smtClean="0">
                <a:solidFill>
                  <a:srgbClr val="00B050"/>
                </a:solidFill>
              </a:rPr>
              <a:t>300 μ</a:t>
            </a:r>
            <a:r>
              <a:rPr lang="el-GR" sz="3200" b="1" smtClean="0"/>
              <a:t> =                                 </a:t>
            </a:r>
            <a:r>
              <a:rPr lang="el-GR" sz="3200" b="1" smtClean="0">
                <a:solidFill>
                  <a:srgbClr val="FF3399"/>
                </a:solidFill>
              </a:rPr>
              <a:t>χμ</a:t>
            </a:r>
            <a:endParaRPr lang="el-GR" sz="3200" b="1" dirty="0" smtClean="0">
              <a:solidFill>
                <a:srgbClr val="FF3399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4283968" y="357301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  <a:latin typeface="+mn-lt"/>
              </a:rPr>
              <a:t>120</a:t>
            </a:r>
            <a:endParaRPr lang="el-GR" sz="32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23728" y="357301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3399"/>
                </a:solidFill>
                <a:latin typeface="+mn-lt"/>
              </a:rPr>
              <a:t>1,20</a:t>
            </a:r>
            <a:r>
              <a:rPr lang="el-GR" sz="3200" b="1" dirty="0" smtClean="0">
                <a:latin typeface="+mn-lt"/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  <a:latin typeface="+mn-lt"/>
              </a:rPr>
              <a:t>*</a:t>
            </a:r>
            <a:r>
              <a:rPr lang="el-GR" sz="3200" b="1" dirty="0" smtClean="0">
                <a:latin typeface="+mn-lt"/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  <a:latin typeface="+mn-lt"/>
              </a:rPr>
              <a:t>100</a:t>
            </a:r>
            <a:r>
              <a:rPr lang="el-GR" sz="3200" b="1" dirty="0" smtClean="0">
                <a:latin typeface="+mn-lt"/>
              </a:rPr>
              <a:t> =</a:t>
            </a:r>
            <a:endParaRPr lang="el-GR" sz="3200" b="1" dirty="0">
              <a:latin typeface="+mn-lt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907704" y="580526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  <a:latin typeface="+mn-lt"/>
              </a:rPr>
              <a:t>300</a:t>
            </a:r>
            <a:r>
              <a:rPr lang="el-GR" sz="3200" b="1" dirty="0" smtClean="0">
                <a:latin typeface="+mn-lt"/>
              </a:rPr>
              <a:t> </a:t>
            </a:r>
            <a:r>
              <a:rPr lang="el-GR" sz="3200" b="1" dirty="0" smtClean="0">
                <a:solidFill>
                  <a:srgbClr val="7030A0"/>
                </a:solidFill>
                <a:latin typeface="+mn-lt"/>
              </a:rPr>
              <a:t>: 1.000</a:t>
            </a:r>
            <a:r>
              <a:rPr lang="el-GR" sz="3200" b="1" dirty="0" smtClean="0">
                <a:latin typeface="+mn-lt"/>
              </a:rPr>
              <a:t> =</a:t>
            </a:r>
            <a:endParaRPr lang="el-GR" sz="3200" b="1" dirty="0">
              <a:latin typeface="+mn-lt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4283968" y="5805264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3399"/>
                </a:solidFill>
                <a:latin typeface="+mn-lt"/>
              </a:rPr>
              <a:t>0,3</a:t>
            </a:r>
            <a:endParaRPr lang="el-GR" sz="3200" b="1" dirty="0">
              <a:solidFill>
                <a:srgbClr val="FF33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188640"/>
            <a:ext cx="8892480" cy="2004832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solidFill>
                  <a:srgbClr val="FF9900"/>
                </a:solidFill>
              </a:rPr>
              <a:t>Μπορούμε</a:t>
            </a:r>
            <a:r>
              <a:rPr lang="el-GR" b="1" dirty="0" smtClean="0"/>
              <a:t> </a:t>
            </a:r>
            <a:r>
              <a:rPr lang="el-GR" b="1" dirty="0" smtClean="0">
                <a:solidFill>
                  <a:srgbClr val="00B050"/>
                </a:solidFill>
              </a:rPr>
              <a:t>να κάνουμε </a:t>
            </a:r>
            <a:r>
              <a:rPr lang="el-GR" b="1" dirty="0" smtClean="0">
                <a:solidFill>
                  <a:srgbClr val="FFFF00"/>
                </a:solidFill>
              </a:rPr>
              <a:t>πράξεις</a:t>
            </a:r>
            <a:r>
              <a:rPr lang="el-GR" b="1" dirty="0" smtClean="0"/>
              <a:t>       </a:t>
            </a:r>
            <a:r>
              <a:rPr lang="el-GR" b="1" dirty="0" smtClean="0">
                <a:solidFill>
                  <a:srgbClr val="FF3399"/>
                </a:solidFill>
              </a:rPr>
              <a:t>με μετρήσεις </a:t>
            </a:r>
            <a:r>
              <a:rPr lang="el-GR" b="1" dirty="0" smtClean="0">
                <a:solidFill>
                  <a:srgbClr val="0070C0"/>
                </a:solidFill>
              </a:rPr>
              <a:t>που έχουν γίνει  </a:t>
            </a:r>
            <a:r>
              <a:rPr lang="el-GR" b="1" dirty="0" smtClean="0"/>
              <a:t>                                   </a:t>
            </a:r>
            <a:r>
              <a:rPr lang="el-GR" b="1" dirty="0" smtClean="0">
                <a:solidFill>
                  <a:srgbClr val="C00000"/>
                </a:solidFill>
              </a:rPr>
              <a:t>με διαφορετική </a:t>
            </a:r>
            <a:r>
              <a:rPr lang="el-GR" b="1" dirty="0" smtClean="0">
                <a:solidFill>
                  <a:srgbClr val="FF0000"/>
                </a:solidFill>
              </a:rPr>
              <a:t>μονάδα μέτρησης;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4248472"/>
          </a:xfrm>
        </p:spPr>
        <p:txBody>
          <a:bodyPr>
            <a:normAutofit lnSpcReduction="10000"/>
          </a:bodyPr>
          <a:lstStyle/>
          <a:p>
            <a:r>
              <a:rPr lang="el-GR" sz="3200" dirty="0" smtClean="0"/>
              <a:t>Για να κάνουμε </a:t>
            </a:r>
            <a:r>
              <a:rPr lang="el-GR" sz="3200" b="1" dirty="0" smtClean="0">
                <a:solidFill>
                  <a:srgbClr val="FF9900"/>
                </a:solidFill>
              </a:rPr>
              <a:t>πράξεις</a:t>
            </a:r>
            <a:r>
              <a:rPr lang="el-GR" sz="3200" dirty="0" smtClean="0"/>
              <a:t> ανάμεσα σε μετρήσεις μήκους, πρέπει όλες οι </a:t>
            </a:r>
            <a:r>
              <a:rPr lang="el-GR" sz="3200" b="1" dirty="0" smtClean="0">
                <a:solidFill>
                  <a:srgbClr val="FF3399"/>
                </a:solidFill>
              </a:rPr>
              <a:t>μετρήσεις</a:t>
            </a:r>
            <a:r>
              <a:rPr lang="el-GR" sz="3200" dirty="0" smtClean="0"/>
              <a:t> να έχουν γίνει με την </a:t>
            </a:r>
            <a:r>
              <a:rPr lang="el-GR" sz="3200" b="1" dirty="0" smtClean="0">
                <a:solidFill>
                  <a:srgbClr val="FF0000"/>
                </a:solidFill>
              </a:rPr>
              <a:t>ίδια μονάδα </a:t>
            </a:r>
            <a:r>
              <a:rPr lang="el-GR" sz="3200" dirty="0" smtClean="0"/>
              <a:t>και με αριθμούς της </a:t>
            </a:r>
            <a:r>
              <a:rPr lang="el-GR" sz="3200" b="1" dirty="0" smtClean="0">
                <a:solidFill>
                  <a:srgbClr val="33CC33"/>
                </a:solidFill>
              </a:rPr>
              <a:t>ίδιας μορφής </a:t>
            </a:r>
          </a:p>
          <a:p>
            <a:pPr>
              <a:buNone/>
            </a:pPr>
            <a:r>
              <a:rPr lang="el-GR" sz="3200" b="1" dirty="0" smtClean="0"/>
              <a:t>(</a:t>
            </a:r>
            <a:r>
              <a:rPr lang="el-GR" sz="3200" dirty="0" smtClean="0"/>
              <a:t>π.χ. </a:t>
            </a:r>
            <a:r>
              <a:rPr lang="el-GR" sz="3200" dirty="0" smtClean="0">
                <a:solidFill>
                  <a:srgbClr val="0066FF"/>
                </a:solidFill>
              </a:rPr>
              <a:t>όλοι</a:t>
            </a:r>
            <a:r>
              <a:rPr lang="el-GR" sz="3200" dirty="0" smtClean="0"/>
              <a:t> οι αριθμοί να είναι </a:t>
            </a:r>
            <a:r>
              <a:rPr lang="el-GR" sz="3200" dirty="0" smtClean="0">
                <a:solidFill>
                  <a:srgbClr val="0066FF"/>
                </a:solidFill>
              </a:rPr>
              <a:t>ακέραιοι</a:t>
            </a:r>
            <a:r>
              <a:rPr lang="el-GR" sz="3200" dirty="0" smtClean="0"/>
              <a:t> κτλ</a:t>
            </a:r>
            <a:r>
              <a:rPr lang="el-GR" sz="3200" b="1" dirty="0" smtClean="0"/>
              <a:t>)</a:t>
            </a:r>
            <a:r>
              <a:rPr lang="el-GR" sz="3200" dirty="0" smtClean="0"/>
              <a:t>.</a:t>
            </a:r>
          </a:p>
          <a:p>
            <a:r>
              <a:rPr lang="el-GR" sz="3200" dirty="0" smtClean="0"/>
              <a:t>Γι’ αυτό </a:t>
            </a:r>
            <a:r>
              <a:rPr lang="el-GR" sz="3200" b="1" dirty="0" smtClean="0">
                <a:solidFill>
                  <a:srgbClr val="FF0000"/>
                </a:solidFill>
              </a:rPr>
              <a:t>χρειάζεται</a:t>
            </a:r>
            <a:r>
              <a:rPr lang="el-GR" sz="3200" dirty="0" smtClean="0"/>
              <a:t> να κάνουμε </a:t>
            </a:r>
            <a:r>
              <a:rPr lang="el-GR" sz="3200" b="1" dirty="0" smtClean="0">
                <a:solidFill>
                  <a:srgbClr val="C00000"/>
                </a:solidFill>
              </a:rPr>
              <a:t>μετατροπές</a:t>
            </a:r>
            <a:r>
              <a:rPr lang="el-GR" sz="3200" dirty="0" smtClean="0"/>
              <a:t> έτσι ώστε όλες οι μετρήσεις να εκφράζονται στην    </a:t>
            </a:r>
            <a:r>
              <a:rPr lang="el-GR" sz="3200" b="1" dirty="0" smtClean="0">
                <a:solidFill>
                  <a:srgbClr val="FF0000"/>
                </a:solidFill>
              </a:rPr>
              <a:t>ίδια</a:t>
            </a:r>
            <a:r>
              <a:rPr lang="el-GR" sz="3200" b="1" dirty="0" smtClean="0"/>
              <a:t> </a:t>
            </a:r>
            <a:r>
              <a:rPr lang="el-GR" sz="3200" b="1" dirty="0" smtClean="0">
                <a:solidFill>
                  <a:srgbClr val="00B0F0"/>
                </a:solidFill>
              </a:rPr>
              <a:t>υποδιαίρεση</a:t>
            </a:r>
            <a:r>
              <a:rPr lang="el-GR" sz="3200" b="1" dirty="0" smtClean="0"/>
              <a:t> </a:t>
            </a:r>
            <a:r>
              <a:rPr lang="el-GR" sz="3200" dirty="0" smtClean="0"/>
              <a:t>ή </a:t>
            </a:r>
            <a:r>
              <a:rPr lang="el-GR" sz="3200" b="1" dirty="0" smtClean="0">
                <a:solidFill>
                  <a:srgbClr val="00B050"/>
                </a:solidFill>
              </a:rPr>
              <a:t>πολλαπλάσιο</a:t>
            </a:r>
            <a:r>
              <a:rPr lang="el-GR" sz="3200" dirty="0" smtClean="0"/>
              <a:t> του μέτρου και στην </a:t>
            </a:r>
            <a:r>
              <a:rPr lang="el-GR" sz="3200" b="1" dirty="0" smtClean="0">
                <a:solidFill>
                  <a:srgbClr val="CC6600"/>
                </a:solidFill>
              </a:rPr>
              <a:t>ίδια μορφή</a:t>
            </a:r>
            <a:r>
              <a:rPr lang="el-GR" sz="3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Παράδειγμα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911824"/>
          </a:xfrm>
        </p:spPr>
        <p:txBody>
          <a:bodyPr>
            <a:normAutofit lnSpcReduction="10000"/>
          </a:bodyPr>
          <a:lstStyle/>
          <a:p>
            <a:r>
              <a:rPr lang="el-GR" sz="3200" dirty="0" smtClean="0"/>
              <a:t>Να υπολογίσεις την </a:t>
            </a:r>
            <a:r>
              <a:rPr lang="el-GR" sz="3200" b="1" dirty="0" smtClean="0">
                <a:solidFill>
                  <a:srgbClr val="0070C0"/>
                </a:solidFill>
              </a:rPr>
              <a:t>περίμετρο</a:t>
            </a:r>
            <a:r>
              <a:rPr lang="el-GR" sz="3200" dirty="0" smtClean="0"/>
              <a:t> ενός τριγώνου με πλευρές:</a:t>
            </a:r>
          </a:p>
          <a:p>
            <a:endParaRPr lang="el-GR" sz="3200" dirty="0" smtClean="0"/>
          </a:p>
          <a:p>
            <a:endParaRPr lang="el-GR" sz="3200" dirty="0" smtClean="0"/>
          </a:p>
          <a:p>
            <a:endParaRPr lang="el-GR" sz="3200" dirty="0" smtClean="0"/>
          </a:p>
          <a:p>
            <a:pPr>
              <a:buNone/>
            </a:pPr>
            <a:r>
              <a:rPr lang="el-GR" sz="3200" dirty="0" smtClean="0"/>
              <a:t>   Μετατρέπουμε όλες τις μετρήσεις στην </a:t>
            </a:r>
            <a:r>
              <a:rPr lang="el-GR" sz="3200" b="1" dirty="0" smtClean="0">
                <a:solidFill>
                  <a:srgbClr val="FF3399"/>
                </a:solidFill>
              </a:rPr>
              <a:t>ίδια</a:t>
            </a:r>
            <a:r>
              <a:rPr lang="el-GR" sz="3200" dirty="0" smtClean="0">
                <a:solidFill>
                  <a:srgbClr val="FF3399"/>
                </a:solidFill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</a:rPr>
              <a:t>μονάδα</a:t>
            </a:r>
            <a:r>
              <a:rPr lang="el-GR" sz="3200" dirty="0" smtClean="0"/>
              <a:t> </a:t>
            </a:r>
            <a:r>
              <a:rPr lang="el-GR" sz="3200" dirty="0" smtClean="0"/>
              <a:t>και </a:t>
            </a:r>
            <a:r>
              <a:rPr lang="el-GR" sz="3200" b="1" dirty="0" smtClean="0">
                <a:solidFill>
                  <a:srgbClr val="33CC33"/>
                </a:solidFill>
              </a:rPr>
              <a:t>μορφή</a:t>
            </a:r>
            <a:r>
              <a:rPr lang="el-GR" sz="3200" dirty="0" smtClean="0"/>
              <a:t> </a:t>
            </a:r>
            <a:r>
              <a:rPr lang="el-GR" sz="3200" dirty="0" smtClean="0"/>
              <a:t>(σε </a:t>
            </a:r>
            <a:r>
              <a:rPr lang="el-GR" sz="3200" b="1" dirty="0" smtClean="0">
                <a:solidFill>
                  <a:srgbClr val="FF0000"/>
                </a:solidFill>
              </a:rPr>
              <a:t>μέτρα</a:t>
            </a:r>
            <a:r>
              <a:rPr lang="el-GR" sz="3200" dirty="0" smtClean="0"/>
              <a:t> και </a:t>
            </a:r>
            <a:r>
              <a:rPr lang="el-GR" sz="3200" b="1" dirty="0" smtClean="0">
                <a:solidFill>
                  <a:srgbClr val="33CC33"/>
                </a:solidFill>
              </a:rPr>
              <a:t>δεκαδικούς</a:t>
            </a:r>
            <a:r>
              <a:rPr lang="el-GR" sz="3200" dirty="0" smtClean="0"/>
              <a:t>). Οπότε:</a:t>
            </a:r>
          </a:p>
          <a:p>
            <a:pPr>
              <a:buNone/>
            </a:pPr>
            <a:r>
              <a:rPr lang="el-GR" sz="3200" b="1" dirty="0" smtClean="0">
                <a:solidFill>
                  <a:srgbClr val="0070C0"/>
                </a:solidFill>
              </a:rPr>
              <a:t>Π</a:t>
            </a:r>
            <a:r>
              <a:rPr lang="el-GR" sz="3200" dirty="0" smtClean="0"/>
              <a:t> =</a:t>
            </a:r>
          </a:p>
          <a:p>
            <a:pPr>
              <a:buNone/>
            </a:pPr>
            <a:endParaRPr lang="el-GR" sz="3200" dirty="0"/>
          </a:p>
        </p:txBody>
      </p:sp>
      <p:sp>
        <p:nvSpPr>
          <p:cNvPr id="5" name="4 - Ισοσκελές τρίγωνο"/>
          <p:cNvSpPr/>
          <p:nvPr/>
        </p:nvSpPr>
        <p:spPr>
          <a:xfrm>
            <a:off x="4283968" y="2276872"/>
            <a:ext cx="1944216" cy="1224136"/>
          </a:xfrm>
          <a:prstGeom prst="triangle">
            <a:avLst>
              <a:gd name="adj" fmla="val 82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 rot="2142011">
            <a:off x="4744554" y="2375103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  <a:latin typeface="+mn-lt"/>
              </a:rPr>
              <a:t>6,25</a:t>
            </a:r>
            <a:r>
              <a:rPr lang="el-GR" sz="3200" b="1" dirty="0" smtClean="0">
                <a:latin typeface="+mn-lt"/>
              </a:rPr>
              <a:t> </a:t>
            </a:r>
            <a:r>
              <a:rPr lang="el-GR" sz="3200" dirty="0" smtClean="0">
                <a:latin typeface="+mn-lt"/>
              </a:rPr>
              <a:t>μ.</a:t>
            </a:r>
            <a:endParaRPr lang="el-GR" sz="3200" dirty="0">
              <a:latin typeface="+mn-lt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4283968" y="3429000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solidFill>
                  <a:srgbClr val="33CC33"/>
                </a:solidFill>
                <a:latin typeface="+mn-lt"/>
              </a:rPr>
              <a:t>90</a:t>
            </a:r>
            <a:r>
              <a:rPr lang="el-GR" sz="3200" b="1" dirty="0" smtClean="0">
                <a:latin typeface="+mn-lt"/>
              </a:rPr>
              <a:t> </a:t>
            </a:r>
            <a:r>
              <a:rPr lang="el-GR" sz="3200" dirty="0" smtClean="0">
                <a:latin typeface="+mn-lt"/>
              </a:rPr>
              <a:t>δεκ.</a:t>
            </a:r>
            <a:endParaRPr lang="el-GR" sz="3200" dirty="0">
              <a:latin typeface="+mn-lt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483768" y="249289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3399"/>
                </a:solidFill>
                <a:latin typeface="+mn-lt"/>
              </a:rPr>
              <a:t>3</a:t>
            </a:r>
            <a:r>
              <a:rPr lang="el-GR" sz="3200" b="1" dirty="0" smtClean="0">
                <a:latin typeface="+mn-lt"/>
              </a:rPr>
              <a:t> </a:t>
            </a:r>
            <a:r>
              <a:rPr lang="el-GR" sz="3200" dirty="0" smtClean="0">
                <a:latin typeface="+mn-lt"/>
              </a:rPr>
              <a:t>μ.</a:t>
            </a:r>
            <a:r>
              <a:rPr lang="el-GR" sz="3200" b="1" dirty="0" smtClean="0">
                <a:latin typeface="+mn-lt"/>
              </a:rPr>
              <a:t> </a:t>
            </a:r>
            <a:r>
              <a:rPr lang="el-GR" sz="3200" b="1" dirty="0" smtClean="0">
                <a:solidFill>
                  <a:srgbClr val="FF3399"/>
                </a:solidFill>
                <a:latin typeface="+mn-lt"/>
              </a:rPr>
              <a:t>75</a:t>
            </a:r>
            <a:r>
              <a:rPr lang="el-GR" sz="3200" b="1" dirty="0" smtClean="0">
                <a:latin typeface="+mn-lt"/>
              </a:rPr>
              <a:t> </a:t>
            </a:r>
            <a:r>
              <a:rPr lang="el-GR" sz="3200" dirty="0" smtClean="0">
                <a:latin typeface="+mn-lt"/>
              </a:rPr>
              <a:t>εκ.</a:t>
            </a:r>
            <a:endParaRPr lang="el-GR" sz="3200" dirty="0">
              <a:latin typeface="+mn-lt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55576" y="530120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  <a:latin typeface="+mn-lt"/>
              </a:rPr>
              <a:t>6,25 + 3,75 + 9,00 </a:t>
            </a:r>
            <a:r>
              <a:rPr lang="el-GR" sz="3200" b="1" dirty="0" smtClean="0">
                <a:latin typeface="+mn-lt"/>
              </a:rPr>
              <a:t>=</a:t>
            </a:r>
            <a:endParaRPr lang="el-GR" sz="3200" b="1" dirty="0">
              <a:latin typeface="+mn-lt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4211960" y="530120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70C0"/>
                </a:solidFill>
                <a:latin typeface="+mn-lt"/>
              </a:rPr>
              <a:t>19</a:t>
            </a:r>
            <a:r>
              <a:rPr lang="el-GR" sz="3200" b="1" dirty="0" smtClean="0">
                <a:latin typeface="+mn-lt"/>
              </a:rPr>
              <a:t> </a:t>
            </a:r>
            <a:r>
              <a:rPr lang="el-GR" sz="3200" dirty="0" smtClean="0">
                <a:latin typeface="+mn-lt"/>
              </a:rPr>
              <a:t>μ.</a:t>
            </a:r>
            <a:endParaRPr lang="el-GR" sz="3200" dirty="0">
              <a:latin typeface="+mn-lt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6228184" y="6165304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400" dirty="0" smtClean="0">
                <a:latin typeface="+mn-lt"/>
              </a:rPr>
              <a:t>Γιάννης Φερεντίνος</a:t>
            </a:r>
            <a:endParaRPr lang="el-GR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1171</TotalTime>
  <Words>319</Words>
  <Application>Microsoft Office PowerPoint</Application>
  <PresentationFormat>Προβολή στην οθόνη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Ροή</vt:lpstr>
      <vt:lpstr>Μετρώ το μήκος</vt:lpstr>
      <vt:lpstr>Ποια  είναι η μονάδα μέτρησης του μήκους;</vt:lpstr>
      <vt:lpstr>Διαφάνεια 3</vt:lpstr>
      <vt:lpstr>Με ποιους τρόπους μπορούμε     να γράψουμε μια μέτρηση μήκους;</vt:lpstr>
      <vt:lpstr>Τι συμβαίνει όταν μετατρέπουμε   τη μέτρηση σε μονάδα άλλης τάξης;</vt:lpstr>
      <vt:lpstr>Μπορούμε να κάνουμε πράξεις       με μετρήσεις που έχουν γίνει                                     με διαφορετική μονάδα μέτρησης;</vt:lpstr>
      <vt:lpstr>Παράδειγμα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FERENTINOS</dc:creator>
  <cp:lastModifiedBy>ferentinos</cp:lastModifiedBy>
  <cp:revision>66</cp:revision>
  <dcterms:created xsi:type="dcterms:W3CDTF">2011-05-03T16:21:18Z</dcterms:created>
  <dcterms:modified xsi:type="dcterms:W3CDTF">2013-04-23T17:21:35Z</dcterms:modified>
</cp:coreProperties>
</file>