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1AD80E-A62E-4D11-9FA1-6F965D9E04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044CAD-0C24-431E-A9C9-7178CBA018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D44DE4-061A-4DBA-ACB6-2F66220F706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32803E-71A4-4AB3-8E85-8575BDF0C11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3D611A-08F1-4D74-B3E1-B793A4F820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DA1B97-6C6A-4249-9673-7A197100A7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E529947-FF37-4A21-B366-D349F8DD0B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E58FADC-3AB6-407A-8560-F4B3B9C1FE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29B780-4442-47B7-B5A0-09F95E331E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7F1BAE-87D5-4B55-95BD-F485CC07FD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02968B-20DD-4B06-B1C0-402369CBFE0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161A3A-BBCC-4CA6-A54D-8305CC05379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7C2C2B-3D16-4B44-8D6C-D21B442554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CE721FC-5FA8-495D-AE6E-F74B429267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908534-CF14-4BCF-AEF1-6A43862481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08ADCF-B19A-4479-9800-DB3DBE8BE6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83D80F-ECE7-4004-800E-7CB8FA11A38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7009A67-308D-42E2-8240-018C9D4D38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7A8551-8549-4347-976F-DD4D263856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304757-582F-4C0B-BDA1-1B3027A10F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F8A5A02-747C-4438-9E69-A793C6175E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020AEEA-2E3E-4A79-9DD9-A22C395EB3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9FDCE3-F077-4410-A2B7-208F89E407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5B2332A-3FB3-4DDB-B492-D8D9E264B9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C981634-838E-435D-8BC6-8F7740BD96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359739-2DC2-4E1D-BC76-4FE544CBC4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6C32747-137F-4878-ACD1-46674668C8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AED860F-B83F-456B-AA1C-BF938C65A7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97D7C35-E93A-4E97-BE82-D1254841FC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1FBBCD-9910-4AAD-BDDC-F148BA78110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760EBC-E665-4A52-8EFF-5734977F81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6CCB7D-E9DC-4F12-A644-C8F8494C38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0BD3B0-C606-43BD-A303-55BC40B981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22F1AE-38DA-4205-8C00-A1D7E6F578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AD0F4C-4CC9-4B2B-A9C2-4169B5DFF1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E17777-17C4-4D91-9911-3E7F2D6FE3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7"/>
          <p:cNvGrpSpPr/>
          <p:nvPr/>
        </p:nvGrpSpPr>
        <p:grpSpPr>
          <a:xfrm>
            <a:off x="0" y="0"/>
            <a:ext cx="12190320" cy="6856200"/>
            <a:chOff x="0" y="0"/>
            <a:chExt cx="12190320" cy="6856200"/>
          </a:xfrm>
        </p:grpSpPr>
        <p:sp>
          <p:nvSpPr>
            <p:cNvPr id="1" name="Rectangle 6"/>
            <p:cNvSpPr/>
            <p:nvPr/>
          </p:nvSpPr>
          <p:spPr>
            <a:xfrm>
              <a:off x="0" y="0"/>
              <a:ext cx="12190320" cy="685620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Oval 12"/>
            <p:cNvSpPr/>
            <p:nvPr/>
          </p:nvSpPr>
          <p:spPr>
            <a:xfrm>
              <a:off x="0" y="2666880"/>
              <a:ext cx="4189320" cy="41893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1372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Oval 14"/>
            <p:cNvSpPr/>
            <p:nvPr/>
          </p:nvSpPr>
          <p:spPr>
            <a:xfrm>
              <a:off x="0" y="2895480"/>
              <a:ext cx="2360520" cy="23605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8235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Oval 17"/>
            <p:cNvSpPr/>
            <p:nvPr/>
          </p:nvSpPr>
          <p:spPr>
            <a:xfrm>
              <a:off x="8609040" y="5867280"/>
              <a:ext cx="988920" cy="9889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4117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Oval 15"/>
            <p:cNvSpPr/>
            <p:nvPr/>
          </p:nvSpPr>
          <p:spPr>
            <a:xfrm>
              <a:off x="8609040" y="1676520"/>
              <a:ext cx="2817720" cy="28177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7058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Oval 16"/>
            <p:cNvSpPr/>
            <p:nvPr/>
          </p:nvSpPr>
          <p:spPr>
            <a:xfrm>
              <a:off x="7999560" y="8640"/>
              <a:ext cx="1598400" cy="159840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4117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Freeform 5"/>
            <p:cNvSpPr/>
            <p:nvPr/>
          </p:nvSpPr>
          <p:spPr>
            <a:xfrm rot="21010200">
              <a:off x="8490240" y="1796760"/>
              <a:ext cx="3297600" cy="439200"/>
            </a:xfrm>
            <a:custGeom>
              <a:avLst/>
              <a:gd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Freeform 5"/>
            <p:cNvSpPr/>
            <p:nvPr/>
          </p:nvSpPr>
          <p:spPr>
            <a:xfrm>
              <a:off x="459360" y="1866240"/>
              <a:ext cx="11275920" cy="4532040"/>
            </a:xfrm>
            <a:custGeom>
              <a:avLst/>
              <a:gdLst/>
              <a:ah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Freeform 5"/>
            <p:cNvSpPr/>
            <p:nvPr/>
          </p:nvSpPr>
          <p:spPr>
            <a:xfrm>
              <a:off x="0" y="1440"/>
              <a:ext cx="12190320" cy="6854760"/>
            </a:xfrm>
            <a:custGeom>
              <a:avLst/>
              <a:gdLst/>
              <a:ah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Rectangle 20" hidden="1"/>
          <p:cNvSpPr/>
          <p:nvPr/>
        </p:nvSpPr>
        <p:spPr>
          <a:xfrm>
            <a:off x="10437840" y="0"/>
            <a:ext cx="684000" cy="114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11" name="Group 6"/>
          <p:cNvGrpSpPr/>
          <p:nvPr/>
        </p:nvGrpSpPr>
        <p:grpSpPr>
          <a:xfrm>
            <a:off x="0" y="0"/>
            <a:ext cx="12190320" cy="6856200"/>
            <a:chOff x="0" y="0"/>
            <a:chExt cx="12190320" cy="6856200"/>
          </a:xfrm>
        </p:grpSpPr>
        <p:sp>
          <p:nvSpPr>
            <p:cNvPr id="12" name="Rectangle 8"/>
            <p:cNvSpPr/>
            <p:nvPr/>
          </p:nvSpPr>
          <p:spPr>
            <a:xfrm>
              <a:off x="0" y="0"/>
              <a:ext cx="12190320" cy="685620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Freeform 5"/>
            <p:cNvSpPr/>
            <p:nvPr/>
          </p:nvSpPr>
          <p:spPr>
            <a:xfrm>
              <a:off x="0" y="1440"/>
              <a:ext cx="12190320" cy="6854760"/>
            </a:xfrm>
            <a:custGeom>
              <a:avLst/>
              <a:gdLst/>
              <a:ah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Rectangle 10"/>
          <p:cNvSpPr/>
          <p:nvPr/>
        </p:nvSpPr>
        <p:spPr>
          <a:xfrm>
            <a:off x="10437840" y="0"/>
            <a:ext cx="684000" cy="114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PlaceHolder 1"/>
          <p:cNvSpPr>
            <a:spLocks noGrp="1"/>
          </p:cNvSpPr>
          <p:nvPr>
            <p:ph type="ftr" idx="1"/>
          </p:nvPr>
        </p:nvSpPr>
        <p:spPr>
          <a:xfrm rot="5400000">
            <a:off x="8953560" y="3227760"/>
            <a:ext cx="3858120" cy="30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6280" cy="76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el-GR" sz="2800" spc="-1" strike="noStrike">
                <a:solidFill>
                  <a:srgbClr val="ffffff"/>
                </a:solidFill>
                <a:latin typeface="Century Gothic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3E8552-330A-4CE5-B84C-3B1A6E23A404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&lt;αριθμός&gt;</a:t>
            </a:fld>
            <a:endParaRPr b="0" lang="el-GR" sz="2800" spc="-1" strike="noStrike"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3"/>
          </p:nvPr>
        </p:nvSpPr>
        <p:spPr>
          <a:xfrm rot="5400000">
            <a:off x="10160640" y="1792080"/>
            <a:ext cx="988920" cy="30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7"/>
          <p:cNvGrpSpPr/>
          <p:nvPr/>
        </p:nvGrpSpPr>
        <p:grpSpPr>
          <a:xfrm>
            <a:off x="0" y="0"/>
            <a:ext cx="12190320" cy="6856200"/>
            <a:chOff x="0" y="0"/>
            <a:chExt cx="12190320" cy="6856200"/>
          </a:xfrm>
        </p:grpSpPr>
        <p:sp>
          <p:nvSpPr>
            <p:cNvPr id="57" name="Rectangle 6"/>
            <p:cNvSpPr/>
            <p:nvPr/>
          </p:nvSpPr>
          <p:spPr>
            <a:xfrm>
              <a:off x="0" y="0"/>
              <a:ext cx="12190320" cy="685620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" name="Oval 12"/>
            <p:cNvSpPr/>
            <p:nvPr/>
          </p:nvSpPr>
          <p:spPr>
            <a:xfrm>
              <a:off x="0" y="2666880"/>
              <a:ext cx="4189320" cy="41893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1372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Oval 14"/>
            <p:cNvSpPr/>
            <p:nvPr/>
          </p:nvSpPr>
          <p:spPr>
            <a:xfrm>
              <a:off x="0" y="2895480"/>
              <a:ext cx="2360520" cy="23605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8235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0" name="Oval 17"/>
            <p:cNvSpPr/>
            <p:nvPr/>
          </p:nvSpPr>
          <p:spPr>
            <a:xfrm>
              <a:off x="8609040" y="5867280"/>
              <a:ext cx="988920" cy="9889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4117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1" name="Oval 15"/>
            <p:cNvSpPr/>
            <p:nvPr/>
          </p:nvSpPr>
          <p:spPr>
            <a:xfrm>
              <a:off x="8609040" y="1676520"/>
              <a:ext cx="2817720" cy="28177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7058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2" name="Oval 16"/>
            <p:cNvSpPr/>
            <p:nvPr/>
          </p:nvSpPr>
          <p:spPr>
            <a:xfrm>
              <a:off x="7999560" y="8640"/>
              <a:ext cx="1598400" cy="159840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4117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3" name="Freeform 5"/>
            <p:cNvSpPr/>
            <p:nvPr/>
          </p:nvSpPr>
          <p:spPr>
            <a:xfrm rot="21010200">
              <a:off x="8490240" y="1796760"/>
              <a:ext cx="3297600" cy="439200"/>
            </a:xfrm>
            <a:custGeom>
              <a:avLst/>
              <a:gd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Freeform 5"/>
            <p:cNvSpPr/>
            <p:nvPr/>
          </p:nvSpPr>
          <p:spPr>
            <a:xfrm>
              <a:off x="459360" y="1866240"/>
              <a:ext cx="11275920" cy="4532040"/>
            </a:xfrm>
            <a:custGeom>
              <a:avLst/>
              <a:gdLst/>
              <a:ah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Freeform 5"/>
            <p:cNvSpPr/>
            <p:nvPr/>
          </p:nvSpPr>
          <p:spPr>
            <a:xfrm>
              <a:off x="0" y="1440"/>
              <a:ext cx="12190320" cy="6854760"/>
            </a:xfrm>
            <a:custGeom>
              <a:avLst/>
              <a:gdLst/>
              <a:ah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" name="Rectangle 20"/>
          <p:cNvSpPr/>
          <p:nvPr/>
        </p:nvSpPr>
        <p:spPr>
          <a:xfrm>
            <a:off x="10437840" y="0"/>
            <a:ext cx="684000" cy="114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PlaceHolder 1"/>
          <p:cNvSpPr>
            <a:spLocks noGrp="1"/>
          </p:cNvSpPr>
          <p:nvPr>
            <p:ph type="ftr" idx="4"/>
          </p:nvPr>
        </p:nvSpPr>
        <p:spPr>
          <a:xfrm>
            <a:off x="561240" y="6391800"/>
            <a:ext cx="3858120" cy="30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6280" cy="76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el-GR" sz="2800" spc="-1" strike="noStrike">
                <a:solidFill>
                  <a:srgbClr val="ffffff"/>
                </a:solidFill>
                <a:latin typeface="Century Gothic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88D20C18-67CD-471D-9DDA-A65F337F1781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&lt;αριθμός&gt;</a:t>
            </a:fld>
            <a:endParaRPr b="0" lang="el-GR" sz="2800" spc="-1" strike="noStrike"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6"/>
          </p:nvPr>
        </p:nvSpPr>
        <p:spPr>
          <a:xfrm>
            <a:off x="10653120" y="6391800"/>
            <a:ext cx="988920" cy="30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7"/>
          <p:cNvGrpSpPr/>
          <p:nvPr/>
        </p:nvGrpSpPr>
        <p:grpSpPr>
          <a:xfrm>
            <a:off x="0" y="0"/>
            <a:ext cx="12190320" cy="6856200"/>
            <a:chOff x="0" y="0"/>
            <a:chExt cx="12190320" cy="6856200"/>
          </a:xfrm>
        </p:grpSpPr>
        <p:sp>
          <p:nvSpPr>
            <p:cNvPr id="109" name="Rectangle 6"/>
            <p:cNvSpPr/>
            <p:nvPr/>
          </p:nvSpPr>
          <p:spPr>
            <a:xfrm>
              <a:off x="0" y="0"/>
              <a:ext cx="12190320" cy="685620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Oval 12"/>
            <p:cNvSpPr/>
            <p:nvPr/>
          </p:nvSpPr>
          <p:spPr>
            <a:xfrm>
              <a:off x="0" y="2666880"/>
              <a:ext cx="4189320" cy="41893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1372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1" name="Oval 14"/>
            <p:cNvSpPr/>
            <p:nvPr/>
          </p:nvSpPr>
          <p:spPr>
            <a:xfrm>
              <a:off x="0" y="2895480"/>
              <a:ext cx="2360520" cy="23605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8235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2" name="Oval 17"/>
            <p:cNvSpPr/>
            <p:nvPr/>
          </p:nvSpPr>
          <p:spPr>
            <a:xfrm>
              <a:off x="8609040" y="5867280"/>
              <a:ext cx="988920" cy="9889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4117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Oval 15"/>
            <p:cNvSpPr/>
            <p:nvPr/>
          </p:nvSpPr>
          <p:spPr>
            <a:xfrm>
              <a:off x="8609040" y="1676520"/>
              <a:ext cx="2817720" cy="281772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7058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Oval 16"/>
            <p:cNvSpPr/>
            <p:nvPr/>
          </p:nvSpPr>
          <p:spPr>
            <a:xfrm>
              <a:off x="7999560" y="8640"/>
              <a:ext cx="1598400" cy="159840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14117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Freeform 5"/>
            <p:cNvSpPr/>
            <p:nvPr/>
          </p:nvSpPr>
          <p:spPr>
            <a:xfrm rot="21010200">
              <a:off x="8490240" y="1796760"/>
              <a:ext cx="3297600" cy="439200"/>
            </a:xfrm>
            <a:custGeom>
              <a:avLst/>
              <a:gdLst/>
              <a:ah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Freeform 5"/>
            <p:cNvSpPr/>
            <p:nvPr/>
          </p:nvSpPr>
          <p:spPr>
            <a:xfrm>
              <a:off x="459360" y="1866240"/>
              <a:ext cx="11275920" cy="4532040"/>
            </a:xfrm>
            <a:custGeom>
              <a:avLst/>
              <a:gdLst/>
              <a:ahLst/>
              <a:rect l="l" t="t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Freeform 5"/>
            <p:cNvSpPr/>
            <p:nvPr/>
          </p:nvSpPr>
          <p:spPr>
            <a:xfrm>
              <a:off x="0" y="1440"/>
              <a:ext cx="12190320" cy="6854760"/>
            </a:xfrm>
            <a:custGeom>
              <a:avLst/>
              <a:gdLst/>
              <a:ahLst/>
              <a:rect l="l" t="t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8" name="Rectangle 20"/>
          <p:cNvSpPr/>
          <p:nvPr/>
        </p:nvSpPr>
        <p:spPr>
          <a:xfrm>
            <a:off x="10437840" y="0"/>
            <a:ext cx="684000" cy="114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9" name="PlaceHolder 1"/>
          <p:cNvSpPr>
            <a:spLocks noGrp="1"/>
          </p:cNvSpPr>
          <p:nvPr>
            <p:ph type="ftr" idx="7"/>
          </p:nvPr>
        </p:nvSpPr>
        <p:spPr>
          <a:xfrm>
            <a:off x="561240" y="6391800"/>
            <a:ext cx="3858120" cy="30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ldNum" idx="8"/>
          </p:nvPr>
        </p:nvSpPr>
        <p:spPr>
          <a:xfrm>
            <a:off x="10352520" y="295560"/>
            <a:ext cx="836280" cy="76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el-GR" sz="2800" spc="-1" strike="noStrike">
                <a:solidFill>
                  <a:srgbClr val="ffffff"/>
                </a:solidFill>
                <a:latin typeface="Century Gothic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8DD5F14D-B5F8-4B15-B6B9-883AF8FCF33D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&lt;αριθμός&gt;</a:t>
            </a:fld>
            <a:endParaRPr b="0" lang="el-GR" sz="2800" spc="-1" strike="noStrike"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dt" idx="9"/>
          </p:nvPr>
        </p:nvSpPr>
        <p:spPr>
          <a:xfrm>
            <a:off x="10653120" y="6391800"/>
            <a:ext cx="988920" cy="30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l-GR" sz="1400" spc="-1" strike="noStrike">
                <a:latin typeface="Times New Roman"/>
              </a:defRPr>
            </a:lvl1pPr>
          </a:lstStyle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VyqEL-RocB8" TargetMode="External"/><Relationship Id="rId2" Type="http://schemas.openxmlformats.org/officeDocument/2006/relationships/hyperlink" Target="https://www.youtube.com/watch?v=VyqEL-RocB8" TargetMode="External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485000" y="1032840"/>
            <a:ext cx="8823960" cy="267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5400" spc="-1" strike="noStrike">
                <a:solidFill>
                  <a:srgbClr val="ebe1fc"/>
                </a:solidFill>
                <a:latin typeface="Arial"/>
              </a:rPr>
              <a:t>  </a:t>
            </a:r>
            <a:r>
              <a:rPr b="0" lang="el-GR" sz="5400" spc="-1" strike="noStrike">
                <a:solidFill>
                  <a:srgbClr val="ebe1fc"/>
                </a:solidFill>
                <a:latin typeface="Arial"/>
              </a:rPr>
              <a:t>ΤΡΑΥΛΙΣΜΟΣ</a:t>
            </a:r>
            <a:br/>
            <a:endParaRPr b="0" lang="el-G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983520" y="4653000"/>
            <a:ext cx="8823960" cy="85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 cap="all">
                <a:solidFill>
                  <a:srgbClr val="aa9ecb"/>
                </a:solidFill>
                <a:latin typeface="Century Gothic"/>
              </a:rPr>
              <a:t>ΣΤΟΙΧΕΙΑ γενικησ και εξελικτικησ  ψυχολογιασ 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 cap="all">
                <a:solidFill>
                  <a:srgbClr val="aa9ecb"/>
                </a:solidFill>
                <a:latin typeface="Century Gothic"/>
              </a:rPr>
              <a:t>Γ`επαλ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latin typeface="Arial"/>
            </a:endParaRPr>
          </a:p>
        </p:txBody>
      </p:sp>
      <p:sp>
        <p:nvSpPr>
          <p:cNvPr id="162" name="Εικόνα 3"/>
          <p:cNvSpPr/>
          <p:nvPr/>
        </p:nvSpPr>
        <p:spPr>
          <a:xfrm>
            <a:off x="7877880" y="2371680"/>
            <a:ext cx="3026160" cy="224424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63500">
            <a:solidFill>
              <a:srgbClr val="333333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d5cfe5"/>
                </a:solidFill>
                <a:latin typeface="Arial"/>
              </a:rPr>
              <a:t>ΑΝΑΚΕΦΑΛΑΙΩΣΗ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Πως διαχειριζόμαστε τα παιδιά με τραυλισμό</a:t>
            </a:r>
            <a:endParaRPr b="0" lang="el-GR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Μη λέτε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μιλά πιο αργά ή χαλάρωσε. </a:t>
            </a:r>
            <a:endParaRPr b="0" lang="el-GR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Μη συμπληρώνετε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τα λόγια του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και 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μη μιλάτε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εσείς στη θέση του.</a:t>
            </a:r>
            <a:endParaRPr b="0" lang="el-GR" sz="1800" spc="-1" strike="noStrike">
              <a:latin typeface="Arial"/>
            </a:endParaRPr>
          </a:p>
          <a:p>
            <a:pPr lvl="1"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Δείχνετε ότι ακούτε προσεκτικά (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αυτό που λέει και όχι όπως το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λέει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).</a:t>
            </a:r>
            <a:endParaRPr b="0" lang="el-GR" sz="1800" spc="-1" strike="noStrike">
              <a:latin typeface="Arial"/>
            </a:endParaRPr>
          </a:p>
          <a:p>
            <a:pPr lvl="1"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Όλα τα παιδιά και ιδιαίτερα τα παιδιά που τραυλίζουν τους είναι πιο εύκολο να  μιλούν όταν δεν τους διακόπτουν και έχουν την προσοχή των συνομιλητών</a:t>
            </a:r>
            <a:endParaRPr b="0" lang="el-G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d5cfe5"/>
                </a:solidFill>
                <a:latin typeface="Arial"/>
              </a:rPr>
              <a:t>Εργασία για το σπίτι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1154880" y="257796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Στο παρακάτω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link (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βίντεο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),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 είναι ένας νέος που λέει την προσωπική του εμπειρία για τον τραυλισμό. Εντοπίστε στην ομιλία του τα χαρακτηριστικά του τραυλισμού.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800" spc="-1" strike="noStrike" u="sng">
                <a:solidFill>
                  <a:srgbClr val="8f8f8f"/>
                </a:solidFill>
                <a:uFillTx/>
                <a:latin typeface="Arial"/>
                <a:hlinkClick r:id="rId1"/>
              </a:rPr>
              <a:t>https://</a:t>
            </a:r>
            <a:r>
              <a:rPr b="1" lang="en-US" sz="1800" spc="-1" strike="noStrike" u="sng">
                <a:solidFill>
                  <a:srgbClr val="8f8f8f"/>
                </a:solidFill>
                <a:uFillTx/>
                <a:latin typeface="Arial"/>
                <a:hlinkClick r:id="rId2"/>
              </a:rPr>
              <a:t>www.youtube.com/watch?v=VyqEL-RocB8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aa9ecb"/>
                </a:solidFill>
                <a:latin typeface="Arial"/>
              </a:rPr>
              <a:t>Στο επόμενο μάθημα θα μιλήσουμε…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1154880" y="260352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404040"/>
                </a:solidFill>
                <a:latin typeface="Arial"/>
              </a:rPr>
              <a:t>                          </a:t>
            </a:r>
            <a:r>
              <a:rPr b="1" lang="el-GR" sz="2400" spc="-1" strike="noStrike">
                <a:solidFill>
                  <a:srgbClr val="404040"/>
                </a:solidFill>
                <a:latin typeface="Arial"/>
              </a:rPr>
              <a:t>Ειδική γλωσσική διαταραχή 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3 - Εικόνα" descr="images.png"/>
          <p:cNvPicPr/>
          <p:nvPr/>
        </p:nvPicPr>
        <p:blipFill>
          <a:blip r:embed="rId1"/>
          <a:stretch/>
        </p:blipFill>
        <p:spPr>
          <a:xfrm>
            <a:off x="7104240" y="3645000"/>
            <a:ext cx="2141640" cy="2141640"/>
          </a:xfrm>
          <a:prstGeom prst="rect">
            <a:avLst/>
          </a:prstGeom>
          <a:ln w="0">
            <a:noFill/>
          </a:ln>
        </p:spPr>
      </p:pic>
    </p:spTree>
  </p:cSld>
  <p:transition spd="slow">
    <p:wipe dir="d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2800" spc="-1" strike="noStrike">
                <a:solidFill>
                  <a:srgbClr val="d5cfe5"/>
                </a:solidFill>
                <a:latin typeface="Arial"/>
              </a:rPr>
              <a:t>Σας ευχαριστώ !!!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Θέση περιεχομένου 7" descr=""/>
          <p:cNvPicPr/>
          <p:nvPr/>
        </p:nvPicPr>
        <p:blipFill>
          <a:blip r:embed="rId1"/>
          <a:stretch/>
        </p:blipFill>
        <p:spPr>
          <a:xfrm>
            <a:off x="5778360" y="3010680"/>
            <a:ext cx="2632680" cy="2632680"/>
          </a:xfrm>
          <a:prstGeom prst="rect">
            <a:avLst/>
          </a:prstGeom>
          <a:ln w="0">
            <a:noFill/>
          </a:ln>
        </p:spPr>
      </p:pic>
    </p:spTree>
  </p:cSld>
  <p:transition spd="slow">
    <p:wedg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ebe1fc"/>
                </a:solidFill>
                <a:latin typeface="Arial"/>
              </a:rPr>
              <a:t>Ας θυμηθούμε τι είπαμε την προηγούμενη φορά….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1243080" y="274788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Διαταραχή της άρθρωσης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Σε αυτή τη διαταραχή εντοπίζονται παραλείψεις, αντικαταστάσεις, αντιμεταθέσεις σε διάφορα φωνήματα μέσα στις λέξεις στον προφορικό λόγο.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π.χ. κότα - τοτα, ρολόι-λολόι, νερό –νεο</a:t>
            </a:r>
            <a:r>
              <a:rPr b="1" lang="el-GR" sz="1800" spc="-1" strike="noStrike">
                <a:solidFill>
                  <a:srgbClr val="404040"/>
                </a:solidFill>
                <a:latin typeface="Arial"/>
              </a:rPr>
              <a:t>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AutoShape 2"/>
          <p:cNvSpPr/>
          <p:nvPr/>
        </p:nvSpPr>
        <p:spPr>
          <a:xfrm>
            <a:off x="91440" y="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Εικόνα 4" descr=""/>
          <p:cNvPicPr/>
          <p:nvPr/>
        </p:nvPicPr>
        <p:blipFill>
          <a:blip r:embed="rId2"/>
          <a:stretch/>
        </p:blipFill>
        <p:spPr>
          <a:xfrm>
            <a:off x="6354000" y="4091400"/>
            <a:ext cx="2553120" cy="207108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ransition spd="slow">
    <p:wipe dir="d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02600" y="83412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ebe1fc"/>
                </a:solidFill>
                <a:latin typeface="Arial"/>
              </a:rPr>
              <a:t>Τι είναι τραυλισμός</a:t>
            </a:r>
            <a:r>
              <a:rPr b="1" lang="en-US" sz="2800" spc="-1" strike="noStrike">
                <a:solidFill>
                  <a:srgbClr val="ebe1fc"/>
                </a:solidFill>
                <a:latin typeface="Arial"/>
              </a:rPr>
              <a:t>;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076040" y="252000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Ορισμός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Τραυλισμός είναι η διαταραχή που σχετίζεται με την ικανότητα του ατόμου να μιλάει με ευχέρεια. Εμπεριέχει την επανάληψη, την επιμήκυνση ή το μπλοκάρισμα ήχων συλλαβών ή λέξεων.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Εικόνα 3" descr=""/>
          <p:cNvPicPr/>
          <p:nvPr/>
        </p:nvPicPr>
        <p:blipFill>
          <a:blip r:embed="rId1"/>
          <a:stretch/>
        </p:blipFill>
        <p:spPr>
          <a:xfrm>
            <a:off x="6043680" y="4311720"/>
            <a:ext cx="2627280" cy="174132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ransition spd="slow">
    <p:randomBar dir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ebe1fc"/>
                </a:solidFill>
                <a:latin typeface="Arial"/>
              </a:rPr>
              <a:t>Χαρακτηριστικά του τραυλισμού</a:t>
            </a:r>
            <a:r>
              <a:rPr b="1" lang="en-US" sz="2800" spc="-1" strike="noStrike">
                <a:solidFill>
                  <a:srgbClr val="ebe1fc"/>
                </a:solidFill>
                <a:latin typeface="Arial"/>
              </a:rPr>
              <a:t>: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1154880" y="260352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Επανάληψη φθόγγου ή συλλαβής (επανάληψη τρείς φορές ή περισσότερο)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Επιμήκυνση ήχων (τραβάει το πρώτο φθόγγο στην αρχή της ομιλίας)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Παύση (ανάμεσα στην ομιλία του)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Προσωδία  (χαμηλή ή πολύ δυνατή μετά από παύση)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Εικόνα 3" descr=""/>
          <p:cNvPicPr/>
          <p:nvPr/>
        </p:nvPicPr>
        <p:blipFill>
          <a:blip r:embed="rId1"/>
          <a:stretch/>
        </p:blipFill>
        <p:spPr>
          <a:xfrm>
            <a:off x="7620120" y="4093560"/>
            <a:ext cx="4392360" cy="254664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ransition spd="slow">
    <p:wipe dir="d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ebebeb"/>
                </a:solidFill>
                <a:latin typeface="Arial"/>
              </a:rPr>
              <a:t>Αιτίες</a:t>
            </a:r>
            <a:r>
              <a:rPr b="0" lang="el-GR" sz="3600" spc="-1" strike="noStrike">
                <a:solidFill>
                  <a:srgbClr val="ebebeb"/>
                </a:solidFill>
                <a:latin typeface="Century Gothic"/>
              </a:rPr>
              <a:t> 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199520" y="256500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Οι αιτίες του τραυλισμού δεν είναι γνωστές, οι ερευνητές πιθανολογούν ότι προκύπτει από την αλληλεπίδραση διαφόρων παραγόντων, όπως η ανάπτυξη του παιδιού, η δυναμική της οικογένειας, τη γενετική και την νευροφυσιολογία</a:t>
            </a: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Εικόνα 3" descr=""/>
          <p:cNvPicPr/>
          <p:nvPr/>
        </p:nvPicPr>
        <p:blipFill>
          <a:blip r:embed="rId1"/>
          <a:stretch/>
        </p:blipFill>
        <p:spPr>
          <a:xfrm>
            <a:off x="4061520" y="4217400"/>
            <a:ext cx="2703240" cy="168408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ebebeb"/>
                </a:solidFill>
                <a:latin typeface="Arial"/>
              </a:rPr>
              <a:t>Φύλλο εργασίας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154880" y="260352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Γράψτε αναφορικά τα χαρακτηριστικά και τις αιτίες του τραυλισμού</a:t>
            </a:r>
            <a:r>
              <a:rPr b="0" lang="el-GR" sz="1800" spc="-1" strike="noStrike">
                <a:solidFill>
                  <a:srgbClr val="404040"/>
                </a:solidFill>
                <a:latin typeface="Century Gothic"/>
              </a:rPr>
              <a:t>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Εικόνα 3" descr=""/>
          <p:cNvPicPr/>
          <p:nvPr/>
        </p:nvPicPr>
        <p:blipFill>
          <a:blip r:embed="rId1"/>
          <a:stretch/>
        </p:blipFill>
        <p:spPr>
          <a:xfrm>
            <a:off x="5732640" y="3716280"/>
            <a:ext cx="3960720" cy="2201040"/>
          </a:xfrm>
          <a:prstGeom prst="rect">
            <a:avLst/>
          </a:prstGeom>
          <a:ln cap="sq" w="889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ransition spd="slow"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27520" y="98064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d5cfe5"/>
                </a:solidFill>
                <a:latin typeface="Arial"/>
              </a:rPr>
              <a:t>Πως διαχειριζόμαστε τα παιδιά με τραυλισμό.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1154880" y="2603520"/>
            <a:ext cx="8823960" cy="341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Μη λέτε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μιλά πιο αργά ή χαλάρωσε.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Μη συμπληρώνετε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τα λόγια του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και 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μη μιλάτε 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εσείς στη θέση του.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Δείχνετε ότι ακούτε προσεκτικά (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αυτό που λέει και όχι όπως το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1800" spc="-1" strike="noStrike" u="sng">
                <a:solidFill>
                  <a:srgbClr val="000000"/>
                </a:solidFill>
                <a:uFillTx/>
                <a:latin typeface="Arial"/>
              </a:rPr>
              <a:t>λέει</a:t>
            </a: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).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" charset="2"/>
              <a:buChar char=""/>
              <a:tabLst>
                <a:tab algn="l" pos="0"/>
              </a:tabLst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</a:rPr>
              <a:t>Όλα τα παιδιά και ιδιαίτερα τα παιδιά που τραυλίζουν τους είναι πιο εύκολο να  μιλούν όταν δεν τους διακόπτουν και έχουν την προσοχή των συνομιλητών.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edg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3600" spc="-1" strike="noStrike">
                <a:solidFill>
                  <a:srgbClr val="d5cfe5"/>
                </a:solidFill>
                <a:latin typeface="Century Gothic"/>
              </a:rPr>
              <a:t>Φύλλο αξιολόγησης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2520" y="2357280"/>
            <a:ext cx="9345960" cy="423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4000"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1) Να βρείτε στις παρακάτω προτάσεις ποιες είναι οι σωστές (Σ) και ποιες λάθος (Λ)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Να λέτε στο παιδί μίλα πιο αργά.   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Δείχνετε ότι ακούτε προσεκτικά (αυτό που λέει και όχι όπως το λέει) 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Συμπληρώνετε τα λόγια του παιδιού που τραυλίζει για να το βοηθήσετε.    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Όλα τα παιδιά και ιδιαίτερα τα παιδιά που τραυλίζουν τους είναι πιο εύκολο να  μιλούν  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όταν  τους διακόπτουν και έχουν την προσοχή των συνομιλητών.         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2) Συμπληρώστε τα κενά 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Ο τραυλισμός είναι ……….της επικοινωνίας που σχετίζεται με την ………. ενός ατόμου να μιλά με ……….. Εμπεριέχει την ……….. τη ………..  το ……….. ήχων………. και λέξεων.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</a:rPr>
              <a:t>(παράλειψη, διαταραχή ,ικανότητα, ευχέρεια, επανάληψη, επιμήκυνση, μπλοκάρισμα, συλλαβών, αντικατάσταση) </a:t>
            </a:r>
            <a:endParaRPr b="0" lang="el-G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183 - Ορθογώνιο"/>
          <p:cNvSpPr/>
          <p:nvPr/>
        </p:nvSpPr>
        <p:spPr>
          <a:xfrm>
            <a:off x="1583280" y="3060000"/>
            <a:ext cx="759564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l-G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84" name="PlaceHolder 2"/>
          <p:cNvSpPr/>
          <p:nvPr/>
        </p:nvSpPr>
        <p:spPr>
          <a:xfrm>
            <a:off x="9739440" y="2626920"/>
            <a:ext cx="1499400" cy="42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PlaceHolder 2"/>
          <p:cNvSpPr/>
          <p:nvPr/>
        </p:nvSpPr>
        <p:spPr>
          <a:xfrm>
            <a:off x="10024920" y="2714760"/>
            <a:ext cx="999360" cy="19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  <a:ea typeface="DejaVu Sans"/>
              </a:rPr>
              <a:t>Σ ή Λ</a:t>
            </a:r>
            <a:endParaRPr b="0" lang="el-GR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  <a:ea typeface="DejaVu Sans"/>
              </a:rPr>
              <a:t>Σ ή Λ</a:t>
            </a:r>
            <a:endParaRPr b="0" lang="el-GR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  <a:ea typeface="DejaVu Sans"/>
              </a:rPr>
              <a:t>Σ ή Λ</a:t>
            </a:r>
            <a:endParaRPr b="0" lang="el-GR" sz="19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900" spc="-1" strike="noStrike">
                <a:solidFill>
                  <a:srgbClr val="000000"/>
                </a:solidFill>
                <a:latin typeface="Arial"/>
                <a:ea typeface="DejaVu Sans"/>
              </a:rPr>
              <a:t>Σ ή Λ</a:t>
            </a:r>
            <a:endParaRPr b="0" lang="el-GR" sz="1900" spc="-1" strike="noStrike">
              <a:latin typeface="Arial"/>
            </a:endParaRPr>
          </a:p>
        </p:txBody>
      </p:sp>
    </p:spTree>
  </p:cSld>
  <p:transition spd="slow">
    <p:pull dir="d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59520" cy="7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l-GR" sz="2800" spc="-1" strike="noStrike">
                <a:solidFill>
                  <a:srgbClr val="d5cfe5"/>
                </a:solidFill>
                <a:latin typeface="Arial"/>
              </a:rPr>
              <a:t>ΑΝΑΚΕΦΑΛΑΙΩΣΗ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839520" y="2565000"/>
            <a:ext cx="7747920" cy="341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Ορισμός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Τραυλισμός είναι η διαταραχή που σχετίζεται με την ικανότητα του ατόμου να μιλάει με ευχέρεια. Εμπεριέχει την επανάληψη, την επιμήκυνση ή το μπλοκάρισμα ήχων συλλαβών ή λέξεων.</a:t>
            </a: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Αιτίες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Οι αιτίες του τραυλισμού δεν είναι γνωστές, οι ερευνητές πιθανολογούν ότι προκύπτει από την αλληλεπίδραση διαφόρων παραγόντων, όπως η ανάπτυξη του παιδιού, η δυναμική της οικογένειας, τη γενετική και την νευροφυσιολογία</a:t>
            </a:r>
            <a:r>
              <a:rPr b="0" lang="el-GR" sz="1400" spc="-1" strike="noStrike">
                <a:solidFill>
                  <a:srgbClr val="000000"/>
                </a:solidFill>
                <a:latin typeface="Century Gothic"/>
              </a:rPr>
              <a:t>.</a:t>
            </a:r>
            <a:endParaRPr b="0" lang="el-G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Century Gothic"/>
              </a:rPr>
              <a:t>Χαρακτηριστικά</a:t>
            </a:r>
            <a:r>
              <a:rPr b="1" lang="en-US" sz="1400" spc="-1" strike="noStrike">
                <a:solidFill>
                  <a:srgbClr val="000000"/>
                </a:solidFill>
                <a:latin typeface="Century Gothic"/>
              </a:rPr>
              <a:t>:</a:t>
            </a:r>
            <a:endParaRPr b="0" lang="el-G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Επανάληψη φθόγγου ή συλλαβής (επανάληψη τρείς φορές ή περισσότερο)</a:t>
            </a:r>
            <a:endParaRPr b="0" lang="el-G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Επιμήκυνση ήχων (τραβάει το πρώτο φθόγγο στην αρχή της ομιλίας)</a:t>
            </a:r>
            <a:endParaRPr b="0" lang="el-G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Παύση (ανάμεσα στην ομιλία του)</a:t>
            </a:r>
            <a:endParaRPr b="0" lang="el-G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Προσωδία  (χαμηλή ή πολύ δυνατή μετά από παύση)</a:t>
            </a:r>
            <a:endParaRPr b="0" lang="el-G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l-G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546</TotalTime>
  <Application>LibreOffice/7.3.0.3$Windows_X86_64 LibreOffice_project/0f246aa12d0eee4a0f7adcefbf7c878fc2238db3</Application>
  <AppVersion>15.0000</AppVersion>
  <Words>524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2022-11-19T17:34:49Z</dcterms:created>
  <dc:creator>User</dc:creator>
  <dc:description/>
  <dc:language>el-GR</dc:language>
  <cp:lastModifiedBy/>
  <dcterms:modified xsi:type="dcterms:W3CDTF">2023-03-17T17:55:37Z</dcterms:modified>
  <cp:revision>62</cp:revision>
  <dc:subject/>
  <dc:title>ΤΡΑΥΛΙΣΜΟΣ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Προσαρμογή</vt:lpwstr>
  </property>
  <property fmtid="{D5CDD505-2E9C-101B-9397-08002B2CF9AE}" pid="3" name="Slides">
    <vt:i4>13</vt:i4>
  </property>
</Properties>
</file>